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64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7B954F-380C-4E50-8AF6-D5D1BB0B0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69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1F1865-60AF-4C9F-8AD5-0065C3B3C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2AD5-8668-4A45-A63F-5F7E716A9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A7206-118C-4AEC-B2F8-C67DF2713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6C26CA-AB0F-4D35-B56B-BDC85F181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D6FCA-BE49-4F7E-8213-C6A36F69E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444E4-33CB-439F-A19E-365CA8BF8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82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61B7-D246-401D-A29C-CACA0516C4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61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6118C-EB30-41E3-BF27-C96EE933A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7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89B8E-A11F-462D-BBAA-90E06EEA7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60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B897F-1C5C-4A97-9929-78EB25DC7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55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56D99-9193-4C42-92E4-081165E4A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2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07264-A825-4268-90B9-C2D70E461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95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3647-0A24-481C-9101-2C1C862F1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9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38C8-3924-42F4-98CE-9B2EC9D24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8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E893E-77DF-44AC-8D64-5661EE528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2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20117-3393-4B79-992C-85E792B83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4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5C2D6-DED3-434E-9EE7-2E9127EA52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4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85808-87B9-469F-AA6C-6BA9D23B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16293-1B32-4FBF-8BEE-FFA714093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9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B1C81-C345-42B9-93B0-FF537FE03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7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76A24-87CF-4698-B348-F18682BF0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DFBE7-88E2-4FE4-BAEA-717EA928E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56697B-2464-4950-A100-E5F6591EC9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41F0F9-4F98-42ED-81FF-152CD58C8B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Agenda: 4/3/14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0" y="1524000"/>
            <a:ext cx="6326187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Unit </a:t>
            </a:r>
            <a:r>
              <a:rPr lang="en-US" b="1" dirty="0" smtClean="0"/>
              <a:t>5:</a:t>
            </a:r>
            <a:r>
              <a:rPr lang="en-US" dirty="0"/>
              <a:t> </a:t>
            </a:r>
            <a:r>
              <a:rPr lang="en-US" dirty="0" smtClean="0"/>
              <a:t> What </a:t>
            </a:r>
            <a:r>
              <a:rPr lang="en-US" dirty="0"/>
              <a:t>skills are necessary to be </a:t>
            </a:r>
            <a:r>
              <a:rPr lang="en-US" dirty="0" smtClean="0"/>
              <a:t>a Laboratory</a:t>
            </a:r>
            <a:r>
              <a:rPr lang="en-US" dirty="0"/>
              <a:t> Assistant?</a:t>
            </a:r>
          </a:p>
          <a:p>
            <a:pPr marL="627062">
              <a:buFont typeface="+mj-lt"/>
              <a:buAutoNum type="arabicPeriod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Using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microscope</a:t>
            </a:r>
          </a:p>
          <a:p>
            <a:pPr marL="627062">
              <a:buFont typeface="+mj-lt"/>
              <a:buAutoNum type="arabicPeriod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Obtaining/examining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a cultural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specimen</a:t>
            </a:r>
          </a:p>
          <a:p>
            <a:pPr marL="627062">
              <a:buFont typeface="+mj-lt"/>
              <a:buAutoNum type="arabicPeriod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Spun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HCT test</a:t>
            </a:r>
          </a:p>
          <a:p>
            <a:pPr marL="627062">
              <a:buFont typeface="+mj-lt"/>
              <a:buAutoNum type="arabicPeriod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Hgb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&amp; Leukocyte test</a:t>
            </a:r>
          </a:p>
          <a:p>
            <a:pPr marL="627062">
              <a:buFont typeface="+mj-lt"/>
              <a:buAutoNum type="arabicPeriod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 ABO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Test</a:t>
            </a:r>
          </a:p>
          <a:p>
            <a:pPr marL="627062">
              <a:buFont typeface="+mj-lt"/>
              <a:buAutoNum type="arabicPeriod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Glucose Testing</a:t>
            </a:r>
          </a:p>
          <a:p>
            <a:pPr marL="627062">
              <a:buFont typeface="+mj-lt"/>
              <a:buAutoNum type="arabicPeriod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Urinalysis Testing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 smtClean="0"/>
          </a:p>
          <a:p>
            <a:pPr marL="457200" indent="-457200">
              <a:buAutoNum type="arabicPeriod"/>
            </a:pPr>
            <a:r>
              <a:rPr lang="en-US" dirty="0" smtClean="0"/>
              <a:t>Students will complete DCE.</a:t>
            </a:r>
          </a:p>
          <a:p>
            <a:pPr marL="457200" indent="-457200">
              <a:buAutoNum type="arabicPeriod"/>
            </a:pPr>
            <a:r>
              <a:rPr lang="en-US" dirty="0" smtClean="0"/>
              <a:t>TO: How do you perform a urinalysis test and what can the results tell you?</a:t>
            </a:r>
          </a:p>
          <a:p>
            <a:pPr marL="457200" indent="-457200">
              <a:buAutoNum type="arabicPeriod"/>
            </a:pPr>
            <a:r>
              <a:rPr lang="en-US" dirty="0" smtClean="0"/>
              <a:t>Students will perform LAS Lab #5: Urinalysis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Cerebral Exercise: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400" dirty="0" smtClean="0"/>
              <a:t>write the question and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Differentiate between Type 1 and Type 2 Diabetes.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List three symptoms for each of the following:  diabetes, hypoglycemia, hyperglycemia.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What is the most accurate test for testing blood glucose.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8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445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Testing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47800"/>
            <a:ext cx="8226425" cy="4678363"/>
          </a:xfrm>
        </p:spPr>
        <p:txBody>
          <a:bodyPr/>
          <a:lstStyle/>
          <a:p>
            <a:r>
              <a:rPr lang="en-US" dirty="0" smtClean="0"/>
              <a:t>Abnormal urine test are often first indication of a dz.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Urinalysis</a:t>
            </a:r>
            <a:r>
              <a:rPr lang="en-US" dirty="0" smtClean="0"/>
              <a:t>: exam of urine c 3 main parts</a:t>
            </a:r>
          </a:p>
          <a:p>
            <a:pPr marL="803275" lvl="1" indent="-346075">
              <a:buNone/>
            </a:pPr>
            <a:r>
              <a:rPr lang="en-US" dirty="0" smtClean="0"/>
              <a:t>1. Physical – observation of color/odor/transparency/ &amp; specific gravity.</a:t>
            </a:r>
          </a:p>
          <a:p>
            <a:pPr marL="803275" lvl="1" indent="-346075">
              <a:buNone/>
            </a:pPr>
            <a:r>
              <a:rPr lang="en-US" dirty="0" smtClean="0"/>
              <a:t>2. Chemical – check pH, protein, glucose, blood</a:t>
            </a:r>
          </a:p>
          <a:p>
            <a:pPr marL="803275" lvl="1" indent="-346075">
              <a:buNone/>
            </a:pPr>
            <a:r>
              <a:rPr lang="en-US" dirty="0" smtClean="0"/>
              <a:t>3. Microscopic – formed elements</a:t>
            </a:r>
          </a:p>
          <a:p>
            <a:pPr marL="803275" lvl="1" indent="-346075">
              <a:buNone/>
            </a:pPr>
            <a:endParaRPr lang="en-US" dirty="0"/>
          </a:p>
          <a:p>
            <a:pPr marL="346075" lvl="1" indent="-346075"/>
            <a:r>
              <a:rPr lang="en-US" dirty="0" smtClean="0"/>
              <a:t>For most accurate results should be performed on fresh, warm urine; c/in 1 hour after collected.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9445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Reagent Strips to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Urine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Frequently used as a screening test.</a:t>
            </a:r>
          </a:p>
          <a:p>
            <a:r>
              <a:rPr lang="en-US" dirty="0" smtClean="0"/>
              <a:t>Most common method of testing for the presence or absence of substances.</a:t>
            </a:r>
          </a:p>
          <a:p>
            <a:r>
              <a:rPr lang="en-US" dirty="0" smtClean="0"/>
              <a:t>Strips must be stored in dry/cool/dark area</a:t>
            </a:r>
          </a:p>
          <a:p>
            <a:r>
              <a:rPr lang="en-US" dirty="0" smtClean="0"/>
              <a:t>Adhere to expiration date</a:t>
            </a:r>
          </a:p>
          <a:p>
            <a:r>
              <a:rPr lang="en-US" dirty="0" smtClean="0"/>
              <a:t>Strips can test for a variety of factors.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683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Strips test for: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3735387" cy="4525963"/>
          </a:xfrm>
        </p:spPr>
        <p:txBody>
          <a:bodyPr/>
          <a:lstStyle/>
          <a:p>
            <a:r>
              <a:rPr lang="en-US" sz="2400" dirty="0" smtClean="0"/>
              <a:t>pH – acidity or alkalinity; measured on scale of 1 – 14.</a:t>
            </a:r>
          </a:p>
          <a:p>
            <a:pPr marL="0" indent="0">
              <a:buNone/>
            </a:pPr>
            <a:r>
              <a:rPr lang="en-US" sz="2400" dirty="0" smtClean="0"/>
              <a:t>	1 – 6 = acidic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7 = neutral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8 – 14 = alkaline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Normal urine = 5.5 to 8.0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2838" cy="4525963"/>
          </a:xfrm>
        </p:spPr>
        <p:txBody>
          <a:bodyPr/>
          <a:lstStyle/>
          <a:p>
            <a:r>
              <a:rPr lang="en-US" sz="2400" dirty="0" smtClean="0"/>
              <a:t>Protein – not normally found in urine, may indicate kidney </a:t>
            </a:r>
            <a:r>
              <a:rPr lang="en-US" sz="2400" dirty="0" err="1" smtClean="0"/>
              <a:t>dz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8384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9445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Strips test for: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3735387" cy="4525963"/>
          </a:xfrm>
        </p:spPr>
        <p:txBody>
          <a:bodyPr/>
          <a:lstStyle/>
          <a:p>
            <a:r>
              <a:rPr lang="en-US" sz="2400" dirty="0" smtClean="0"/>
              <a:t>Glucose – metabolized for E-; if </a:t>
            </a:r>
            <a:r>
              <a:rPr lang="en-US" sz="2400" dirty="0" err="1" smtClean="0"/>
              <a:t>bld</a:t>
            </a:r>
            <a:r>
              <a:rPr lang="en-US" sz="2400" dirty="0" smtClean="0"/>
              <a:t> glucose is high it will be eliminated in urine (glycosuria)</a:t>
            </a:r>
          </a:p>
          <a:p>
            <a:pPr lvl="1"/>
            <a:r>
              <a:rPr lang="en-US" sz="2000" dirty="0" smtClean="0"/>
              <a:t>Can indicate diabetes mellitus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1438" cy="4525963"/>
          </a:xfrm>
        </p:spPr>
        <p:txBody>
          <a:bodyPr/>
          <a:lstStyle/>
          <a:p>
            <a:r>
              <a:rPr lang="en-US" sz="2400" dirty="0" smtClean="0"/>
              <a:t>Ketones &amp; acetones – end products of metabolism of fat in body; presence can indicate diabetes, starvation, dieting.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716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3887787" cy="4525963"/>
          </a:xfrm>
        </p:spPr>
        <p:txBody>
          <a:bodyPr/>
          <a:lstStyle/>
          <a:p>
            <a:r>
              <a:rPr lang="en-US" sz="2400" dirty="0" smtClean="0"/>
              <a:t>Blood – if present </a:t>
            </a:r>
            <a:r>
              <a:rPr lang="en-US" sz="2400" b="1" dirty="0" smtClean="0">
                <a:solidFill>
                  <a:srgbClr val="FF0000"/>
                </a:solidFill>
              </a:rPr>
              <a:t>hematuria</a:t>
            </a:r>
            <a:r>
              <a:rPr lang="en-US" sz="2400" dirty="0" smtClean="0"/>
              <a:t>; sometimes positive when menstruating; indicate injury, infection, or kidney dz.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Bilirubin – breakdown product of hemoglobin on RBC; usually eliminated thru intestines; indicate  liver </a:t>
            </a:r>
            <a:r>
              <a:rPr lang="en-US" sz="2400" dirty="0" err="1" smtClean="0"/>
              <a:t>dz</a:t>
            </a:r>
            <a:r>
              <a:rPr lang="en-US" sz="2400" dirty="0" smtClean="0"/>
              <a:t> like hepatitis</a:t>
            </a:r>
          </a:p>
          <a:p>
            <a:endParaRPr lang="en-US" sz="1400" dirty="0"/>
          </a:p>
          <a:p>
            <a:r>
              <a:rPr lang="en-US" sz="2400" dirty="0" err="1" smtClean="0"/>
              <a:t>Urobilinogen</a:t>
            </a:r>
            <a:r>
              <a:rPr lang="en-US" sz="2400" dirty="0" smtClean="0"/>
              <a:t> – bilirubin converted by intestinal bacteria; usually eliminated thru intestines; large amounts indicate heart/spleen/liver or hemolytic dz.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8683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Strips test for: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134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#7 Urinalysis Test: Lab #5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(Write above as title in Lab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Ntbk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below)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510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Assemble </a:t>
            </a:r>
            <a:r>
              <a:rPr lang="en-US" sz="2000" dirty="0" err="1" smtClean="0"/>
              <a:t>eqmt</a:t>
            </a:r>
            <a:r>
              <a:rPr lang="en-US" sz="2000" dirty="0" smtClean="0"/>
              <a:t>: gloves, urine specimen, reagent strip.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Wash hands, put on gloves.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IWIPE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Obtain fresh specimen.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Gently rotate container in hands to mix.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Hold a reagent strip by the clear end and immerse completely.</a:t>
            </a:r>
          </a:p>
          <a:p>
            <a:pPr marL="290513" indent="-290513">
              <a:buNone/>
            </a:pPr>
            <a:r>
              <a:rPr lang="en-US" sz="2000" dirty="0"/>
              <a:t>7. Remove strip stat, tap the edge against container to remove excess.</a:t>
            </a:r>
          </a:p>
          <a:p>
            <a:pPr marL="290513" indent="-290513">
              <a:buNone/>
            </a:pPr>
            <a:r>
              <a:rPr lang="en-US" sz="2000" dirty="0"/>
              <a:t>8. Turn the strip so that the reagent areas are facing you.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191000" cy="4953000"/>
          </a:xfrm>
        </p:spPr>
        <p:txBody>
          <a:bodyPr/>
          <a:lstStyle/>
          <a:p>
            <a:pPr marL="290513" indent="-290513">
              <a:buNone/>
            </a:pPr>
            <a:r>
              <a:rPr lang="en-US" sz="2000" dirty="0" smtClean="0"/>
              <a:t>9. Hold strip horizontal near chart on bottle.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Note the time </a:t>
            </a:r>
            <a:r>
              <a:rPr lang="en-US" sz="2000" dirty="0" err="1" smtClean="0"/>
              <a:t>bc</a:t>
            </a:r>
            <a:r>
              <a:rPr lang="en-US" sz="2000" dirty="0" smtClean="0"/>
              <a:t> readings are done in period of seconds.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Start at center of strip with readings.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Recheck all readings using a second reagent strip for accuracy.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Discard strip and any contaminated disposable supplies.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Pour urine in </a:t>
            </a:r>
            <a:r>
              <a:rPr lang="en-US" sz="2000" dirty="0" err="1" smtClean="0"/>
              <a:t>toliet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Disinfect counter.</a:t>
            </a:r>
          </a:p>
          <a:p>
            <a:pPr marL="457200" indent="-457200">
              <a:buAutoNum type="arabicPeriod" startAt="10"/>
            </a:pPr>
            <a:r>
              <a:rPr lang="en-US" sz="2000" dirty="0" smtClean="0"/>
              <a:t>Remove gloves, wash hands, report.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961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52400"/>
            <a:ext cx="6326187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Patient Name: __________________</a:t>
            </a:r>
          </a:p>
          <a:p>
            <a:pPr marL="0" indent="0">
              <a:buNone/>
            </a:pPr>
            <a:r>
              <a:rPr lang="en-US" dirty="0" smtClean="0"/>
              <a:t>Date: __/__/__</a:t>
            </a:r>
          </a:p>
          <a:p>
            <a:pPr marL="0" indent="0">
              <a:buNone/>
            </a:pPr>
            <a:r>
              <a:rPr lang="en-US" dirty="0" smtClean="0"/>
              <a:t>Time</a:t>
            </a:r>
            <a:r>
              <a:rPr lang="en-US" dirty="0"/>
              <a:t>: _______ (military)		</a:t>
            </a:r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smtClean="0"/>
              <a:t>Urinalysis</a:t>
            </a:r>
            <a:r>
              <a:rPr lang="en-US" dirty="0"/>
              <a:t>			</a:t>
            </a:r>
            <a:endParaRPr lang="en-US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Readings: 	          Interpretation </a:t>
            </a:r>
            <a:r>
              <a:rPr lang="en-US" dirty="0"/>
              <a:t>of Reading: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Leukocytes		2 min   ____</a:t>
            </a:r>
          </a:p>
          <a:p>
            <a:pPr marL="0" indent="0">
              <a:buNone/>
            </a:pPr>
            <a:r>
              <a:rPr lang="en-US" dirty="0" smtClean="0"/>
              <a:t>Protein		60 sec ____</a:t>
            </a:r>
          </a:p>
          <a:p>
            <a:pPr marL="0" indent="0">
              <a:buNone/>
            </a:pPr>
            <a:r>
              <a:rPr lang="en-US" dirty="0" smtClean="0"/>
              <a:t>pH			60 sec ____</a:t>
            </a:r>
          </a:p>
          <a:p>
            <a:pPr marL="0" indent="0">
              <a:buNone/>
            </a:pPr>
            <a:r>
              <a:rPr lang="en-US" dirty="0" err="1" smtClean="0"/>
              <a:t>Bld</a:t>
            </a:r>
            <a:r>
              <a:rPr lang="en-US" dirty="0" smtClean="0"/>
              <a:t>			60 sec ____</a:t>
            </a:r>
          </a:p>
          <a:p>
            <a:pPr marL="0" indent="0">
              <a:buNone/>
            </a:pPr>
            <a:r>
              <a:rPr lang="en-US" dirty="0" err="1" smtClean="0"/>
              <a:t>Sp.Gr</a:t>
            </a:r>
            <a:r>
              <a:rPr lang="en-US" dirty="0" smtClean="0"/>
              <a:t>.			45 sec ____</a:t>
            </a:r>
          </a:p>
          <a:p>
            <a:pPr marL="0" indent="0">
              <a:buNone/>
            </a:pPr>
            <a:r>
              <a:rPr lang="en-US" dirty="0" err="1" smtClean="0"/>
              <a:t>Keytone</a:t>
            </a:r>
            <a:r>
              <a:rPr lang="en-US" dirty="0" smtClean="0"/>
              <a:t>		40 sec ____</a:t>
            </a:r>
          </a:p>
          <a:p>
            <a:pPr marL="0" indent="0">
              <a:buNone/>
            </a:pPr>
            <a:r>
              <a:rPr lang="en-US" dirty="0" smtClean="0"/>
              <a:t>Bilirubin		30 sec ____</a:t>
            </a:r>
          </a:p>
          <a:p>
            <a:pPr marL="0" indent="0">
              <a:buNone/>
            </a:pPr>
            <a:r>
              <a:rPr lang="en-US" dirty="0" smtClean="0"/>
              <a:t>Glucose		30  	 ____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Signature</a:t>
            </a:r>
            <a:r>
              <a:rPr lang="en-US" dirty="0"/>
              <a:t>: _________________	Title: LAS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66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075_slide">
  <a:themeElements>
    <a:clrScheme name="Office Theme 2">
      <a:dk1>
        <a:srgbClr val="000000"/>
      </a:dk1>
      <a:lt1>
        <a:srgbClr val="00FFCC"/>
      </a:lt1>
      <a:dk2>
        <a:srgbClr val="000000"/>
      </a:dk2>
      <a:lt2>
        <a:srgbClr val="CCCCCC"/>
      </a:lt2>
      <a:accent1>
        <a:srgbClr val="2F79B9"/>
      </a:accent1>
      <a:accent2>
        <a:srgbClr val="218F00"/>
      </a:accent2>
      <a:accent3>
        <a:srgbClr val="AAFFE2"/>
      </a:accent3>
      <a:accent4>
        <a:srgbClr val="000000"/>
      </a:accent4>
      <a:accent5>
        <a:srgbClr val="ADBED9"/>
      </a:accent5>
      <a:accent6>
        <a:srgbClr val="1D8100"/>
      </a:accent6>
      <a:hlink>
        <a:srgbClr val="8F8500"/>
      </a:hlink>
      <a:folHlink>
        <a:srgbClr val="008F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009A7B"/>
        </a:accent1>
        <a:accent2>
          <a:srgbClr val="008066"/>
        </a:accent2>
        <a:accent3>
          <a:srgbClr val="AAFFE2"/>
        </a:accent3>
        <a:accent4>
          <a:srgbClr val="000000"/>
        </a:accent4>
        <a:accent5>
          <a:srgbClr val="AACABF"/>
        </a:accent5>
        <a:accent6>
          <a:srgbClr val="00735C"/>
        </a:accent6>
        <a:hlink>
          <a:srgbClr val="437565"/>
        </a:hlink>
        <a:folHlink>
          <a:srgbClr val="006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2F79B9"/>
        </a:accent1>
        <a:accent2>
          <a:srgbClr val="218F00"/>
        </a:accent2>
        <a:accent3>
          <a:srgbClr val="AAFFE2"/>
        </a:accent3>
        <a:accent4>
          <a:srgbClr val="000000"/>
        </a:accent4>
        <a:accent5>
          <a:srgbClr val="ADBED9"/>
        </a:accent5>
        <a:accent6>
          <a:srgbClr val="1D8100"/>
        </a:accent6>
        <a:hlink>
          <a:srgbClr val="8F8500"/>
        </a:hlink>
        <a:folHlink>
          <a:srgbClr val="008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B96609"/>
        </a:accent1>
        <a:accent2>
          <a:srgbClr val="00705A"/>
        </a:accent2>
        <a:accent3>
          <a:srgbClr val="AAFFE2"/>
        </a:accent3>
        <a:accent4>
          <a:srgbClr val="000000"/>
        </a:accent4>
        <a:accent5>
          <a:srgbClr val="D9B8AA"/>
        </a:accent5>
        <a:accent6>
          <a:srgbClr val="006551"/>
        </a:accent6>
        <a:hlink>
          <a:srgbClr val="8A3941"/>
        </a:hlink>
        <a:folHlink>
          <a:srgbClr val="4043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B85835"/>
        </a:accent1>
        <a:accent2>
          <a:srgbClr val="00866A"/>
        </a:accent2>
        <a:accent3>
          <a:srgbClr val="AAFFE2"/>
        </a:accent3>
        <a:accent4>
          <a:srgbClr val="000000"/>
        </a:accent4>
        <a:accent5>
          <a:srgbClr val="D8B4AE"/>
        </a:accent5>
        <a:accent6>
          <a:srgbClr val="00795F"/>
        </a:accent6>
        <a:hlink>
          <a:srgbClr val="766C00"/>
        </a:hlink>
        <a:folHlink>
          <a:srgbClr val="5D3C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9A7B"/>
        </a:accent1>
        <a:accent2>
          <a:srgbClr val="008066"/>
        </a:accent2>
        <a:accent3>
          <a:srgbClr val="FFFFFF"/>
        </a:accent3>
        <a:accent4>
          <a:srgbClr val="000000"/>
        </a:accent4>
        <a:accent5>
          <a:srgbClr val="AACABF"/>
        </a:accent5>
        <a:accent6>
          <a:srgbClr val="00735C"/>
        </a:accent6>
        <a:hlink>
          <a:srgbClr val="437565"/>
        </a:hlink>
        <a:folHlink>
          <a:srgbClr val="006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F79B9"/>
        </a:accent1>
        <a:accent2>
          <a:srgbClr val="218F00"/>
        </a:accent2>
        <a:accent3>
          <a:srgbClr val="FFFFFF"/>
        </a:accent3>
        <a:accent4>
          <a:srgbClr val="000000"/>
        </a:accent4>
        <a:accent5>
          <a:srgbClr val="ADBED9"/>
        </a:accent5>
        <a:accent6>
          <a:srgbClr val="1D8100"/>
        </a:accent6>
        <a:hlink>
          <a:srgbClr val="8F8500"/>
        </a:hlink>
        <a:folHlink>
          <a:srgbClr val="008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96609"/>
        </a:accent1>
        <a:accent2>
          <a:srgbClr val="00705A"/>
        </a:accent2>
        <a:accent3>
          <a:srgbClr val="FFFFFF"/>
        </a:accent3>
        <a:accent4>
          <a:srgbClr val="000000"/>
        </a:accent4>
        <a:accent5>
          <a:srgbClr val="D9B8AA"/>
        </a:accent5>
        <a:accent6>
          <a:srgbClr val="006551"/>
        </a:accent6>
        <a:hlink>
          <a:srgbClr val="8A3941"/>
        </a:hlink>
        <a:folHlink>
          <a:srgbClr val="4043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85835"/>
        </a:accent1>
        <a:accent2>
          <a:srgbClr val="00866A"/>
        </a:accent2>
        <a:accent3>
          <a:srgbClr val="FFFFFF"/>
        </a:accent3>
        <a:accent4>
          <a:srgbClr val="000000"/>
        </a:accent4>
        <a:accent5>
          <a:srgbClr val="D8B4AE"/>
        </a:accent5>
        <a:accent6>
          <a:srgbClr val="00795F"/>
        </a:accent6>
        <a:hlink>
          <a:srgbClr val="766C00"/>
        </a:hlink>
        <a:folHlink>
          <a:srgbClr val="5D3C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00FFCC"/>
      </a:lt1>
      <a:dk2>
        <a:srgbClr val="000000"/>
      </a:dk2>
      <a:lt2>
        <a:srgbClr val="CCCCCC"/>
      </a:lt2>
      <a:accent1>
        <a:srgbClr val="2F79B9"/>
      </a:accent1>
      <a:accent2>
        <a:srgbClr val="218F00"/>
      </a:accent2>
      <a:accent3>
        <a:srgbClr val="AAFFE2"/>
      </a:accent3>
      <a:accent4>
        <a:srgbClr val="000000"/>
      </a:accent4>
      <a:accent5>
        <a:srgbClr val="ADBED9"/>
      </a:accent5>
      <a:accent6>
        <a:srgbClr val="1D8100"/>
      </a:accent6>
      <a:hlink>
        <a:srgbClr val="8F8500"/>
      </a:hlink>
      <a:folHlink>
        <a:srgbClr val="008F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009A7B"/>
        </a:accent1>
        <a:accent2>
          <a:srgbClr val="008066"/>
        </a:accent2>
        <a:accent3>
          <a:srgbClr val="AAFFE2"/>
        </a:accent3>
        <a:accent4>
          <a:srgbClr val="000000"/>
        </a:accent4>
        <a:accent5>
          <a:srgbClr val="AACABF"/>
        </a:accent5>
        <a:accent6>
          <a:srgbClr val="00735C"/>
        </a:accent6>
        <a:hlink>
          <a:srgbClr val="437565"/>
        </a:hlink>
        <a:folHlink>
          <a:srgbClr val="006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2F79B9"/>
        </a:accent1>
        <a:accent2>
          <a:srgbClr val="218F00"/>
        </a:accent2>
        <a:accent3>
          <a:srgbClr val="AAFFE2"/>
        </a:accent3>
        <a:accent4>
          <a:srgbClr val="000000"/>
        </a:accent4>
        <a:accent5>
          <a:srgbClr val="ADBED9"/>
        </a:accent5>
        <a:accent6>
          <a:srgbClr val="1D8100"/>
        </a:accent6>
        <a:hlink>
          <a:srgbClr val="8F8500"/>
        </a:hlink>
        <a:folHlink>
          <a:srgbClr val="008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B96609"/>
        </a:accent1>
        <a:accent2>
          <a:srgbClr val="00705A"/>
        </a:accent2>
        <a:accent3>
          <a:srgbClr val="AAFFE2"/>
        </a:accent3>
        <a:accent4>
          <a:srgbClr val="000000"/>
        </a:accent4>
        <a:accent5>
          <a:srgbClr val="D9B8AA"/>
        </a:accent5>
        <a:accent6>
          <a:srgbClr val="006551"/>
        </a:accent6>
        <a:hlink>
          <a:srgbClr val="8A3941"/>
        </a:hlink>
        <a:folHlink>
          <a:srgbClr val="4043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00FFCC"/>
        </a:lt1>
        <a:dk2>
          <a:srgbClr val="000000"/>
        </a:dk2>
        <a:lt2>
          <a:srgbClr val="CCCCCC"/>
        </a:lt2>
        <a:accent1>
          <a:srgbClr val="B85835"/>
        </a:accent1>
        <a:accent2>
          <a:srgbClr val="00866A"/>
        </a:accent2>
        <a:accent3>
          <a:srgbClr val="AAFFE2"/>
        </a:accent3>
        <a:accent4>
          <a:srgbClr val="000000"/>
        </a:accent4>
        <a:accent5>
          <a:srgbClr val="D8B4AE"/>
        </a:accent5>
        <a:accent6>
          <a:srgbClr val="00795F"/>
        </a:accent6>
        <a:hlink>
          <a:srgbClr val="766C00"/>
        </a:hlink>
        <a:folHlink>
          <a:srgbClr val="5D3C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9A7B"/>
        </a:accent1>
        <a:accent2>
          <a:srgbClr val="008066"/>
        </a:accent2>
        <a:accent3>
          <a:srgbClr val="FFFFFF"/>
        </a:accent3>
        <a:accent4>
          <a:srgbClr val="000000"/>
        </a:accent4>
        <a:accent5>
          <a:srgbClr val="AACABF"/>
        </a:accent5>
        <a:accent6>
          <a:srgbClr val="00735C"/>
        </a:accent6>
        <a:hlink>
          <a:srgbClr val="437565"/>
        </a:hlink>
        <a:folHlink>
          <a:srgbClr val="006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F79B9"/>
        </a:accent1>
        <a:accent2>
          <a:srgbClr val="218F00"/>
        </a:accent2>
        <a:accent3>
          <a:srgbClr val="FFFFFF"/>
        </a:accent3>
        <a:accent4>
          <a:srgbClr val="000000"/>
        </a:accent4>
        <a:accent5>
          <a:srgbClr val="ADBED9"/>
        </a:accent5>
        <a:accent6>
          <a:srgbClr val="1D8100"/>
        </a:accent6>
        <a:hlink>
          <a:srgbClr val="8F8500"/>
        </a:hlink>
        <a:folHlink>
          <a:srgbClr val="008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96609"/>
        </a:accent1>
        <a:accent2>
          <a:srgbClr val="00705A"/>
        </a:accent2>
        <a:accent3>
          <a:srgbClr val="FFFFFF"/>
        </a:accent3>
        <a:accent4>
          <a:srgbClr val="000000"/>
        </a:accent4>
        <a:accent5>
          <a:srgbClr val="D9B8AA"/>
        </a:accent5>
        <a:accent6>
          <a:srgbClr val="006551"/>
        </a:accent6>
        <a:hlink>
          <a:srgbClr val="8A3941"/>
        </a:hlink>
        <a:folHlink>
          <a:srgbClr val="4043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85835"/>
        </a:accent1>
        <a:accent2>
          <a:srgbClr val="00866A"/>
        </a:accent2>
        <a:accent3>
          <a:srgbClr val="FFFFFF"/>
        </a:accent3>
        <a:accent4>
          <a:srgbClr val="000000"/>
        </a:accent4>
        <a:accent5>
          <a:srgbClr val="D8B4AE"/>
        </a:accent5>
        <a:accent6>
          <a:srgbClr val="00795F"/>
        </a:accent6>
        <a:hlink>
          <a:srgbClr val="766C00"/>
        </a:hlink>
        <a:folHlink>
          <a:srgbClr val="5D3C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med_0075_slide</Template>
  <TotalTime>88</TotalTime>
  <Words>477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med_0075_slide</vt:lpstr>
      <vt:lpstr>1_Default Design</vt:lpstr>
      <vt:lpstr>Today’s Agenda: 4/3/14</vt:lpstr>
      <vt:lpstr>Daily Cerebral Exercise:  write the question and answer</vt:lpstr>
      <vt:lpstr>Urine Testing</vt:lpstr>
      <vt:lpstr>Using Reagent Strips to Test Urine</vt:lpstr>
      <vt:lpstr>Reagent Strips test for:</vt:lpstr>
      <vt:lpstr>Reagent Strips test for:</vt:lpstr>
      <vt:lpstr>Reagent Strips test for:</vt:lpstr>
      <vt:lpstr>LAS #7 Urinalysis Test: Lab #5 (Write above as title in Lab Ntbk, proced. below)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5/02/12 Today’s Agenda:</dc:title>
  <dc:creator>Williams, Lydia L</dc:creator>
  <cp:lastModifiedBy>Williams, Lydia L</cp:lastModifiedBy>
  <cp:revision>11</cp:revision>
  <dcterms:created xsi:type="dcterms:W3CDTF">2012-04-30T14:31:33Z</dcterms:created>
  <dcterms:modified xsi:type="dcterms:W3CDTF">2014-04-03T17:45:20Z</dcterms:modified>
</cp:coreProperties>
</file>