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9" r:id="rId3"/>
    <p:sldId id="280" r:id="rId4"/>
    <p:sldId id="257" r:id="rId5"/>
    <p:sldId id="258" r:id="rId6"/>
    <p:sldId id="259" r:id="rId7"/>
    <p:sldId id="260" r:id="rId8"/>
    <p:sldId id="274" r:id="rId9"/>
    <p:sldId id="261" r:id="rId10"/>
    <p:sldId id="275" r:id="rId11"/>
    <p:sldId id="262" r:id="rId12"/>
    <p:sldId id="276" r:id="rId13"/>
    <p:sldId id="263" r:id="rId14"/>
    <p:sldId id="277" r:id="rId15"/>
    <p:sldId id="264" r:id="rId16"/>
    <p:sldId id="278" r:id="rId17"/>
    <p:sldId id="265" r:id="rId18"/>
    <p:sldId id="266" r:id="rId19"/>
    <p:sldId id="28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37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5D0132BB-E1D1-42FC-ABF9-F03C8F43497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427E1C2-87B4-48D8-9850-FD01EBDF4E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132BB-E1D1-42FC-ABF9-F03C8F43497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7E1C2-87B4-48D8-9850-FD01EBDF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235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132BB-E1D1-42FC-ABF9-F03C8F43497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7E1C2-87B4-48D8-9850-FD01EBDF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45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DCF6771-DC8C-4D5F-B908-6F79B6E8030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0840E-9E9B-41DD-A42B-4F664E7668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8697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F4332-D93B-46B0-8E80-86885CBF89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066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304B2-453F-4468-888C-0976B67AA9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617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DE8B5-325A-4F8E-9032-EAD52BA0D7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2165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F6BC4-FF0A-43BD-8BAA-518F320706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12761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6F5AC-708A-4F28-825C-F9B95D57F7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4336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50B51-67AB-49BE-821A-8A40B39BB3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7722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132BB-E1D1-42FC-ABF9-F03C8F43497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7E1C2-87B4-48D8-9850-FD01EBDF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430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8EA51-360D-438B-A3F6-78C5C3D1CA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04375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4014E-0144-49C7-8E9F-A6190471A4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05515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00943-002C-4E14-ACE4-114A142B6B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685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132BB-E1D1-42FC-ABF9-F03C8F43497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7E1C2-87B4-48D8-9850-FD01EBDF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59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132BB-E1D1-42FC-ABF9-F03C8F43497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7E1C2-87B4-48D8-9850-FD01EBDF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355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132BB-E1D1-42FC-ABF9-F03C8F43497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7E1C2-87B4-48D8-9850-FD01EBDF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59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132BB-E1D1-42FC-ABF9-F03C8F43497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7E1C2-87B4-48D8-9850-FD01EBDF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18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132BB-E1D1-42FC-ABF9-F03C8F43497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7E1C2-87B4-48D8-9850-FD01EBDF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366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132BB-E1D1-42FC-ABF9-F03C8F43497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7E1C2-87B4-48D8-9850-FD01EBDF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31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132BB-E1D1-42FC-ABF9-F03C8F43497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7E1C2-87B4-48D8-9850-FD01EBDF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63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D0132BB-E1D1-42FC-ABF9-F03C8F43497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427E1C2-87B4-48D8-9850-FD01EBDF4E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CD7CAC9-5065-47EA-AAC3-EDCD350CC67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77278" y="304800"/>
            <a:ext cx="6934199" cy="76200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Daily 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Cerebral Exercise</a:t>
            </a:r>
            <a:endParaRPr lang="en-US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09800" y="1219200"/>
            <a:ext cx="6934200" cy="490696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lose 1lb per week, how many </a:t>
            </a:r>
            <a:r>
              <a:rPr lang="en-US" sz="3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kcals </a:t>
            </a:r>
            <a:r>
              <a:rPr lang="en-US" sz="3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 a person cut out of their diet a day?</a:t>
            </a:r>
          </a:p>
          <a:p>
            <a:pPr marL="457200" indent="-457200">
              <a:buAutoNum type="arabicPeriod"/>
            </a:pPr>
            <a:endParaRPr lang="en-US" sz="1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AutoNum type="arabicPeriod"/>
            </a:pPr>
            <a:r>
              <a:rPr lang="en-US" sz="3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our body does not produce enough lactase to break down milk sugars what would we experience?</a:t>
            </a:r>
            <a:endParaRPr lang="en-US" sz="3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AutoNum type="arabicPeriod"/>
            </a:pPr>
            <a:endParaRPr lang="en-US" sz="1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AutoNum type="arabicPeriod"/>
            </a:pPr>
            <a:r>
              <a:rPr lang="en-US" sz="3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occurs when our large intestine does not absorb water?  </a:t>
            </a:r>
            <a:endParaRPr lang="en-US" sz="3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60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28600"/>
            <a:ext cx="6526696" cy="1143000"/>
          </a:xfrm>
        </p:spPr>
        <p:txBody>
          <a:bodyPr/>
          <a:lstStyle/>
          <a:p>
            <a:r>
              <a:rPr lang="en-US" sz="54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en-US" sz="5400" b="1" u="sng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kCal</a:t>
            </a:r>
            <a:r>
              <a:rPr lang="en-US" sz="5400" b="1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-controlled</a:t>
            </a:r>
            <a:endParaRPr lang="en-US" sz="5400" b="1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</a:t>
            </a:r>
            <a:r>
              <a:rPr lang="en-US" sz="2800" u="sng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</a:t>
            </a:r>
            <a:r>
              <a:rPr lang="en-US" sz="28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controlled</a:t>
            </a:r>
          </a:p>
          <a:p>
            <a:pPr lvl="1"/>
            <a:r>
              <a:rPr lang="en-US" sz="28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 proteins/carbs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bulk foods avoided: salads</a:t>
            </a:r>
          </a:p>
          <a:p>
            <a:pPr lvl="1"/>
            <a:r>
              <a:rPr lang="en-US" sz="28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fat foods avoided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b/c slow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appetite</a:t>
            </a:r>
          </a:p>
          <a:p>
            <a:pPr lvl="1"/>
            <a:endParaRPr lang="en-US" sz="2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 </a:t>
            </a:r>
            <a:r>
              <a:rPr lang="en-US" sz="2800" u="sng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controlled</a:t>
            </a:r>
          </a:p>
          <a:p>
            <a:pPr lvl="1"/>
            <a:r>
              <a:rPr lang="en-US" sz="28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Avoid high </a:t>
            </a:r>
            <a:r>
              <a:rPr lang="en-US" sz="2800" u="sng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</a:t>
            </a:r>
            <a:r>
              <a:rPr lang="en-US" sz="28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foods: gravies, whole milk, butter, cream soups</a:t>
            </a:r>
          </a:p>
        </p:txBody>
      </p:sp>
      <p:sp>
        <p:nvSpPr>
          <p:cNvPr id="9" name="Text Placeholder 2"/>
          <p:cNvSpPr txBox="1">
            <a:spLocks/>
          </p:cNvSpPr>
          <p:nvPr/>
        </p:nvSpPr>
        <p:spPr bwMode="auto">
          <a:xfrm>
            <a:off x="0" y="1535113"/>
            <a:ext cx="404018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u="sng" kern="0" dirty="0"/>
          </a:p>
        </p:txBody>
      </p:sp>
    </p:spTree>
    <p:extLst>
      <p:ext uri="{BB962C8B-B14F-4D97-AF65-F5344CB8AC3E}">
        <p14:creationId xmlns:p14="http://schemas.microsoft.com/office/powerpoint/2010/main" val="32317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Low </a:t>
            </a:r>
            <a:r>
              <a:rPr lang="en-US" sz="6000" b="1" u="sng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Chol</a:t>
            </a:r>
            <a:r>
              <a:rPr lang="en-US" sz="6000" b="1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Diet</a:t>
            </a:r>
            <a:endParaRPr lang="en-US" sz="6000" b="1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Used for </a:t>
            </a:r>
            <a:r>
              <a:rPr lang="en-US" sz="3600" u="sng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pts</a:t>
            </a:r>
            <a:r>
              <a:rPr lang="en-US" sz="36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 atherosclerosis &amp; heart </a:t>
            </a:r>
            <a:r>
              <a:rPr lang="en-US" sz="3600" u="sng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</a:t>
            </a:r>
            <a:endParaRPr lang="en-US" sz="3600" u="sng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u="sng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Avoid foods high in saturated fats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6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beef, liver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pork, lamb, egg yolk, cheeses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7995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6025" y="304800"/>
            <a:ext cx="6657975" cy="1143000"/>
          </a:xfrm>
        </p:spPr>
        <p:txBody>
          <a:bodyPr/>
          <a:lstStyle/>
          <a:p>
            <a:r>
              <a:rPr lang="en-US" sz="48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Fat-Restricted Diets</a:t>
            </a:r>
            <a:endParaRPr lang="en-US" sz="4800" b="1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 </a:t>
            </a:r>
            <a:r>
              <a:rPr lang="en-US" sz="36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 fat diets</a:t>
            </a:r>
          </a:p>
          <a:p>
            <a:r>
              <a:rPr lang="en-US" sz="36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Used for obese </a:t>
            </a:r>
            <a:r>
              <a:rPr lang="en-US" sz="3600" u="sng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pts</a:t>
            </a:r>
            <a:r>
              <a:rPr lang="en-US" sz="36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gallbladder or liver </a:t>
            </a:r>
            <a:r>
              <a:rPr lang="en-US" sz="3600" u="sng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</a:t>
            </a:r>
            <a:r>
              <a:rPr lang="en-US" sz="36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or atherosclerosis</a:t>
            </a:r>
          </a:p>
          <a:p>
            <a:r>
              <a:rPr lang="en-US" sz="36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Avoid chocolate, nuts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fried foods, salad dressings.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06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7086600" cy="1143000"/>
          </a:xfrm>
        </p:spPr>
        <p:txBody>
          <a:bodyPr/>
          <a:lstStyle/>
          <a:p>
            <a:r>
              <a:rPr lang="en-US" sz="44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Sodium Restricted </a:t>
            </a:r>
            <a:r>
              <a:rPr lang="en-US" sz="4400" b="1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Diet</a:t>
            </a:r>
            <a:endParaRPr lang="en-US" sz="4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  </a:t>
            </a:r>
            <a:r>
              <a:rPr lang="en-US" sz="36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Low-salt diets</a:t>
            </a:r>
          </a:p>
          <a:p>
            <a:r>
              <a:rPr lang="en-US" sz="36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Avoid adding salt, smoked meats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pickles, olives</a:t>
            </a:r>
          </a:p>
          <a:p>
            <a:r>
              <a:rPr lang="en-US" sz="36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Used for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cardiovascular </a:t>
            </a:r>
            <a:r>
              <a:rPr lang="en-US" sz="3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(high b/p), kidney </a:t>
            </a:r>
            <a:r>
              <a:rPr lang="en-US" sz="3600" u="sng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</a:t>
            </a:r>
            <a:r>
              <a:rPr lang="en-US" sz="36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edema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9607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Protein Diets</a:t>
            </a:r>
            <a:endParaRPr lang="en-US" sz="5400" b="1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 protein for kidney </a:t>
            </a:r>
            <a:r>
              <a:rPr lang="en-US" sz="3600" u="sng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</a:t>
            </a:r>
            <a:r>
              <a:rPr lang="en-US" sz="36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u="sng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pts</a:t>
            </a:r>
            <a:endParaRPr lang="en-US" sz="3600" u="sng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u="sng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protein for children c growth delay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pregnant women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4786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Bland </a:t>
            </a:r>
            <a:r>
              <a:rPr lang="en-US" sz="6600" b="1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Diet</a:t>
            </a:r>
            <a:endParaRPr lang="en-US" sz="6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Easily digested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foods</a:t>
            </a:r>
          </a:p>
          <a:p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Used for </a:t>
            </a:r>
            <a:r>
              <a:rPr lang="en-US" sz="3600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pts</a:t>
            </a:r>
            <a:r>
              <a:rPr lang="en-US" sz="36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 ulcers, colitis,</a:t>
            </a:r>
            <a:r>
              <a:rPr 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other digestive </a:t>
            </a:r>
            <a:r>
              <a:rPr lang="en-US" sz="3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dzes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Avoid pastries, raw fruits</a:t>
            </a:r>
            <a:r>
              <a:rPr 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whole-grain breads</a:t>
            </a:r>
          </a:p>
          <a:p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99576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 Low-Residue</a:t>
            </a:r>
            <a:endParaRPr lang="en-US" sz="5400" b="1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Eliminate foods in high bulk </a:t>
            </a:r>
            <a:r>
              <a:rPr lang="en-US" sz="36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36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fiber</a:t>
            </a:r>
          </a:p>
          <a:p>
            <a:endParaRPr lang="en-US" sz="3600" u="sng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Used for </a:t>
            </a:r>
            <a:r>
              <a:rPr lang="en-US" sz="3600" u="sng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pts</a:t>
            </a:r>
            <a:r>
              <a:rPr lang="en-US" sz="36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 digestive and </a:t>
            </a:r>
            <a:r>
              <a:rPr lang="en-US" sz="36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rectal </a:t>
            </a:r>
            <a:r>
              <a:rPr lang="en-US" sz="3600" u="sng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dzs</a:t>
            </a:r>
            <a:endParaRPr lang="en-US" sz="3600" u="sng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u="sng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Avoid seeds, beans, peas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coconuts.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7875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28600"/>
            <a:ext cx="6172200" cy="6096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What’s for dinner?</a:t>
            </a:r>
            <a:endParaRPr lang="en-US" sz="4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990600"/>
            <a:ext cx="6934200" cy="41910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your group you are sitting in:</a:t>
            </a:r>
          </a:p>
          <a:p>
            <a:pPr algn="l"/>
            <a:endParaRPr lang="en-US" sz="20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sz="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US" sz="2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 </a:t>
            </a:r>
            <a:r>
              <a:rPr lang="en-US" sz="2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</a:t>
            </a:r>
            <a:r>
              <a:rPr lang="en-US" sz="2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</a:t>
            </a:r>
            <a:r>
              <a:rPr lang="en-US" sz="2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one day menu for </a:t>
            </a:r>
            <a:r>
              <a:rPr lang="en-US" sz="2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given </a:t>
            </a:r>
            <a:r>
              <a:rPr lang="en-US" sz="2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diet</a:t>
            </a:r>
            <a:r>
              <a:rPr lang="en-US" sz="2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l"/>
            <a:r>
              <a:rPr lang="en-US" sz="2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</a:t>
            </a:r>
            <a:r>
              <a:rPr lang="en-US" sz="2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menu must cover breakfast, lunch, and </a:t>
            </a:r>
            <a:r>
              <a:rPr lang="en-US" sz="2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dinner (</a:t>
            </a:r>
            <a:r>
              <a:rPr lang="en-US" sz="22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</a:t>
            </a:r>
            <a:r>
              <a:rPr lang="en-US" sz="2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you must create one meal).</a:t>
            </a:r>
          </a:p>
          <a:p>
            <a:pPr algn="l"/>
            <a:endParaRPr lang="en-US" sz="22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 in one </a:t>
            </a:r>
            <a:r>
              <a:rPr lang="en-US" sz="2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 menu creation c/ your name next to the meal you created. </a:t>
            </a:r>
          </a:p>
          <a:p>
            <a:pPr algn="l"/>
            <a:endParaRPr lang="en-US" sz="22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 </a:t>
            </a:r>
            <a:r>
              <a:rPr lang="en-US" sz="2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internet sources used for your menu</a:t>
            </a:r>
            <a:r>
              <a:rPr lang="en-US" sz="2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l"/>
            <a:endParaRPr lang="en-US" sz="22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must stay true to the guidelines of your menu </a:t>
            </a:r>
            <a:r>
              <a:rPr lang="en-US" sz="2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restrictions and serving per food guide recommendation.</a:t>
            </a:r>
            <a:endParaRPr lang="en-US" sz="22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sz="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503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Groups and Diets:</a:t>
            </a:r>
            <a:endParaRPr lang="en-US" sz="4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7839" y="1600200"/>
            <a:ext cx="2209800" cy="13716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>
                <a:solidFill>
                  <a:srgbClr val="FFFF00"/>
                </a:solidFill>
              </a:rPr>
              <a:t>Low-Residue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Andrew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Juan 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FFFF"/>
                </a:solidFill>
              </a:rPr>
              <a:t>Shey’von</a:t>
            </a:r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400801" y="1689652"/>
            <a:ext cx="27432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200" b="1" u="sng" kern="0" dirty="0" smtClean="0">
                <a:solidFill>
                  <a:srgbClr val="FFFF00"/>
                </a:solidFill>
              </a:rPr>
              <a:t>Sodium Restricted</a:t>
            </a: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FFFF"/>
                </a:solidFill>
              </a:rPr>
              <a:t>Daisy </a:t>
            </a:r>
          </a:p>
          <a:p>
            <a:pPr marL="0" indent="0">
              <a:buFontTx/>
              <a:buNone/>
            </a:pPr>
            <a:r>
              <a:rPr lang="en-US" kern="0" dirty="0" err="1" smtClean="0">
                <a:solidFill>
                  <a:srgbClr val="FFFFFF"/>
                </a:solidFill>
              </a:rPr>
              <a:t>Brienne</a:t>
            </a:r>
            <a:r>
              <a:rPr lang="en-US" kern="0" dirty="0" smtClean="0">
                <a:solidFill>
                  <a:srgbClr val="FFFFFF"/>
                </a:solidFill>
              </a:rPr>
              <a:t> </a:t>
            </a: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FFFF"/>
                </a:solidFill>
              </a:rPr>
              <a:t>Matthew</a:t>
            </a:r>
            <a:endParaRPr lang="en-US" kern="0" dirty="0" smtClean="0">
              <a:solidFill>
                <a:srgbClr val="FFFFFF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438400" y="4320210"/>
            <a:ext cx="152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1" u="sng" kern="0" dirty="0" smtClean="0">
                <a:solidFill>
                  <a:srgbClr val="FFFF00"/>
                </a:solidFill>
              </a:rPr>
              <a:t>Bland</a:t>
            </a: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FFFF"/>
                </a:solidFill>
              </a:rPr>
              <a:t>Jennifer</a:t>
            </a: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FFFF"/>
                </a:solidFill>
              </a:rPr>
              <a:t>Shanice</a:t>
            </a: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FFFF"/>
                </a:solidFill>
              </a:rPr>
              <a:t>Danielle</a:t>
            </a:r>
            <a:endParaRPr lang="en-US" kern="0" dirty="0" smtClean="0">
              <a:solidFill>
                <a:srgbClr val="FFFFFF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343400" y="4273825"/>
            <a:ext cx="1905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1" u="sng" kern="0" dirty="0" smtClean="0">
                <a:solidFill>
                  <a:srgbClr val="FFFF00"/>
                </a:solidFill>
              </a:rPr>
              <a:t>Low </a:t>
            </a:r>
            <a:r>
              <a:rPr lang="en-US" b="1" u="sng" kern="0" dirty="0" err="1" smtClean="0">
                <a:solidFill>
                  <a:srgbClr val="FFFF00"/>
                </a:solidFill>
              </a:rPr>
              <a:t>Chol</a:t>
            </a:r>
            <a:r>
              <a:rPr lang="en-US" b="1" u="sng" kern="0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FFFF"/>
                </a:solidFill>
              </a:rPr>
              <a:t>Shelby</a:t>
            </a: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FFFF"/>
                </a:solidFill>
              </a:rPr>
              <a:t>Brandy</a:t>
            </a: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FFFF"/>
                </a:solidFill>
              </a:rPr>
              <a:t>Zach</a:t>
            </a:r>
            <a:endParaRPr lang="en-US" kern="0" dirty="0" smtClean="0">
              <a:solidFill>
                <a:srgbClr val="FFFFFF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81000" y="4419600"/>
            <a:ext cx="152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1" u="sng" kern="0" dirty="0" smtClean="0">
                <a:solidFill>
                  <a:srgbClr val="FFFF00"/>
                </a:solidFill>
              </a:rPr>
              <a:t>Soft Diet</a:t>
            </a: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FFFF"/>
                </a:solidFill>
              </a:rPr>
              <a:t>Caleb</a:t>
            </a: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FFFF"/>
                </a:solidFill>
              </a:rPr>
              <a:t>Ariel</a:t>
            </a: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FFFF"/>
                </a:solidFill>
              </a:rPr>
              <a:t>Kayla</a:t>
            </a:r>
            <a:endParaRPr lang="en-US" kern="0" dirty="0" smtClean="0">
              <a:solidFill>
                <a:srgbClr val="FFFFFF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51513" y="1676400"/>
            <a:ext cx="1822174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1" u="sng" kern="0" dirty="0" smtClean="0">
                <a:solidFill>
                  <a:srgbClr val="FFFF00"/>
                </a:solidFill>
              </a:rPr>
              <a:t>Protein</a:t>
            </a: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FFFF"/>
                </a:solidFill>
              </a:rPr>
              <a:t>Hope</a:t>
            </a: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FFFF"/>
                </a:solidFill>
              </a:rPr>
              <a:t>Payton</a:t>
            </a:r>
          </a:p>
          <a:p>
            <a:pPr marL="0" indent="0">
              <a:buFontTx/>
              <a:buNone/>
            </a:pPr>
            <a:r>
              <a:rPr lang="en-US" kern="0" dirty="0" err="1" smtClean="0">
                <a:solidFill>
                  <a:srgbClr val="FFFFFF"/>
                </a:solidFill>
              </a:rPr>
              <a:t>Nekaybaw</a:t>
            </a:r>
            <a:endParaRPr lang="en-US" kern="0" dirty="0" smtClean="0">
              <a:solidFill>
                <a:srgbClr val="FFFFFF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33400" y="1676400"/>
            <a:ext cx="1371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1" u="sng" kern="0" dirty="0" smtClean="0">
                <a:solidFill>
                  <a:srgbClr val="FFFF00"/>
                </a:solidFill>
              </a:rPr>
              <a:t>Diabetic</a:t>
            </a:r>
            <a:r>
              <a:rPr lang="en-US" kern="0" dirty="0" smtClean="0">
                <a:solidFill>
                  <a:srgbClr val="FFFFFF"/>
                </a:solidFill>
              </a:rPr>
              <a:t> </a:t>
            </a: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FFFF"/>
                </a:solidFill>
              </a:rPr>
              <a:t>Cierra</a:t>
            </a: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FFFF"/>
                </a:solidFill>
              </a:rPr>
              <a:t>Joseph</a:t>
            </a: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FFFF"/>
                </a:solidFill>
              </a:rPr>
              <a:t>Jessica</a:t>
            </a:r>
            <a:endParaRPr lang="en-US" kern="0" dirty="0" smtClean="0">
              <a:solidFill>
                <a:srgbClr val="FFFFFF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473686" y="4297019"/>
            <a:ext cx="2435089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1" u="sng" kern="0" dirty="0" smtClean="0">
                <a:solidFill>
                  <a:srgbClr val="FFFF00"/>
                </a:solidFill>
              </a:rPr>
              <a:t>Fat Restricted</a:t>
            </a: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FFFF"/>
                </a:solidFill>
              </a:rPr>
              <a:t>Kim</a:t>
            </a: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FFFF"/>
                </a:solidFill>
              </a:rPr>
              <a:t>Jazmin</a:t>
            </a:r>
          </a:p>
          <a:p>
            <a:pPr marL="0" indent="0">
              <a:buFontTx/>
              <a:buNone/>
            </a:pPr>
            <a:r>
              <a:rPr lang="en-US" kern="0" dirty="0" err="1" smtClean="0">
                <a:solidFill>
                  <a:srgbClr val="FFFFFF"/>
                </a:solidFill>
              </a:rPr>
              <a:t>Salasha</a:t>
            </a:r>
            <a:endParaRPr lang="en-US" kern="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33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5027" y="304800"/>
            <a:ext cx="3429000" cy="14478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3/5/13</a:t>
            </a:r>
            <a:b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Today’s Agenda: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65566" y="228600"/>
            <a:ext cx="5826034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complete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daily cerebral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</a:t>
            </a:r>
          </a:p>
          <a:p>
            <a:pPr marL="342900" indent="-342900">
              <a:buAutoNum type="arabicPeriod"/>
            </a:pP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TO: What are the 11 therapeutic diets, and what 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of </a:t>
            </a: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pts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would each diet affect?</a:t>
            </a:r>
            <a:endParaRPr lang="en-US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rabicPeriod" startAt="3"/>
            </a:pPr>
            <a:endParaRPr lang="en-US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rabicPeriod" startAt="3"/>
            </a:pP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Announcement: Nutrition project to be turned in on 3/6 instead of 3/6/14.  We will be in the computer lab 3/4/14.</a:t>
            </a:r>
          </a:p>
          <a:p>
            <a:pPr marL="342900" indent="-342900">
              <a:buAutoNum type="arabicPeriod" startAt="3"/>
            </a:pP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rabicPeriod" startAt="3"/>
            </a:pP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assignment, What’s for dinner?  Will be completed with a partner.</a:t>
            </a:r>
            <a:endParaRPr lang="en-US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 Standards: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9:1 Apply behaviors that promote health and wellness.</a:t>
            </a:r>
          </a:p>
          <a:p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9:3 Apply practices that promote prevention of disease and injury.</a:t>
            </a:r>
          </a:p>
          <a:p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6473" y="2474956"/>
            <a:ext cx="2286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EQ: How will your knowledge of nutrition affect the care you provide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527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857999" cy="1143000"/>
          </a:xfrm>
        </p:spPr>
        <p:txBody>
          <a:bodyPr>
            <a:noAutofit/>
          </a:bodyPr>
          <a:lstStyle/>
          <a:p>
            <a:r>
              <a:rPr lang="en-US" sz="4800" b="1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Maintenance of </a:t>
            </a:r>
            <a:r>
              <a:rPr lang="en-US" sz="4800" b="1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</a:t>
            </a:r>
            <a:r>
              <a:rPr lang="en-US" sz="4800" b="1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Nutrition</a:t>
            </a:r>
            <a:endParaRPr lang="en-US" sz="4800" b="1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981200"/>
            <a:ext cx="6934200" cy="39539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</a:t>
            </a:r>
            <a:r>
              <a:rPr lang="en-US" sz="28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Eat </a:t>
            </a:r>
            <a:r>
              <a:rPr lang="en-US" sz="28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variety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foods. 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</a:t>
            </a:r>
            <a:r>
              <a:rPr lang="en-US" sz="28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Maintain healthy </a:t>
            </a:r>
            <a:r>
              <a:rPr lang="en-US" sz="28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wt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Choose a diet in </a:t>
            </a:r>
            <a:r>
              <a:rPr lang="en-US" sz="28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 fat, </a:t>
            </a:r>
            <a:r>
              <a:rPr lang="en-US" sz="28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r>
              <a:rPr lang="en-US" sz="2800" u="sng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chol</a:t>
            </a:r>
            <a:r>
              <a:rPr lang="en-US" sz="28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800" u="sng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 Choose a diet high in nutrients.</a:t>
            </a:r>
          </a:p>
          <a:p>
            <a:pPr marL="463550" indent="-463550">
              <a:buNone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 Use </a:t>
            </a:r>
            <a:r>
              <a:rPr lang="en-US" sz="28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sugars, salt, sodium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only </a:t>
            </a:r>
            <a:r>
              <a:rPr lang="en-US" sz="28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moderation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Consume </a:t>
            </a:r>
            <a:r>
              <a:rPr lang="en-US" sz="28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in moderation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0719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cpad.org/contentimages/45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40" y="0"/>
            <a:ext cx="91539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491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Therapeutic Diets</a:t>
            </a:r>
            <a:endParaRPr lang="en-US" sz="5400" b="1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Modification of  the normal diet used to improve health conditions.</a:t>
            </a:r>
          </a:p>
          <a:p>
            <a:pPr lvl="1"/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Prescribed by doctor</a:t>
            </a:r>
          </a:p>
          <a:p>
            <a:pPr lvl="1"/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Planned by dietician</a:t>
            </a:r>
          </a:p>
          <a:p>
            <a:pPr lvl="1"/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not be appeasing therefore, HC worker must  use patience and tact to convince the </a:t>
            </a:r>
            <a:r>
              <a:rPr lang="en-US" sz="3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eat the foods.</a:t>
            </a: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407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Regular Diet</a:t>
            </a:r>
            <a:endParaRPr lang="en-US" sz="5400" b="1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Balanced</a:t>
            </a:r>
          </a:p>
          <a:p>
            <a:r>
              <a:rPr lang="en-U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Ambulatory </a:t>
            </a:r>
            <a:r>
              <a:rPr lang="en-US" sz="40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</a:t>
            </a:r>
            <a:endParaRPr lang="en-US" sz="4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 desserts, creams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salad dressings, fried foods.</a:t>
            </a:r>
            <a:endParaRPr lang="en-US" sz="4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2424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Clear/full </a:t>
            </a:r>
            <a:r>
              <a:rPr lang="en-US" sz="40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liquids</a:t>
            </a:r>
            <a:endParaRPr lang="en-US" sz="4000" u="sng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Nutritionally inadequate</a:t>
            </a:r>
          </a:p>
          <a:p>
            <a:r>
              <a:rPr lang="en-US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Used for </a:t>
            </a:r>
            <a:r>
              <a:rPr lang="en-US" sz="40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 periods</a:t>
            </a:r>
          </a:p>
          <a:p>
            <a:r>
              <a:rPr lang="en-US" sz="40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Used post </a:t>
            </a:r>
            <a:r>
              <a:rPr lang="en-US" sz="4000" u="sng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sx</a:t>
            </a:r>
            <a:r>
              <a:rPr lang="en-US" sz="40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acute </a:t>
            </a:r>
            <a:r>
              <a:rPr lang="en-US" sz="4000" u="sng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infs</a:t>
            </a:r>
            <a:endParaRPr lang="en-US" sz="4000" u="sng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 Placeholder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6000" b="1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Liquid Diet</a:t>
            </a:r>
            <a:endParaRPr lang="en-US" sz="6000" b="1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1610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Soft Diet</a:t>
            </a:r>
            <a:endParaRPr lang="en-US" sz="6000" b="1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Regular diet, but requires little chewing</a:t>
            </a:r>
          </a:p>
          <a:p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Easy to digest</a:t>
            </a:r>
          </a:p>
          <a:p>
            <a:r>
              <a:rPr lang="en-US" sz="36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Avoid meat, shellfish, coarse cereals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raw fruit, nuts</a:t>
            </a:r>
          </a:p>
          <a:p>
            <a:r>
              <a:rPr lang="en-US" sz="36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Used for digestive disorders, or chewing problems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70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Pts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 diabetes mellitus</a:t>
            </a:r>
          </a:p>
          <a:p>
            <a:r>
              <a:rPr lang="en-US" sz="3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Pts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body does not produce enough insulin to metabolize carbs</a:t>
            </a:r>
          </a:p>
          <a:p>
            <a:r>
              <a:rPr lang="en-US" sz="32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Avoid sugar-heavy foods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such as cookies, honey, jams, gum</a:t>
            </a: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6000" b="1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Diabetic Diet</a:t>
            </a:r>
            <a:endParaRPr lang="en-US" sz="6000" b="1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14349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digestive system">
  <a:themeElements>
    <a:clrScheme name="Office Theme 2">
      <a:dk1>
        <a:srgbClr val="000000"/>
      </a:dk1>
      <a:lt1>
        <a:srgbClr val="3399FF"/>
      </a:lt1>
      <a:dk2>
        <a:srgbClr val="000000"/>
      </a:dk2>
      <a:lt2>
        <a:srgbClr val="CCCCCC"/>
      </a:lt2>
      <a:accent1>
        <a:srgbClr val="3B4800"/>
      </a:accent1>
      <a:accent2>
        <a:srgbClr val="004285"/>
      </a:accent2>
      <a:accent3>
        <a:srgbClr val="ADCAFF"/>
      </a:accent3>
      <a:accent4>
        <a:srgbClr val="000000"/>
      </a:accent4>
      <a:accent5>
        <a:srgbClr val="AFB1AA"/>
      </a:accent5>
      <a:accent6>
        <a:srgbClr val="003B78"/>
      </a:accent6>
      <a:hlink>
        <a:srgbClr val="004D47"/>
      </a:hlink>
      <a:folHlink>
        <a:srgbClr val="323166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3399FF"/>
        </a:lt1>
        <a:dk2>
          <a:srgbClr val="000000"/>
        </a:dk2>
        <a:lt2>
          <a:srgbClr val="CCCCCC"/>
        </a:lt2>
        <a:accent1>
          <a:srgbClr val="0062C0"/>
        </a:accent1>
        <a:accent2>
          <a:srgbClr val="1F5283"/>
        </a:accent2>
        <a:accent3>
          <a:srgbClr val="ADCAFF"/>
        </a:accent3>
        <a:accent4>
          <a:srgbClr val="000000"/>
        </a:accent4>
        <a:accent5>
          <a:srgbClr val="AAB7DC"/>
        </a:accent5>
        <a:accent6>
          <a:srgbClr val="1B4976"/>
        </a:accent6>
        <a:hlink>
          <a:srgbClr val="20486E"/>
        </a:hlink>
        <a:folHlink>
          <a:srgbClr val="0033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3399FF"/>
        </a:lt1>
        <a:dk2>
          <a:srgbClr val="000000"/>
        </a:dk2>
        <a:lt2>
          <a:srgbClr val="CCCCCC"/>
        </a:lt2>
        <a:accent1>
          <a:srgbClr val="3B4800"/>
        </a:accent1>
        <a:accent2>
          <a:srgbClr val="004285"/>
        </a:accent2>
        <a:accent3>
          <a:srgbClr val="ADCAFF"/>
        </a:accent3>
        <a:accent4>
          <a:srgbClr val="000000"/>
        </a:accent4>
        <a:accent5>
          <a:srgbClr val="AFB1AA"/>
        </a:accent5>
        <a:accent6>
          <a:srgbClr val="003B78"/>
        </a:accent6>
        <a:hlink>
          <a:srgbClr val="004D47"/>
        </a:hlink>
        <a:folHlink>
          <a:srgbClr val="3231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3399FF"/>
        </a:lt1>
        <a:dk2>
          <a:srgbClr val="000000"/>
        </a:dk2>
        <a:lt2>
          <a:srgbClr val="CCCCCC"/>
        </a:lt2>
        <a:accent1>
          <a:srgbClr val="664C00"/>
        </a:accent1>
        <a:accent2>
          <a:srgbClr val="004285"/>
        </a:accent2>
        <a:accent3>
          <a:srgbClr val="ADCAFF"/>
        </a:accent3>
        <a:accent4>
          <a:srgbClr val="000000"/>
        </a:accent4>
        <a:accent5>
          <a:srgbClr val="B8B2AA"/>
        </a:accent5>
        <a:accent6>
          <a:srgbClr val="003B78"/>
        </a:accent6>
        <a:hlink>
          <a:srgbClr val="3B4800"/>
        </a:hlink>
        <a:folHlink>
          <a:srgbClr val="612F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3399FF"/>
        </a:lt1>
        <a:dk2>
          <a:srgbClr val="000000"/>
        </a:dk2>
        <a:lt2>
          <a:srgbClr val="CCCCCC"/>
        </a:lt2>
        <a:accent1>
          <a:srgbClr val="004285"/>
        </a:accent1>
        <a:accent2>
          <a:srgbClr val="3B4800"/>
        </a:accent2>
        <a:accent3>
          <a:srgbClr val="ADCAFF"/>
        </a:accent3>
        <a:accent4>
          <a:srgbClr val="000000"/>
        </a:accent4>
        <a:accent5>
          <a:srgbClr val="AAB0C2"/>
        </a:accent5>
        <a:accent6>
          <a:srgbClr val="354000"/>
        </a:accent6>
        <a:hlink>
          <a:srgbClr val="6B4515"/>
        </a:hlink>
        <a:folHlink>
          <a:srgbClr val="7224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062C0"/>
        </a:accent1>
        <a:accent2>
          <a:srgbClr val="1F5283"/>
        </a:accent2>
        <a:accent3>
          <a:srgbClr val="FFFFFF"/>
        </a:accent3>
        <a:accent4>
          <a:srgbClr val="000000"/>
        </a:accent4>
        <a:accent5>
          <a:srgbClr val="AAB7DC"/>
        </a:accent5>
        <a:accent6>
          <a:srgbClr val="1B4976"/>
        </a:accent6>
        <a:hlink>
          <a:srgbClr val="20486E"/>
        </a:hlink>
        <a:folHlink>
          <a:srgbClr val="0033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B4800"/>
        </a:accent1>
        <a:accent2>
          <a:srgbClr val="004285"/>
        </a:accent2>
        <a:accent3>
          <a:srgbClr val="FFFFFF"/>
        </a:accent3>
        <a:accent4>
          <a:srgbClr val="000000"/>
        </a:accent4>
        <a:accent5>
          <a:srgbClr val="AFB1AA"/>
        </a:accent5>
        <a:accent6>
          <a:srgbClr val="003B78"/>
        </a:accent6>
        <a:hlink>
          <a:srgbClr val="004D47"/>
        </a:hlink>
        <a:folHlink>
          <a:srgbClr val="3231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4C00"/>
        </a:accent1>
        <a:accent2>
          <a:srgbClr val="004285"/>
        </a:accent2>
        <a:accent3>
          <a:srgbClr val="FFFFFF"/>
        </a:accent3>
        <a:accent4>
          <a:srgbClr val="000000"/>
        </a:accent4>
        <a:accent5>
          <a:srgbClr val="B8B2AA"/>
        </a:accent5>
        <a:accent6>
          <a:srgbClr val="003B78"/>
        </a:accent6>
        <a:hlink>
          <a:srgbClr val="3B4800"/>
        </a:hlink>
        <a:folHlink>
          <a:srgbClr val="612F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04285"/>
        </a:accent1>
        <a:accent2>
          <a:srgbClr val="3B4800"/>
        </a:accent2>
        <a:accent3>
          <a:srgbClr val="FFFFFF"/>
        </a:accent3>
        <a:accent4>
          <a:srgbClr val="000000"/>
        </a:accent4>
        <a:accent5>
          <a:srgbClr val="AAB0C2"/>
        </a:accent5>
        <a:accent6>
          <a:srgbClr val="354000"/>
        </a:accent6>
        <a:hlink>
          <a:srgbClr val="6B4515"/>
        </a:hlink>
        <a:folHlink>
          <a:srgbClr val="72245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3399FF"/>
      </a:lt1>
      <a:dk2>
        <a:srgbClr val="000000"/>
      </a:dk2>
      <a:lt2>
        <a:srgbClr val="CCCCCC"/>
      </a:lt2>
      <a:accent1>
        <a:srgbClr val="3B4800"/>
      </a:accent1>
      <a:accent2>
        <a:srgbClr val="004285"/>
      </a:accent2>
      <a:accent3>
        <a:srgbClr val="ADCAFF"/>
      </a:accent3>
      <a:accent4>
        <a:srgbClr val="000000"/>
      </a:accent4>
      <a:accent5>
        <a:srgbClr val="AFB1AA"/>
      </a:accent5>
      <a:accent6>
        <a:srgbClr val="003B78"/>
      </a:accent6>
      <a:hlink>
        <a:srgbClr val="004D47"/>
      </a:hlink>
      <a:folHlink>
        <a:srgbClr val="323166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3399FF"/>
        </a:lt1>
        <a:dk2>
          <a:srgbClr val="000000"/>
        </a:dk2>
        <a:lt2>
          <a:srgbClr val="CCCCCC"/>
        </a:lt2>
        <a:accent1>
          <a:srgbClr val="0062C0"/>
        </a:accent1>
        <a:accent2>
          <a:srgbClr val="1F5283"/>
        </a:accent2>
        <a:accent3>
          <a:srgbClr val="ADCAFF"/>
        </a:accent3>
        <a:accent4>
          <a:srgbClr val="000000"/>
        </a:accent4>
        <a:accent5>
          <a:srgbClr val="AAB7DC"/>
        </a:accent5>
        <a:accent6>
          <a:srgbClr val="1B4976"/>
        </a:accent6>
        <a:hlink>
          <a:srgbClr val="20486E"/>
        </a:hlink>
        <a:folHlink>
          <a:srgbClr val="0033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3399FF"/>
        </a:lt1>
        <a:dk2>
          <a:srgbClr val="000000"/>
        </a:dk2>
        <a:lt2>
          <a:srgbClr val="CCCCCC"/>
        </a:lt2>
        <a:accent1>
          <a:srgbClr val="3B4800"/>
        </a:accent1>
        <a:accent2>
          <a:srgbClr val="004285"/>
        </a:accent2>
        <a:accent3>
          <a:srgbClr val="ADCAFF"/>
        </a:accent3>
        <a:accent4>
          <a:srgbClr val="000000"/>
        </a:accent4>
        <a:accent5>
          <a:srgbClr val="AFB1AA"/>
        </a:accent5>
        <a:accent6>
          <a:srgbClr val="003B78"/>
        </a:accent6>
        <a:hlink>
          <a:srgbClr val="004D47"/>
        </a:hlink>
        <a:folHlink>
          <a:srgbClr val="3231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3399FF"/>
        </a:lt1>
        <a:dk2>
          <a:srgbClr val="000000"/>
        </a:dk2>
        <a:lt2>
          <a:srgbClr val="CCCCCC"/>
        </a:lt2>
        <a:accent1>
          <a:srgbClr val="664C00"/>
        </a:accent1>
        <a:accent2>
          <a:srgbClr val="004285"/>
        </a:accent2>
        <a:accent3>
          <a:srgbClr val="ADCAFF"/>
        </a:accent3>
        <a:accent4>
          <a:srgbClr val="000000"/>
        </a:accent4>
        <a:accent5>
          <a:srgbClr val="B8B2AA"/>
        </a:accent5>
        <a:accent6>
          <a:srgbClr val="003B78"/>
        </a:accent6>
        <a:hlink>
          <a:srgbClr val="3B4800"/>
        </a:hlink>
        <a:folHlink>
          <a:srgbClr val="612F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3399FF"/>
        </a:lt1>
        <a:dk2>
          <a:srgbClr val="000000"/>
        </a:dk2>
        <a:lt2>
          <a:srgbClr val="CCCCCC"/>
        </a:lt2>
        <a:accent1>
          <a:srgbClr val="004285"/>
        </a:accent1>
        <a:accent2>
          <a:srgbClr val="3B4800"/>
        </a:accent2>
        <a:accent3>
          <a:srgbClr val="ADCAFF"/>
        </a:accent3>
        <a:accent4>
          <a:srgbClr val="000000"/>
        </a:accent4>
        <a:accent5>
          <a:srgbClr val="AAB0C2"/>
        </a:accent5>
        <a:accent6>
          <a:srgbClr val="354000"/>
        </a:accent6>
        <a:hlink>
          <a:srgbClr val="6B4515"/>
        </a:hlink>
        <a:folHlink>
          <a:srgbClr val="7224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062C0"/>
        </a:accent1>
        <a:accent2>
          <a:srgbClr val="1F5283"/>
        </a:accent2>
        <a:accent3>
          <a:srgbClr val="FFFFFF"/>
        </a:accent3>
        <a:accent4>
          <a:srgbClr val="000000"/>
        </a:accent4>
        <a:accent5>
          <a:srgbClr val="AAB7DC"/>
        </a:accent5>
        <a:accent6>
          <a:srgbClr val="1B4976"/>
        </a:accent6>
        <a:hlink>
          <a:srgbClr val="20486E"/>
        </a:hlink>
        <a:folHlink>
          <a:srgbClr val="0033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B4800"/>
        </a:accent1>
        <a:accent2>
          <a:srgbClr val="004285"/>
        </a:accent2>
        <a:accent3>
          <a:srgbClr val="FFFFFF"/>
        </a:accent3>
        <a:accent4>
          <a:srgbClr val="000000"/>
        </a:accent4>
        <a:accent5>
          <a:srgbClr val="AFB1AA"/>
        </a:accent5>
        <a:accent6>
          <a:srgbClr val="003B78"/>
        </a:accent6>
        <a:hlink>
          <a:srgbClr val="004D47"/>
        </a:hlink>
        <a:folHlink>
          <a:srgbClr val="3231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4C00"/>
        </a:accent1>
        <a:accent2>
          <a:srgbClr val="004285"/>
        </a:accent2>
        <a:accent3>
          <a:srgbClr val="FFFFFF"/>
        </a:accent3>
        <a:accent4>
          <a:srgbClr val="000000"/>
        </a:accent4>
        <a:accent5>
          <a:srgbClr val="B8B2AA"/>
        </a:accent5>
        <a:accent6>
          <a:srgbClr val="003B78"/>
        </a:accent6>
        <a:hlink>
          <a:srgbClr val="3B4800"/>
        </a:hlink>
        <a:folHlink>
          <a:srgbClr val="612F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04285"/>
        </a:accent1>
        <a:accent2>
          <a:srgbClr val="3B4800"/>
        </a:accent2>
        <a:accent3>
          <a:srgbClr val="FFFFFF"/>
        </a:accent3>
        <a:accent4>
          <a:srgbClr val="000000"/>
        </a:accent4>
        <a:accent5>
          <a:srgbClr val="AAB0C2"/>
        </a:accent5>
        <a:accent6>
          <a:srgbClr val="354000"/>
        </a:accent6>
        <a:hlink>
          <a:srgbClr val="6B4515"/>
        </a:hlink>
        <a:folHlink>
          <a:srgbClr val="72245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digestive system</Template>
  <TotalTime>133</TotalTime>
  <Words>685</Words>
  <Application>Microsoft Office PowerPoint</Application>
  <PresentationFormat>On-screen Show (4:3)</PresentationFormat>
  <Paragraphs>136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digestive system</vt:lpstr>
      <vt:lpstr>1_Default Design</vt:lpstr>
      <vt:lpstr>Daily Cerebral Exercise</vt:lpstr>
      <vt:lpstr>  3/5/13 Today’s Agenda:</vt:lpstr>
      <vt:lpstr>Maintenance of  Good Nutrition</vt:lpstr>
      <vt:lpstr>PowerPoint Presentation</vt:lpstr>
      <vt:lpstr>Therapeutic Diets</vt:lpstr>
      <vt:lpstr>1. Regular Diet</vt:lpstr>
      <vt:lpstr>2. Liquid Diet</vt:lpstr>
      <vt:lpstr>3. Soft Diet</vt:lpstr>
      <vt:lpstr>4. Diabetic Diet</vt:lpstr>
      <vt:lpstr>5. kCal-controlled</vt:lpstr>
      <vt:lpstr>6. Low Chol Diet</vt:lpstr>
      <vt:lpstr>7. Fat-Restricted Diets</vt:lpstr>
      <vt:lpstr>8. Sodium Restricted Diet</vt:lpstr>
      <vt:lpstr>9. Protein Diets</vt:lpstr>
      <vt:lpstr>10. Bland Diet</vt:lpstr>
      <vt:lpstr>11. Low-Residue</vt:lpstr>
      <vt:lpstr>What’s for dinner?</vt:lpstr>
      <vt:lpstr>Groups and Diets: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Maintenance of Good Nutrition</dc:title>
  <dc:creator>Williams, Lydia L</dc:creator>
  <cp:lastModifiedBy>Williams, Lydia L</cp:lastModifiedBy>
  <cp:revision>6</cp:revision>
  <dcterms:created xsi:type="dcterms:W3CDTF">2014-02-20T17:09:44Z</dcterms:created>
  <dcterms:modified xsi:type="dcterms:W3CDTF">2014-02-20T19:56:56Z</dcterms:modified>
</cp:coreProperties>
</file>