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3424C-38CB-4E8C-B4B4-F117943A058A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A1025-7515-4E66-9D24-396C529B4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86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A1025-7515-4E66-9D24-396C529B42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1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42EC2CC-2AC7-4695-886D-E76C5D70133D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1DBFE7-3767-40AB-B367-6ADEE0A02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2EC2CC-2AC7-4695-886D-E76C5D70133D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DBFE7-3767-40AB-B367-6ADEE0A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2EC2CC-2AC7-4695-886D-E76C5D70133D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DBFE7-3767-40AB-B367-6ADEE0A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8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84FB42-6182-4A15-A73F-9370F65096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782D7-BA53-4586-B9BE-37241D8A6D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466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AAE8F-916C-4948-A02A-5AB518C60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765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58F78-24D7-443F-9A0D-EAB7A1923F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549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E23CB-67D2-444E-BA3D-2DEFBE89F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941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30F73-4BB5-4D69-8D15-E5CF46992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148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B641-ADEC-4D9D-905C-683389EB2C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674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E74F7-B75F-49FF-873D-443B9EF72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65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2EC2CC-2AC7-4695-886D-E76C5D70133D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DBFE7-3767-40AB-B367-6ADEE0A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24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03BFC-99CD-4CAC-92E2-D14709551C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858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F57B3-ACEF-48F3-947D-60C673D28F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715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A9CA3-2D11-4E98-8FC7-C0129F34F2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75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2EC2CC-2AC7-4695-886D-E76C5D70133D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DBFE7-3767-40AB-B367-6ADEE0A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2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2EC2CC-2AC7-4695-886D-E76C5D70133D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DBFE7-3767-40AB-B367-6ADEE0A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2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2EC2CC-2AC7-4695-886D-E76C5D70133D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DBFE7-3767-40AB-B367-6ADEE0A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1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2EC2CC-2AC7-4695-886D-E76C5D70133D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DBFE7-3767-40AB-B367-6ADEE0A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2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2EC2CC-2AC7-4695-886D-E76C5D70133D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DBFE7-3767-40AB-B367-6ADEE0A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5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2EC2CC-2AC7-4695-886D-E76C5D70133D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DBFE7-3767-40AB-B367-6ADEE0A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2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2EC2CC-2AC7-4695-886D-E76C5D70133D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DBFE7-3767-40AB-B367-6ADEE0A02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42EC2CC-2AC7-4695-886D-E76C5D70133D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1DBFE7-3767-40AB-B367-6ADEE0A02F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EE0C8E-FCE5-489D-AEFE-B72DA76C0A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5527675" cy="6889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3/5/14 Today’s Agenda: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90600"/>
            <a:ext cx="4114800" cy="1295400"/>
          </a:xfrm>
        </p:spPr>
        <p:txBody>
          <a:bodyPr/>
          <a:lstStyle/>
          <a:p>
            <a:pPr algn="ctr" eaLnBrk="1" hangingPunct="1"/>
            <a:r>
              <a:rPr lang="en-US" altLang="en-US" b="1" dirty="0" smtClean="0">
                <a:ea typeface="ＭＳ Ｐゴシック" pitchFamily="34" charset="-128"/>
              </a:rPr>
              <a:t>Unit 5: </a:t>
            </a:r>
            <a:r>
              <a:rPr lang="en-US" altLang="en-US" dirty="0" smtClean="0">
                <a:ea typeface="ＭＳ Ｐゴシック" pitchFamily="34" charset="-128"/>
              </a:rPr>
              <a:t>What skills are necessary to be a Laboratory Assistant?</a:t>
            </a: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304800" y="2618214"/>
            <a:ext cx="4114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FFFF"/>
              </a:buClr>
            </a:pPr>
            <a:r>
              <a:rPr lang="en-US" altLang="en-US" b="1" dirty="0" smtClean="0"/>
              <a:t>State Standards:</a:t>
            </a:r>
          </a:p>
          <a:p>
            <a:r>
              <a:rPr lang="en-US" altLang="en-US" sz="2000" dirty="0" smtClean="0"/>
              <a:t>9.2 </a:t>
            </a:r>
            <a:r>
              <a:rPr lang="en-US" sz="2000" b="1" dirty="0" smtClean="0"/>
              <a:t>Describe</a:t>
            </a:r>
            <a:r>
              <a:rPr lang="en-US" sz="2000" dirty="0" smtClean="0"/>
              <a:t> </a:t>
            </a:r>
            <a:r>
              <a:rPr lang="en-US" sz="2000" dirty="0"/>
              <a:t>strategies for prevention of diseases including health screenings and examinations.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pPr algn="ctr" eaLnBrk="1" hangingPunct="1">
              <a:spcBef>
                <a:spcPct val="20000"/>
              </a:spcBef>
              <a:buClr>
                <a:srgbClr val="FFFFFF"/>
              </a:buClr>
            </a:pPr>
            <a:endParaRPr lang="en-US" alt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219200"/>
            <a:ext cx="388620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sz="2000" b="1" dirty="0" smtClean="0">
                <a:ea typeface="+mn-ea"/>
              </a:rPr>
              <a:t>Students will grade Nutrition Test as a class.</a:t>
            </a:r>
            <a:endParaRPr lang="en-US" sz="2000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endParaRPr lang="en-US" sz="2000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altLang="en-US" sz="2000" b="1" dirty="0" smtClean="0">
                <a:solidFill>
                  <a:srgbClr val="FF0000"/>
                </a:solidFill>
              </a:rPr>
              <a:t>TO</a:t>
            </a:r>
            <a:r>
              <a:rPr lang="en-US" altLang="en-US" sz="2000" b="1" dirty="0">
                <a:solidFill>
                  <a:srgbClr val="FF0000"/>
                </a:solidFill>
              </a:rPr>
              <a:t>: Identify parts of the microscope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FontTx/>
              <a:buAutoNum type="arabicPeriod"/>
              <a:defRPr/>
            </a:pPr>
            <a:endParaRPr lang="en-US" sz="2000" b="1" dirty="0">
              <a:solidFill>
                <a:srgbClr val="FF0000"/>
              </a:solidFill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 smtClean="0">
                <a:ea typeface="+mn-ea"/>
              </a:rPr>
              <a:t>Students will </a:t>
            </a:r>
            <a:r>
              <a:rPr lang="en-US" sz="2000" b="1" dirty="0" smtClean="0">
                <a:ea typeface="+mn-ea"/>
              </a:rPr>
              <a:t>complete A – Z Microscope Internet Activity.</a:t>
            </a:r>
            <a:endParaRPr lang="en-US" sz="2000" b="1" dirty="0" smtClean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endParaRPr lang="en-US" sz="2000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>
                <a:ea typeface="+mn-ea"/>
              </a:rPr>
              <a:t>Closure: </a:t>
            </a:r>
            <a:r>
              <a:rPr lang="en-US" sz="2000" b="1" dirty="0" smtClean="0">
                <a:ea typeface="+mn-ea"/>
              </a:rPr>
              <a:t>You’re Stuck Here Until….</a:t>
            </a:r>
            <a:endParaRPr lang="en-US" sz="2000" b="1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93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ea typeface="ＭＳ Ｐゴシック" pitchFamily="34" charset="-128"/>
              </a:rPr>
              <a:t>To Determine Magnification: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Multiply the power of the eye piece times the power of the objective in use.</a:t>
            </a:r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Examples:</a:t>
            </a:r>
          </a:p>
          <a:p>
            <a:pPr lvl="2">
              <a:defRPr/>
            </a:pPr>
            <a:r>
              <a:rPr lang="en-US" dirty="0" smtClean="0"/>
              <a:t>The eyepiece is 10x and the objective is 4x</a:t>
            </a:r>
          </a:p>
          <a:p>
            <a:pPr marL="914400" lvl="2" indent="0">
              <a:buFontTx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(10)(4) = 40 times</a:t>
            </a:r>
          </a:p>
          <a:p>
            <a:pPr marL="914400" lvl="2" indent="0">
              <a:buFontTx/>
              <a:buNone/>
              <a:defRPr/>
            </a:pPr>
            <a:endParaRPr lang="en-US" dirty="0" smtClean="0"/>
          </a:p>
          <a:p>
            <a:pPr lvl="2">
              <a:defRPr/>
            </a:pPr>
            <a:r>
              <a:rPr lang="en-US" dirty="0" smtClean="0"/>
              <a:t>The eyepiece is 20x and the objective is 40x</a:t>
            </a:r>
          </a:p>
          <a:p>
            <a:pPr marL="1371600" lvl="3" indent="0">
              <a:buFontTx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(20)(40) = 800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7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6297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Microscopes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Invented by </a:t>
            </a:r>
            <a:r>
              <a:rPr lang="en-US" dirty="0"/>
              <a:t>Antony van </a:t>
            </a:r>
            <a:r>
              <a:rPr lang="en-US" dirty="0" smtClean="0"/>
              <a:t>Leeuwenhoek in 16C who then discovered bacteria.</a:t>
            </a:r>
            <a:endParaRPr lang="en-US" altLang="en-US" dirty="0" smtClean="0">
              <a:ea typeface="ＭＳ Ｐゴシック" pitchFamily="34" charset="-128"/>
            </a:endParaRPr>
          </a:p>
          <a:p>
            <a:pPr eaLnBrk="1" hangingPunct="1"/>
            <a:endParaRPr lang="en-US" altLang="en-US" dirty="0">
              <a:ea typeface="ＭＳ Ｐゴシック" pitchFamily="34" charset="-128"/>
            </a:endParaRP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2 </a:t>
            </a:r>
            <a:r>
              <a:rPr lang="en-US" altLang="en-US" dirty="0" smtClean="0">
                <a:ea typeface="ＭＳ Ｐゴシック" pitchFamily="34" charset="-128"/>
              </a:rPr>
              <a:t>Models - 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 smtClean="0">
                <a:ea typeface="ＭＳ Ｐゴシック" pitchFamily="34" charset="-128"/>
              </a:rPr>
              <a:t>Monocular has 1 eye piece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 smtClean="0">
                <a:ea typeface="ＭＳ Ｐゴシック" pitchFamily="34" charset="-128"/>
              </a:rPr>
              <a:t>Binocular has 2 eyepieces</a:t>
            </a:r>
          </a:p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dirty="0" err="1" smtClean="0">
                <a:ea typeface="ＭＳ Ｐゴシック" pitchFamily="34" charset="-128"/>
              </a:rPr>
              <a:t>Epifluorescence</a:t>
            </a:r>
            <a:r>
              <a:rPr lang="en-US" altLang="en-US" dirty="0" smtClean="0">
                <a:ea typeface="ＭＳ Ｐゴシック" pitchFamily="34" charset="-128"/>
              </a:rPr>
              <a:t> microscope detects antibodies and specific organisms by using a fluorescent dye stain</a:t>
            </a:r>
          </a:p>
        </p:txBody>
      </p:sp>
    </p:spTree>
    <p:extLst>
      <p:ext uri="{BB962C8B-B14F-4D97-AF65-F5344CB8AC3E}">
        <p14:creationId xmlns:p14="http://schemas.microsoft.com/office/powerpoint/2010/main" val="40383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274638"/>
            <a:ext cx="9143998" cy="639762"/>
          </a:xfrm>
        </p:spPr>
        <p:txBody>
          <a:bodyPr/>
          <a:lstStyle/>
          <a:p>
            <a:r>
              <a:rPr lang="en-US" sz="4000" b="1" dirty="0" smtClean="0"/>
              <a:t>     Monocular			    Binocular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1" r="8572"/>
          <a:stretch/>
        </p:blipFill>
        <p:spPr bwMode="auto">
          <a:xfrm>
            <a:off x="0" y="1066800"/>
            <a:ext cx="418011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3" r="12808"/>
          <a:stretch/>
        </p:blipFill>
        <p:spPr bwMode="auto">
          <a:xfrm>
            <a:off x="5109028" y="1066800"/>
            <a:ext cx="4034971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607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0"/>
            <a:ext cx="4829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659188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Parts of a Microscope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4290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Base – solid stand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Arm – long stem, 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ea typeface="ＭＳ Ｐゴシック" pitchFamily="34" charset="-128"/>
              </a:rPr>
              <a:t>               used to carry </a:t>
            </a:r>
          </a:p>
          <a:p>
            <a:pPr eaLnBrk="1" hangingPunct="1">
              <a:buFontTx/>
              <a:buNone/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7" name="Donut 6"/>
          <p:cNvSpPr/>
          <p:nvPr/>
        </p:nvSpPr>
        <p:spPr>
          <a:xfrm>
            <a:off x="8610600" y="5105400"/>
            <a:ext cx="533400" cy="685800"/>
          </a:xfrm>
          <a:prstGeom prst="donut">
            <a:avLst>
              <a:gd name="adj" fmla="val 8318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4191000" y="1676400"/>
            <a:ext cx="609600" cy="639763"/>
          </a:xfrm>
          <a:prstGeom prst="donut">
            <a:avLst>
              <a:gd name="adj" fmla="val 8318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2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0"/>
            <a:ext cx="4829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659188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Parts of a Microscope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4290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Eyepieces – aka Ocular viewpeice, magnifies the object usually 10x or 20x, piece that you look through</a:t>
            </a:r>
          </a:p>
        </p:txBody>
      </p:sp>
      <p:sp>
        <p:nvSpPr>
          <p:cNvPr id="10" name="Donut 9"/>
          <p:cNvSpPr/>
          <p:nvPr/>
        </p:nvSpPr>
        <p:spPr>
          <a:xfrm>
            <a:off x="8534400" y="228600"/>
            <a:ext cx="609600" cy="639763"/>
          </a:xfrm>
          <a:prstGeom prst="donut">
            <a:avLst>
              <a:gd name="adj" fmla="val 8318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0"/>
            <a:ext cx="4829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659188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Parts of a Microscope</a:t>
            </a:r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44958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Objectives – magnify the object being viewed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Low-power = 4x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Low-power = 10x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High-power = 40x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High-power = 45x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Oil-immersion (OI) = 95x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Oil-immersion (OI) = 100x</a:t>
            </a:r>
          </a:p>
          <a:p>
            <a:pPr marL="914400" lvl="2" indent="0" eaLnBrk="1" hangingPunct="1">
              <a:buFontTx/>
              <a:buNone/>
            </a:pPr>
            <a:r>
              <a:rPr lang="en-US" altLang="en-US" smtClean="0">
                <a:ea typeface="ＭＳ Ｐゴシック" pitchFamily="34" charset="-128"/>
              </a:rPr>
              <a:t>(when image is too dark)</a:t>
            </a:r>
          </a:p>
        </p:txBody>
      </p:sp>
      <p:sp>
        <p:nvSpPr>
          <p:cNvPr id="10" name="Donut 9"/>
          <p:cNvSpPr/>
          <p:nvPr/>
        </p:nvSpPr>
        <p:spPr>
          <a:xfrm>
            <a:off x="7929563" y="2209800"/>
            <a:ext cx="1214437" cy="762000"/>
          </a:xfrm>
          <a:prstGeom prst="donut">
            <a:avLst>
              <a:gd name="adj" fmla="val 8318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02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0"/>
            <a:ext cx="4829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659188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Parts of a Microscope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44958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Revolving Nose Piece – where objectives attach, turn to use different objective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Stage – flat platform c slide clips to hold slide in place</a:t>
            </a:r>
          </a:p>
        </p:txBody>
      </p:sp>
      <p:sp>
        <p:nvSpPr>
          <p:cNvPr id="10" name="Donut 9"/>
          <p:cNvSpPr/>
          <p:nvPr/>
        </p:nvSpPr>
        <p:spPr>
          <a:xfrm>
            <a:off x="7772400" y="1600200"/>
            <a:ext cx="1371600" cy="762000"/>
          </a:xfrm>
          <a:prstGeom prst="donut">
            <a:avLst>
              <a:gd name="adj" fmla="val 8318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4114800" y="2895600"/>
            <a:ext cx="838200" cy="762000"/>
          </a:xfrm>
          <a:prstGeom prst="donut">
            <a:avLst>
              <a:gd name="adj" fmla="val 8318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1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0"/>
            <a:ext cx="4829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659188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Parts of a Microscope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4290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Course Adjustment Knob  – moves objective up and down, rough focus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Fine Adjustment Knob – moves objective slowly for clear focus</a:t>
            </a:r>
          </a:p>
          <a:p>
            <a:pPr eaLnBrk="1" hangingPunct="1">
              <a:buFontTx/>
              <a:buNone/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7" name="Donut 6"/>
          <p:cNvSpPr/>
          <p:nvPr/>
        </p:nvSpPr>
        <p:spPr>
          <a:xfrm>
            <a:off x="4191000" y="4335463"/>
            <a:ext cx="1371600" cy="685800"/>
          </a:xfrm>
          <a:prstGeom prst="donut">
            <a:avLst>
              <a:gd name="adj" fmla="val 8318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7467600" y="4038600"/>
            <a:ext cx="1676400" cy="639763"/>
          </a:xfrm>
          <a:prstGeom prst="donut">
            <a:avLst>
              <a:gd name="adj" fmla="val 8318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58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0"/>
            <a:ext cx="4829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659188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Parts of a Microscope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4290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Iris Diaphragm– controls amount of light to enter the microscope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Illuminating Light– light source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Body Tube – connect the eye piece and objectives.</a:t>
            </a:r>
          </a:p>
          <a:p>
            <a:pPr eaLnBrk="1" hangingPunct="1">
              <a:buFontTx/>
              <a:buNone/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7" name="Donut 6"/>
          <p:cNvSpPr/>
          <p:nvPr/>
        </p:nvSpPr>
        <p:spPr>
          <a:xfrm>
            <a:off x="7808913" y="4495800"/>
            <a:ext cx="1371600" cy="685800"/>
          </a:xfrm>
          <a:prstGeom prst="donut">
            <a:avLst>
              <a:gd name="adj" fmla="val 8318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7696200" y="3505200"/>
            <a:ext cx="1468438" cy="639763"/>
          </a:xfrm>
          <a:prstGeom prst="donut">
            <a:avLst>
              <a:gd name="adj" fmla="val 6172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6043613" y="381000"/>
            <a:ext cx="2386012" cy="1828800"/>
          </a:xfrm>
          <a:prstGeom prst="donut">
            <a:avLst>
              <a:gd name="adj" fmla="val 3246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0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microscope">
  <a:themeElements>
    <a:clrScheme name="Office Theme 2">
      <a:dk1>
        <a:srgbClr val="000000"/>
      </a:dk1>
      <a:lt1>
        <a:srgbClr val="99FF99"/>
      </a:lt1>
      <a:dk2>
        <a:srgbClr val="000000"/>
      </a:dk2>
      <a:lt2>
        <a:srgbClr val="969696"/>
      </a:lt2>
      <a:accent1>
        <a:srgbClr val="698026"/>
      </a:accent1>
      <a:accent2>
        <a:srgbClr val="196680"/>
      </a:accent2>
      <a:accent3>
        <a:srgbClr val="CAFFCA"/>
      </a:accent3>
      <a:accent4>
        <a:srgbClr val="000000"/>
      </a:accent4>
      <a:accent5>
        <a:srgbClr val="B9C0AC"/>
      </a:accent5>
      <a:accent6>
        <a:srgbClr val="165C73"/>
      </a:accent6>
      <a:hlink>
        <a:srgbClr val="1F661F"/>
      </a:hlink>
      <a:folHlink>
        <a:srgbClr val="395173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338033"/>
        </a:accent1>
        <a:accent2>
          <a:srgbClr val="00733F"/>
        </a:accent2>
        <a:accent3>
          <a:srgbClr val="CAFFCA"/>
        </a:accent3>
        <a:accent4>
          <a:srgbClr val="000000"/>
        </a:accent4>
        <a:accent5>
          <a:srgbClr val="ADC0AD"/>
        </a:accent5>
        <a:accent6>
          <a:srgbClr val="006838"/>
        </a:accent6>
        <a:hlink>
          <a:srgbClr val="006600"/>
        </a:hlink>
        <a:folHlink>
          <a:srgbClr val="2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698026"/>
        </a:accent1>
        <a:accent2>
          <a:srgbClr val="196680"/>
        </a:accent2>
        <a:accent3>
          <a:srgbClr val="CAFFCA"/>
        </a:accent3>
        <a:accent4>
          <a:srgbClr val="000000"/>
        </a:accent4>
        <a:accent5>
          <a:srgbClr val="B9C0AC"/>
        </a:accent5>
        <a:accent6>
          <a:srgbClr val="165C73"/>
        </a:accent6>
        <a:hlink>
          <a:srgbClr val="1F661F"/>
        </a:hlink>
        <a:folHlink>
          <a:srgbClr val="3951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874A6E"/>
        </a:accent1>
        <a:accent2>
          <a:srgbClr val="177317"/>
        </a:accent2>
        <a:accent3>
          <a:srgbClr val="CAFFCA"/>
        </a:accent3>
        <a:accent4>
          <a:srgbClr val="000000"/>
        </a:accent4>
        <a:accent5>
          <a:srgbClr val="C3B1BA"/>
        </a:accent5>
        <a:accent6>
          <a:srgbClr val="146814"/>
        </a:accent6>
        <a:hlink>
          <a:srgbClr val="664733"/>
        </a:hlink>
        <a:folHlink>
          <a:srgbClr val="583D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73652E"/>
        </a:accent1>
        <a:accent2>
          <a:srgbClr val="804040"/>
        </a:accent2>
        <a:accent3>
          <a:srgbClr val="CAFFCA"/>
        </a:accent3>
        <a:accent4>
          <a:srgbClr val="000000"/>
        </a:accent4>
        <a:accent5>
          <a:srgbClr val="BCB8AD"/>
        </a:accent5>
        <a:accent6>
          <a:srgbClr val="733939"/>
        </a:accent6>
        <a:hlink>
          <a:srgbClr val="4C4573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8033"/>
        </a:accent1>
        <a:accent2>
          <a:srgbClr val="00733F"/>
        </a:accent2>
        <a:accent3>
          <a:srgbClr val="FFFFFF"/>
        </a:accent3>
        <a:accent4>
          <a:srgbClr val="000000"/>
        </a:accent4>
        <a:accent5>
          <a:srgbClr val="ADC0AD"/>
        </a:accent5>
        <a:accent6>
          <a:srgbClr val="006838"/>
        </a:accent6>
        <a:hlink>
          <a:srgbClr val="006600"/>
        </a:hlink>
        <a:folHlink>
          <a:srgbClr val="2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98026"/>
        </a:accent1>
        <a:accent2>
          <a:srgbClr val="196680"/>
        </a:accent2>
        <a:accent3>
          <a:srgbClr val="FFFFFF"/>
        </a:accent3>
        <a:accent4>
          <a:srgbClr val="000000"/>
        </a:accent4>
        <a:accent5>
          <a:srgbClr val="B9C0AC"/>
        </a:accent5>
        <a:accent6>
          <a:srgbClr val="165C73"/>
        </a:accent6>
        <a:hlink>
          <a:srgbClr val="1F661F"/>
        </a:hlink>
        <a:folHlink>
          <a:srgbClr val="3951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874A6E"/>
        </a:accent1>
        <a:accent2>
          <a:srgbClr val="177317"/>
        </a:accent2>
        <a:accent3>
          <a:srgbClr val="FFFFFF"/>
        </a:accent3>
        <a:accent4>
          <a:srgbClr val="000000"/>
        </a:accent4>
        <a:accent5>
          <a:srgbClr val="C3B1BA"/>
        </a:accent5>
        <a:accent6>
          <a:srgbClr val="146814"/>
        </a:accent6>
        <a:hlink>
          <a:srgbClr val="664733"/>
        </a:hlink>
        <a:folHlink>
          <a:srgbClr val="583D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3652E"/>
        </a:accent1>
        <a:accent2>
          <a:srgbClr val="804040"/>
        </a:accent2>
        <a:accent3>
          <a:srgbClr val="FFFFFF"/>
        </a:accent3>
        <a:accent4>
          <a:srgbClr val="000000"/>
        </a:accent4>
        <a:accent5>
          <a:srgbClr val="BCB8AD"/>
        </a:accent5>
        <a:accent6>
          <a:srgbClr val="733939"/>
        </a:accent6>
        <a:hlink>
          <a:srgbClr val="4C4573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FF99"/>
      </a:lt1>
      <a:dk2>
        <a:srgbClr val="000000"/>
      </a:dk2>
      <a:lt2>
        <a:srgbClr val="969696"/>
      </a:lt2>
      <a:accent1>
        <a:srgbClr val="698026"/>
      </a:accent1>
      <a:accent2>
        <a:srgbClr val="196680"/>
      </a:accent2>
      <a:accent3>
        <a:srgbClr val="CAFFCA"/>
      </a:accent3>
      <a:accent4>
        <a:srgbClr val="000000"/>
      </a:accent4>
      <a:accent5>
        <a:srgbClr val="B9C0AC"/>
      </a:accent5>
      <a:accent6>
        <a:srgbClr val="165C73"/>
      </a:accent6>
      <a:hlink>
        <a:srgbClr val="1F661F"/>
      </a:hlink>
      <a:folHlink>
        <a:srgbClr val="3951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338033"/>
        </a:accent1>
        <a:accent2>
          <a:srgbClr val="00733F"/>
        </a:accent2>
        <a:accent3>
          <a:srgbClr val="CAFFCA"/>
        </a:accent3>
        <a:accent4>
          <a:srgbClr val="000000"/>
        </a:accent4>
        <a:accent5>
          <a:srgbClr val="ADC0AD"/>
        </a:accent5>
        <a:accent6>
          <a:srgbClr val="006838"/>
        </a:accent6>
        <a:hlink>
          <a:srgbClr val="006600"/>
        </a:hlink>
        <a:folHlink>
          <a:srgbClr val="2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698026"/>
        </a:accent1>
        <a:accent2>
          <a:srgbClr val="196680"/>
        </a:accent2>
        <a:accent3>
          <a:srgbClr val="CAFFCA"/>
        </a:accent3>
        <a:accent4>
          <a:srgbClr val="000000"/>
        </a:accent4>
        <a:accent5>
          <a:srgbClr val="B9C0AC"/>
        </a:accent5>
        <a:accent6>
          <a:srgbClr val="165C73"/>
        </a:accent6>
        <a:hlink>
          <a:srgbClr val="1F661F"/>
        </a:hlink>
        <a:folHlink>
          <a:srgbClr val="3951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874A6E"/>
        </a:accent1>
        <a:accent2>
          <a:srgbClr val="177317"/>
        </a:accent2>
        <a:accent3>
          <a:srgbClr val="CAFFCA"/>
        </a:accent3>
        <a:accent4>
          <a:srgbClr val="000000"/>
        </a:accent4>
        <a:accent5>
          <a:srgbClr val="C3B1BA"/>
        </a:accent5>
        <a:accent6>
          <a:srgbClr val="146814"/>
        </a:accent6>
        <a:hlink>
          <a:srgbClr val="664733"/>
        </a:hlink>
        <a:folHlink>
          <a:srgbClr val="583D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73652E"/>
        </a:accent1>
        <a:accent2>
          <a:srgbClr val="804040"/>
        </a:accent2>
        <a:accent3>
          <a:srgbClr val="CAFFCA"/>
        </a:accent3>
        <a:accent4>
          <a:srgbClr val="000000"/>
        </a:accent4>
        <a:accent5>
          <a:srgbClr val="BCB8AD"/>
        </a:accent5>
        <a:accent6>
          <a:srgbClr val="733939"/>
        </a:accent6>
        <a:hlink>
          <a:srgbClr val="4C4573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8033"/>
        </a:accent1>
        <a:accent2>
          <a:srgbClr val="00733F"/>
        </a:accent2>
        <a:accent3>
          <a:srgbClr val="FFFFFF"/>
        </a:accent3>
        <a:accent4>
          <a:srgbClr val="000000"/>
        </a:accent4>
        <a:accent5>
          <a:srgbClr val="ADC0AD"/>
        </a:accent5>
        <a:accent6>
          <a:srgbClr val="006838"/>
        </a:accent6>
        <a:hlink>
          <a:srgbClr val="006600"/>
        </a:hlink>
        <a:folHlink>
          <a:srgbClr val="2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98026"/>
        </a:accent1>
        <a:accent2>
          <a:srgbClr val="196680"/>
        </a:accent2>
        <a:accent3>
          <a:srgbClr val="FFFFFF"/>
        </a:accent3>
        <a:accent4>
          <a:srgbClr val="000000"/>
        </a:accent4>
        <a:accent5>
          <a:srgbClr val="B9C0AC"/>
        </a:accent5>
        <a:accent6>
          <a:srgbClr val="165C73"/>
        </a:accent6>
        <a:hlink>
          <a:srgbClr val="1F661F"/>
        </a:hlink>
        <a:folHlink>
          <a:srgbClr val="3951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874A6E"/>
        </a:accent1>
        <a:accent2>
          <a:srgbClr val="177317"/>
        </a:accent2>
        <a:accent3>
          <a:srgbClr val="FFFFFF"/>
        </a:accent3>
        <a:accent4>
          <a:srgbClr val="000000"/>
        </a:accent4>
        <a:accent5>
          <a:srgbClr val="C3B1BA"/>
        </a:accent5>
        <a:accent6>
          <a:srgbClr val="146814"/>
        </a:accent6>
        <a:hlink>
          <a:srgbClr val="664733"/>
        </a:hlink>
        <a:folHlink>
          <a:srgbClr val="583D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3652E"/>
        </a:accent1>
        <a:accent2>
          <a:srgbClr val="804040"/>
        </a:accent2>
        <a:accent3>
          <a:srgbClr val="FFFFFF"/>
        </a:accent3>
        <a:accent4>
          <a:srgbClr val="000000"/>
        </a:accent4>
        <a:accent5>
          <a:srgbClr val="BCB8AD"/>
        </a:accent5>
        <a:accent6>
          <a:srgbClr val="733939"/>
        </a:accent6>
        <a:hlink>
          <a:srgbClr val="4C4573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306</Words>
  <Application>Microsoft Office PowerPoint</Application>
  <PresentationFormat>On-screen Show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microscope</vt:lpstr>
      <vt:lpstr>1_Default Design</vt:lpstr>
      <vt:lpstr>3/5/14 Today’s Agenda:</vt:lpstr>
      <vt:lpstr>Microscopes</vt:lpstr>
      <vt:lpstr>     Monocular       Binocular</vt:lpstr>
      <vt:lpstr>Parts of a Microscope</vt:lpstr>
      <vt:lpstr>Parts of a Microscope</vt:lpstr>
      <vt:lpstr>Parts of a Microscope</vt:lpstr>
      <vt:lpstr>Parts of a Microscope</vt:lpstr>
      <vt:lpstr>Parts of a Microscope</vt:lpstr>
      <vt:lpstr>Parts of a Microscope</vt:lpstr>
      <vt:lpstr>To Determine Magnification: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3/5/14 Today’s Agenda:</dc:title>
  <dc:creator>Williams, Lydia L</dc:creator>
  <cp:lastModifiedBy>Williams, Lydia L</cp:lastModifiedBy>
  <cp:revision>4</cp:revision>
  <dcterms:created xsi:type="dcterms:W3CDTF">2014-03-05T23:12:27Z</dcterms:created>
  <dcterms:modified xsi:type="dcterms:W3CDTF">2014-03-07T13:59:25Z</dcterms:modified>
</cp:coreProperties>
</file>