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66" r:id="rId4"/>
    <p:sldId id="270" r:id="rId5"/>
    <p:sldId id="267" r:id="rId6"/>
    <p:sldId id="258" r:id="rId7"/>
    <p:sldId id="259" r:id="rId8"/>
    <p:sldId id="260" r:id="rId9"/>
    <p:sldId id="261" r:id="rId10"/>
    <p:sldId id="262" r:id="rId11"/>
    <p:sldId id="263" r:id="rId12"/>
    <p:sldId id="265" r:id="rId13"/>
    <p:sldId id="271"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7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altLang="en-US" noProof="0" smtClean="0"/>
              <a:t>Click to edit Master title style</a:t>
            </a:r>
          </a:p>
        </p:txBody>
      </p:sp>
      <p:sp>
        <p:nvSpPr>
          <p:cNvPr id="24579"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altLang="en-US" noProof="0" smtClean="0"/>
              <a:t>Click to edit Master subtitle style</a:t>
            </a:r>
          </a:p>
        </p:txBody>
      </p:sp>
      <p:sp>
        <p:nvSpPr>
          <p:cNvPr id="24580" name="Rectangle 4"/>
          <p:cNvSpPr>
            <a:spLocks noGrp="1" noChangeArrowheads="1"/>
          </p:cNvSpPr>
          <p:nvPr>
            <p:ph type="dt" sz="half" idx="2"/>
          </p:nvPr>
        </p:nvSpPr>
        <p:spPr/>
        <p:txBody>
          <a:bodyPr/>
          <a:lstStyle>
            <a:lvl1pPr>
              <a:defRPr/>
            </a:lvl1pPr>
          </a:lstStyle>
          <a:p>
            <a:fld id="{41BF8CDD-BBCA-426A-9F4A-B7995F814615}" type="datetimeFigureOut">
              <a:rPr lang="en-US" smtClean="0"/>
              <a:t>3/13/2014</a:t>
            </a:fld>
            <a:endParaRPr lang="en-US"/>
          </a:p>
        </p:txBody>
      </p:sp>
      <p:sp>
        <p:nvSpPr>
          <p:cNvPr id="24581" name="Rectangle 5"/>
          <p:cNvSpPr>
            <a:spLocks noGrp="1" noChangeArrowheads="1"/>
          </p:cNvSpPr>
          <p:nvPr>
            <p:ph type="ftr" sz="quarter" idx="3"/>
          </p:nvPr>
        </p:nvSpPr>
        <p:spPr/>
        <p:txBody>
          <a:bodyPr/>
          <a:lstStyle>
            <a:lvl1pPr>
              <a:defRPr/>
            </a:lvl1pPr>
          </a:lstStyle>
          <a:p>
            <a:endParaRPr lang="en-US"/>
          </a:p>
        </p:txBody>
      </p:sp>
      <p:sp>
        <p:nvSpPr>
          <p:cNvPr id="24582" name="Rectangle 6"/>
          <p:cNvSpPr>
            <a:spLocks noGrp="1" noChangeArrowheads="1"/>
          </p:cNvSpPr>
          <p:nvPr>
            <p:ph type="sldNum" sz="quarter" idx="4"/>
          </p:nvPr>
        </p:nvSpPr>
        <p:spPr/>
        <p:txBody>
          <a:bodyPr/>
          <a:lstStyle>
            <a:lvl1pPr>
              <a:defRPr/>
            </a:lvl1pPr>
          </a:lstStyle>
          <a:p>
            <a:fld id="{1D6D9047-7BD6-4683-B79D-D9F194A89E2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1BF8CDD-BBCA-426A-9F4A-B7995F814615}" type="datetimeFigureOut">
              <a:rPr lang="en-US" smtClean="0"/>
              <a:t>3/13/2014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6D9047-7BD6-4683-B79D-D9F194A89E27}" type="slidenum">
              <a:rPr lang="en-US" smtClean="0"/>
              <a:t>‹#›</a:t>
            </a:fld>
            <a:endParaRPr lang="en-US"/>
          </a:p>
        </p:txBody>
      </p:sp>
    </p:spTree>
    <p:extLst>
      <p:ext uri="{BB962C8B-B14F-4D97-AF65-F5344CB8AC3E}">
        <p14:creationId xmlns:p14="http://schemas.microsoft.com/office/powerpoint/2010/main" val="25003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1BF8CDD-BBCA-426A-9F4A-B7995F814615}" type="datetimeFigureOut">
              <a:rPr lang="en-US" smtClean="0"/>
              <a:t>3/13/2014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6D9047-7BD6-4683-B79D-D9F194A89E27}" type="slidenum">
              <a:rPr lang="en-US" smtClean="0"/>
              <a:t>‹#›</a:t>
            </a:fld>
            <a:endParaRPr lang="en-US"/>
          </a:p>
        </p:txBody>
      </p:sp>
    </p:spTree>
    <p:extLst>
      <p:ext uri="{BB962C8B-B14F-4D97-AF65-F5344CB8AC3E}">
        <p14:creationId xmlns:p14="http://schemas.microsoft.com/office/powerpoint/2010/main" val="1150518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7"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altLang="en-US" noProof="0" smtClean="0"/>
              <a:t>Click to edit Master title style</a:t>
            </a:r>
          </a:p>
        </p:txBody>
      </p:sp>
      <p:sp>
        <p:nvSpPr>
          <p:cNvPr id="31748"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altLang="en-US" noProof="0" smtClean="0"/>
              <a:t>Click to edit Master subtitle style</a:t>
            </a:r>
          </a:p>
        </p:txBody>
      </p:sp>
      <p:sp>
        <p:nvSpPr>
          <p:cNvPr id="31749" name="Rectangle 5"/>
          <p:cNvSpPr>
            <a:spLocks noGrp="1" noChangeArrowheads="1"/>
          </p:cNvSpPr>
          <p:nvPr>
            <p:ph type="dt" sz="half" idx="2"/>
          </p:nvPr>
        </p:nvSpPr>
        <p:spPr/>
        <p:txBody>
          <a:bodyPr/>
          <a:lstStyle>
            <a:lvl1pPr>
              <a:defRPr/>
            </a:lvl1pPr>
          </a:lstStyle>
          <a:p>
            <a:endParaRPr lang="en-US" altLang="en-US"/>
          </a:p>
        </p:txBody>
      </p:sp>
      <p:sp>
        <p:nvSpPr>
          <p:cNvPr id="31750" name="Rectangle 6"/>
          <p:cNvSpPr>
            <a:spLocks noGrp="1" noChangeArrowheads="1"/>
          </p:cNvSpPr>
          <p:nvPr>
            <p:ph type="ftr" sz="quarter" idx="3"/>
          </p:nvPr>
        </p:nvSpPr>
        <p:spPr/>
        <p:txBody>
          <a:bodyPr/>
          <a:lstStyle>
            <a:lvl1pPr>
              <a:defRPr/>
            </a:lvl1pPr>
          </a:lstStyle>
          <a:p>
            <a:endParaRPr lang="en-US" altLang="en-US"/>
          </a:p>
        </p:txBody>
      </p:sp>
      <p:sp>
        <p:nvSpPr>
          <p:cNvPr id="31751" name="Rectangle 7"/>
          <p:cNvSpPr>
            <a:spLocks noGrp="1" noChangeArrowheads="1"/>
          </p:cNvSpPr>
          <p:nvPr>
            <p:ph type="sldNum" sz="quarter" idx="4"/>
          </p:nvPr>
        </p:nvSpPr>
        <p:spPr/>
        <p:txBody>
          <a:bodyPr/>
          <a:lstStyle>
            <a:lvl1pPr>
              <a:defRPr/>
            </a:lvl1pPr>
          </a:lstStyle>
          <a:p>
            <a:fld id="{6684FB42-6182-4A15-A73F-9370F6509613}"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D5782D7-BA53-4586-B9BE-37241D8A6D80}" type="slidenum">
              <a:rPr lang="en-US" altLang="en-US"/>
              <a:pPr/>
              <a:t>‹#›</a:t>
            </a:fld>
            <a:endParaRPr lang="en-US" altLang="en-US"/>
          </a:p>
        </p:txBody>
      </p:sp>
    </p:spTree>
    <p:extLst>
      <p:ext uri="{BB962C8B-B14F-4D97-AF65-F5344CB8AC3E}">
        <p14:creationId xmlns:p14="http://schemas.microsoft.com/office/powerpoint/2010/main" val="1685466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BDAAE8F-916C-4948-A02A-5AB518C602D1}" type="slidenum">
              <a:rPr lang="en-US" altLang="en-US"/>
              <a:pPr/>
              <a:t>‹#›</a:t>
            </a:fld>
            <a:endParaRPr lang="en-US" altLang="en-US"/>
          </a:p>
        </p:txBody>
      </p:sp>
    </p:spTree>
    <p:extLst>
      <p:ext uri="{BB962C8B-B14F-4D97-AF65-F5344CB8AC3E}">
        <p14:creationId xmlns:p14="http://schemas.microsoft.com/office/powerpoint/2010/main" val="1539765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B858F78-24D7-443F-9A0D-EAB7A1923F70}" type="slidenum">
              <a:rPr lang="en-US" altLang="en-US"/>
              <a:pPr/>
              <a:t>‹#›</a:t>
            </a:fld>
            <a:endParaRPr lang="en-US" altLang="en-US"/>
          </a:p>
        </p:txBody>
      </p:sp>
    </p:spTree>
    <p:extLst>
      <p:ext uri="{BB962C8B-B14F-4D97-AF65-F5344CB8AC3E}">
        <p14:creationId xmlns:p14="http://schemas.microsoft.com/office/powerpoint/2010/main" val="2914549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56E23CB-67D2-444E-BA3D-2DEFBE89F751}" type="slidenum">
              <a:rPr lang="en-US" altLang="en-US"/>
              <a:pPr/>
              <a:t>‹#›</a:t>
            </a:fld>
            <a:endParaRPr lang="en-US" altLang="en-US"/>
          </a:p>
        </p:txBody>
      </p:sp>
    </p:spTree>
    <p:extLst>
      <p:ext uri="{BB962C8B-B14F-4D97-AF65-F5344CB8AC3E}">
        <p14:creationId xmlns:p14="http://schemas.microsoft.com/office/powerpoint/2010/main" val="1877941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4330F73-4BB5-4D69-8D15-E5CF4699286D}" type="slidenum">
              <a:rPr lang="en-US" altLang="en-US"/>
              <a:pPr/>
              <a:t>‹#›</a:t>
            </a:fld>
            <a:endParaRPr lang="en-US" altLang="en-US"/>
          </a:p>
        </p:txBody>
      </p:sp>
    </p:spTree>
    <p:extLst>
      <p:ext uri="{BB962C8B-B14F-4D97-AF65-F5344CB8AC3E}">
        <p14:creationId xmlns:p14="http://schemas.microsoft.com/office/powerpoint/2010/main" val="2993148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0EBB641-ADEC-4D9D-905C-683389EB2C3C}" type="slidenum">
              <a:rPr lang="en-US" altLang="en-US"/>
              <a:pPr/>
              <a:t>‹#›</a:t>
            </a:fld>
            <a:endParaRPr lang="en-US" altLang="en-US"/>
          </a:p>
        </p:txBody>
      </p:sp>
    </p:spTree>
    <p:extLst>
      <p:ext uri="{BB962C8B-B14F-4D97-AF65-F5344CB8AC3E}">
        <p14:creationId xmlns:p14="http://schemas.microsoft.com/office/powerpoint/2010/main" val="1802674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82E74F7-B75F-49FF-873D-443B9EF7273C}" type="slidenum">
              <a:rPr lang="en-US" altLang="en-US"/>
              <a:pPr/>
              <a:t>‹#›</a:t>
            </a:fld>
            <a:endParaRPr lang="en-US" altLang="en-US"/>
          </a:p>
        </p:txBody>
      </p:sp>
    </p:spTree>
    <p:extLst>
      <p:ext uri="{BB962C8B-B14F-4D97-AF65-F5344CB8AC3E}">
        <p14:creationId xmlns:p14="http://schemas.microsoft.com/office/powerpoint/2010/main" val="265765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1BF8CDD-BBCA-426A-9F4A-B7995F814615}" type="datetimeFigureOut">
              <a:rPr lang="en-US" smtClean="0"/>
              <a:t>3/13/2014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6D9047-7BD6-4683-B79D-D9F194A89E27}" type="slidenum">
              <a:rPr lang="en-US" smtClean="0"/>
              <a:t>‹#›</a:t>
            </a:fld>
            <a:endParaRPr lang="en-US"/>
          </a:p>
        </p:txBody>
      </p:sp>
    </p:spTree>
    <p:extLst>
      <p:ext uri="{BB962C8B-B14F-4D97-AF65-F5344CB8AC3E}">
        <p14:creationId xmlns:p14="http://schemas.microsoft.com/office/powerpoint/2010/main" val="2736624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9403BFC-99CD-4CAC-92E2-D14709551CD2}" type="slidenum">
              <a:rPr lang="en-US" altLang="en-US"/>
              <a:pPr/>
              <a:t>‹#›</a:t>
            </a:fld>
            <a:endParaRPr lang="en-US" altLang="en-US"/>
          </a:p>
        </p:txBody>
      </p:sp>
    </p:spTree>
    <p:extLst>
      <p:ext uri="{BB962C8B-B14F-4D97-AF65-F5344CB8AC3E}">
        <p14:creationId xmlns:p14="http://schemas.microsoft.com/office/powerpoint/2010/main" val="2151858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FCF57B3-ACEF-48F3-947D-60C673D28F87}" type="slidenum">
              <a:rPr lang="en-US" altLang="en-US"/>
              <a:pPr/>
              <a:t>‹#›</a:t>
            </a:fld>
            <a:endParaRPr lang="en-US" altLang="en-US"/>
          </a:p>
        </p:txBody>
      </p:sp>
    </p:spTree>
    <p:extLst>
      <p:ext uri="{BB962C8B-B14F-4D97-AF65-F5344CB8AC3E}">
        <p14:creationId xmlns:p14="http://schemas.microsoft.com/office/powerpoint/2010/main" val="1978715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EA9CA3-2D11-4E98-8FC7-C0129F34F253}" type="slidenum">
              <a:rPr lang="en-US" altLang="en-US"/>
              <a:pPr/>
              <a:t>‹#›</a:t>
            </a:fld>
            <a:endParaRPr lang="en-US" altLang="en-US"/>
          </a:p>
        </p:txBody>
      </p:sp>
    </p:spTree>
    <p:extLst>
      <p:ext uri="{BB962C8B-B14F-4D97-AF65-F5344CB8AC3E}">
        <p14:creationId xmlns:p14="http://schemas.microsoft.com/office/powerpoint/2010/main" val="106675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1BF8CDD-BBCA-426A-9F4A-B7995F814615}" type="datetimeFigureOut">
              <a:rPr lang="en-US" smtClean="0"/>
              <a:t>3/13/2014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6D9047-7BD6-4683-B79D-D9F194A89E27}" type="slidenum">
              <a:rPr lang="en-US" smtClean="0"/>
              <a:t>‹#›</a:t>
            </a:fld>
            <a:endParaRPr lang="en-US"/>
          </a:p>
        </p:txBody>
      </p:sp>
    </p:spTree>
    <p:extLst>
      <p:ext uri="{BB962C8B-B14F-4D97-AF65-F5344CB8AC3E}">
        <p14:creationId xmlns:p14="http://schemas.microsoft.com/office/powerpoint/2010/main" val="181592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1BF8CDD-BBCA-426A-9F4A-B7995F814615}" type="datetimeFigureOut">
              <a:rPr lang="en-US" smtClean="0"/>
              <a:t>3/13/2014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6D9047-7BD6-4683-B79D-D9F194A89E27}" type="slidenum">
              <a:rPr lang="en-US" smtClean="0"/>
              <a:t>‹#›</a:t>
            </a:fld>
            <a:endParaRPr lang="en-US"/>
          </a:p>
        </p:txBody>
      </p:sp>
    </p:spTree>
    <p:extLst>
      <p:ext uri="{BB962C8B-B14F-4D97-AF65-F5344CB8AC3E}">
        <p14:creationId xmlns:p14="http://schemas.microsoft.com/office/powerpoint/2010/main" val="160472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1BF8CDD-BBCA-426A-9F4A-B7995F814615}" type="datetimeFigureOut">
              <a:rPr lang="en-US" smtClean="0"/>
              <a:t>3/13/2014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D6D9047-7BD6-4683-B79D-D9F194A89E27}" type="slidenum">
              <a:rPr lang="en-US" smtClean="0"/>
              <a:t>‹#›</a:t>
            </a:fld>
            <a:endParaRPr lang="en-US"/>
          </a:p>
        </p:txBody>
      </p:sp>
    </p:spTree>
    <p:extLst>
      <p:ext uri="{BB962C8B-B14F-4D97-AF65-F5344CB8AC3E}">
        <p14:creationId xmlns:p14="http://schemas.microsoft.com/office/powerpoint/2010/main" val="2403018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1BF8CDD-BBCA-426A-9F4A-B7995F814615}" type="datetimeFigureOut">
              <a:rPr lang="en-US" smtClean="0"/>
              <a:t>3/13/2014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D6D9047-7BD6-4683-B79D-D9F194A89E27}" type="slidenum">
              <a:rPr lang="en-US" smtClean="0"/>
              <a:t>‹#›</a:t>
            </a:fld>
            <a:endParaRPr lang="en-US"/>
          </a:p>
        </p:txBody>
      </p:sp>
    </p:spTree>
    <p:extLst>
      <p:ext uri="{BB962C8B-B14F-4D97-AF65-F5344CB8AC3E}">
        <p14:creationId xmlns:p14="http://schemas.microsoft.com/office/powerpoint/2010/main" val="3016525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1BF8CDD-BBCA-426A-9F4A-B7995F814615}" type="datetimeFigureOut">
              <a:rPr lang="en-US" smtClean="0"/>
              <a:t>3/13/2014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D6D9047-7BD6-4683-B79D-D9F194A89E27}" type="slidenum">
              <a:rPr lang="en-US" smtClean="0"/>
              <a:t>‹#›</a:t>
            </a:fld>
            <a:endParaRPr lang="en-US"/>
          </a:p>
        </p:txBody>
      </p:sp>
    </p:spTree>
    <p:extLst>
      <p:ext uri="{BB962C8B-B14F-4D97-AF65-F5344CB8AC3E}">
        <p14:creationId xmlns:p14="http://schemas.microsoft.com/office/powerpoint/2010/main" val="102385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1BF8CDD-BBCA-426A-9F4A-B7995F814615}" type="datetimeFigureOut">
              <a:rPr lang="en-US" smtClean="0"/>
              <a:t>3/13/2014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6D9047-7BD6-4683-B79D-D9F194A89E27}" type="slidenum">
              <a:rPr lang="en-US" smtClean="0"/>
              <a:t>‹#›</a:t>
            </a:fld>
            <a:endParaRPr lang="en-US"/>
          </a:p>
        </p:txBody>
      </p:sp>
    </p:spTree>
    <p:extLst>
      <p:ext uri="{BB962C8B-B14F-4D97-AF65-F5344CB8AC3E}">
        <p14:creationId xmlns:p14="http://schemas.microsoft.com/office/powerpoint/2010/main" val="1697824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1BF8CDD-BBCA-426A-9F4A-B7995F814615}" type="datetimeFigureOut">
              <a:rPr lang="en-US" smtClean="0"/>
              <a:t>3/13/2014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6D9047-7BD6-4683-B79D-D9F194A89E27}" type="slidenum">
              <a:rPr lang="en-US" smtClean="0"/>
              <a:t>‹#›</a:t>
            </a:fld>
            <a:endParaRPr lang="en-US"/>
          </a:p>
        </p:txBody>
      </p:sp>
    </p:spTree>
    <p:extLst>
      <p:ext uri="{BB962C8B-B14F-4D97-AF65-F5344CB8AC3E}">
        <p14:creationId xmlns:p14="http://schemas.microsoft.com/office/powerpoint/2010/main" val="18524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41BF8CDD-BBCA-426A-9F4A-B7995F814615}" type="datetimeFigureOut">
              <a:rPr lang="en-US" smtClean="0"/>
              <a:t>3/13/2014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D6D9047-7BD6-4683-B79D-D9F194A89E2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3"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24"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25"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0726"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0727"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9EE0C8E-FCE5-489D-AEFE-B72DA76C0AE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152400" y="609600"/>
            <a:ext cx="3962400" cy="688975"/>
          </a:xfrm>
        </p:spPr>
        <p:txBody>
          <a:bodyPr>
            <a:normAutofit fontScale="90000"/>
          </a:bodyPr>
          <a:lstStyle/>
          <a:p>
            <a:pPr algn="ctr" eaLnBrk="1" hangingPunct="1">
              <a:defRPr/>
            </a:pPr>
            <a:r>
              <a:rPr lang="en-US" sz="3600" b="1" dirty="0" smtClean="0">
                <a:effectLst>
                  <a:outerShdw blurRad="38100" dist="38100" dir="2700000" algn="tl">
                    <a:srgbClr val="FFFFFF"/>
                  </a:outerShdw>
                </a:effectLst>
              </a:rPr>
              <a:t>3/13/14 Today’s </a:t>
            </a:r>
            <a:br>
              <a:rPr lang="en-US" sz="3600" b="1" dirty="0" smtClean="0">
                <a:effectLst>
                  <a:outerShdw blurRad="38100" dist="38100" dir="2700000" algn="tl">
                    <a:srgbClr val="FFFFFF"/>
                  </a:outerShdw>
                </a:effectLst>
              </a:rPr>
            </a:br>
            <a:r>
              <a:rPr lang="en-US" sz="3600" b="1" dirty="0" smtClean="0">
                <a:effectLst>
                  <a:outerShdw blurRad="38100" dist="38100" dir="2700000" algn="tl">
                    <a:srgbClr val="FFFFFF"/>
                  </a:outerShdw>
                </a:effectLst>
              </a:rPr>
              <a:t>Agenda:</a:t>
            </a:r>
          </a:p>
        </p:txBody>
      </p:sp>
      <p:sp>
        <p:nvSpPr>
          <p:cNvPr id="15363" name="Rectangle 3"/>
          <p:cNvSpPr>
            <a:spLocks noGrp="1" noChangeArrowheads="1"/>
          </p:cNvSpPr>
          <p:nvPr>
            <p:ph type="subTitle" idx="1"/>
          </p:nvPr>
        </p:nvSpPr>
        <p:spPr>
          <a:xfrm>
            <a:off x="304800" y="1447800"/>
            <a:ext cx="3657600" cy="2438400"/>
          </a:xfrm>
        </p:spPr>
        <p:txBody>
          <a:bodyPr>
            <a:noAutofit/>
          </a:bodyPr>
          <a:lstStyle/>
          <a:p>
            <a:pPr algn="ctr" eaLnBrk="1" hangingPunct="1"/>
            <a:r>
              <a:rPr lang="en-US" altLang="en-US" sz="2800" b="1" dirty="0" smtClean="0">
                <a:ea typeface="ＭＳ Ｐゴシック" pitchFamily="34" charset="-128"/>
              </a:rPr>
              <a:t>Unit 5: </a:t>
            </a:r>
            <a:r>
              <a:rPr lang="en-US" altLang="en-US" sz="2800" dirty="0" smtClean="0">
                <a:ea typeface="ＭＳ Ｐゴシック" pitchFamily="34" charset="-128"/>
              </a:rPr>
              <a:t>What skills are necessary to be a Laboratory Assistant?</a:t>
            </a:r>
          </a:p>
          <a:p>
            <a:pPr marL="290513" indent="-290513" eaLnBrk="1" hangingPunct="1">
              <a:buClr>
                <a:srgbClr val="FF0000"/>
              </a:buClr>
              <a:buAutoNum type="arabicPeriod"/>
            </a:pPr>
            <a:r>
              <a:rPr lang="en-US" altLang="en-US" sz="1800" dirty="0" smtClean="0">
                <a:ea typeface="ＭＳ Ｐゴシック" pitchFamily="34" charset="-128"/>
              </a:rPr>
              <a:t>Ability to use a microscope.</a:t>
            </a:r>
          </a:p>
          <a:p>
            <a:pPr marL="290513" indent="-290513" eaLnBrk="1" hangingPunct="1">
              <a:buClr>
                <a:srgbClr val="FF0000"/>
              </a:buClr>
              <a:buAutoNum type="arabicPeriod"/>
            </a:pPr>
            <a:r>
              <a:rPr lang="en-US" altLang="en-US" sz="1800" dirty="0" smtClean="0">
                <a:ea typeface="ＭＳ Ｐゴシック" pitchFamily="34" charset="-128"/>
              </a:rPr>
              <a:t>Obtaining specimens</a:t>
            </a:r>
            <a:r>
              <a:rPr lang="en-US" altLang="en-US" sz="2800" dirty="0" smtClean="0">
                <a:ea typeface="ＭＳ Ｐゴシック" pitchFamily="34" charset="-128"/>
              </a:rPr>
              <a:t>.</a:t>
            </a:r>
          </a:p>
        </p:txBody>
      </p:sp>
      <p:sp>
        <p:nvSpPr>
          <p:cNvPr id="15364" name="Rectangle 3"/>
          <p:cNvSpPr txBox="1">
            <a:spLocks noChangeArrowheads="1"/>
          </p:cNvSpPr>
          <p:nvPr/>
        </p:nvSpPr>
        <p:spPr bwMode="auto">
          <a:xfrm>
            <a:off x="21771" y="5569226"/>
            <a:ext cx="4114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ea typeface="ＭＳ Ｐゴシック" pitchFamily="34" charset="-128"/>
              </a:defRPr>
            </a:lvl1pPr>
            <a:lvl2pPr marL="742950" indent="-285750" eaLnBrk="0" hangingPunct="0">
              <a:spcBef>
                <a:spcPct val="20000"/>
              </a:spcBef>
              <a:buClr>
                <a:schemeClr val="tx1"/>
              </a:buClr>
              <a:buChar char="•"/>
              <a:defRPr sz="2400">
                <a:solidFill>
                  <a:schemeClr val="tx1"/>
                </a:solidFill>
                <a:latin typeface="Arial" charset="0"/>
                <a:ea typeface="ＭＳ Ｐゴシック" pitchFamily="34" charset="-128"/>
              </a:defRPr>
            </a:lvl2pPr>
            <a:lvl3pPr marL="1143000" indent="-228600" eaLnBrk="0" hangingPunct="0">
              <a:spcBef>
                <a:spcPct val="20000"/>
              </a:spcBef>
              <a:buClr>
                <a:schemeClr val="tx1"/>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tx1"/>
              </a:buClr>
              <a:buChar char="•"/>
              <a:defRPr sz="2400">
                <a:solidFill>
                  <a:schemeClr val="tx1"/>
                </a:solidFill>
                <a:latin typeface="Arial" charset="0"/>
                <a:ea typeface="ＭＳ Ｐゴシック" pitchFamily="34" charset="-128"/>
              </a:defRPr>
            </a:lvl4pPr>
            <a:lvl5pPr marL="2057400" indent="-228600" eaLnBrk="0" hangingPunct="0">
              <a:spcBef>
                <a:spcPct val="20000"/>
              </a:spcBef>
              <a:buClr>
                <a:schemeClr val="tx1"/>
              </a:buClr>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ea typeface="ＭＳ Ｐゴシック" pitchFamily="34" charset="-128"/>
              </a:defRPr>
            </a:lvl9pPr>
          </a:lstStyle>
          <a:p>
            <a:pPr eaLnBrk="1" hangingPunct="1">
              <a:buClr>
                <a:srgbClr val="FFFFFF"/>
              </a:buClr>
              <a:buFontTx/>
              <a:buNone/>
            </a:pPr>
            <a:r>
              <a:rPr lang="en-US" altLang="en-US" sz="1800" b="1" dirty="0" smtClean="0"/>
              <a:t>State Standards:</a:t>
            </a:r>
          </a:p>
          <a:p>
            <a:pPr>
              <a:spcBef>
                <a:spcPct val="0"/>
              </a:spcBef>
              <a:buClrTx/>
              <a:buFontTx/>
              <a:buNone/>
            </a:pPr>
            <a:r>
              <a:rPr lang="en-US" altLang="en-US" sz="1800" dirty="0" smtClean="0"/>
              <a:t>9.2 </a:t>
            </a:r>
            <a:r>
              <a:rPr lang="en-US" altLang="en-US" sz="1800" b="1" dirty="0" smtClean="0"/>
              <a:t>Describe</a:t>
            </a:r>
            <a:r>
              <a:rPr lang="en-US" altLang="en-US" sz="1800" dirty="0" smtClean="0"/>
              <a:t> strategies for prevention of diseases including health screenings and examinations. </a:t>
            </a:r>
            <a:endParaRPr lang="en-US" altLang="en-US" sz="1800" dirty="0"/>
          </a:p>
        </p:txBody>
      </p:sp>
      <p:sp>
        <p:nvSpPr>
          <p:cNvPr id="2" name="TextBox 1"/>
          <p:cNvSpPr txBox="1"/>
          <p:nvPr/>
        </p:nvSpPr>
        <p:spPr>
          <a:xfrm>
            <a:off x="4419600" y="381000"/>
            <a:ext cx="4572000" cy="6124754"/>
          </a:xfrm>
          <a:prstGeom prst="rect">
            <a:avLst/>
          </a:prstGeom>
          <a:noFill/>
        </p:spPr>
        <p:txBody>
          <a:bodyPr wrap="square">
            <a:spAutoFit/>
          </a:bodyPr>
          <a:lstStyle/>
          <a:p>
            <a:pPr marL="342900" indent="-342900">
              <a:buFontTx/>
              <a:buAutoNum type="arabicPeriod"/>
              <a:defRPr/>
            </a:pPr>
            <a:r>
              <a:rPr lang="en-US" sz="2400" b="1" dirty="0" smtClean="0">
                <a:ea typeface="+mn-ea"/>
              </a:rPr>
              <a:t>Students will practice using a microscope.  While waiting students will work on Infection Control page of </a:t>
            </a:r>
            <a:r>
              <a:rPr lang="en-US" sz="2400" b="1" dirty="0" err="1" smtClean="0">
                <a:ea typeface="+mn-ea"/>
              </a:rPr>
              <a:t>weebly</a:t>
            </a:r>
            <a:r>
              <a:rPr lang="en-US" sz="2400" b="1" dirty="0" smtClean="0">
                <a:ea typeface="+mn-ea"/>
              </a:rPr>
              <a:t>.  Home page should already be completed.</a:t>
            </a:r>
            <a:endParaRPr lang="en-US" sz="2400" b="1" dirty="0">
              <a:ea typeface="+mn-ea"/>
            </a:endParaRPr>
          </a:p>
          <a:p>
            <a:pPr marL="342900" indent="-342900">
              <a:buFontTx/>
              <a:buAutoNum type="arabicPeriod"/>
              <a:defRPr/>
            </a:pPr>
            <a:endParaRPr lang="en-US" sz="2400" b="1" dirty="0">
              <a:solidFill>
                <a:srgbClr val="FF0000"/>
              </a:solidFill>
              <a:effectLst>
                <a:outerShdw blurRad="38100" dist="38100" dir="2700000" algn="tl">
                  <a:srgbClr val="000000">
                    <a:alpha val="43137"/>
                  </a:srgbClr>
                </a:outerShdw>
              </a:effectLst>
              <a:ea typeface="+mn-ea"/>
            </a:endParaRPr>
          </a:p>
          <a:p>
            <a:pPr marL="342900" indent="-342900">
              <a:buFontTx/>
              <a:buAutoNum type="arabicPeriod"/>
              <a:defRPr/>
            </a:pPr>
            <a:r>
              <a:rPr lang="en-US" sz="2400" b="1" dirty="0" smtClean="0">
                <a:solidFill>
                  <a:srgbClr val="FF0000"/>
                </a:solidFill>
                <a:effectLst>
                  <a:outerShdw blurRad="38100" dist="38100" dir="2700000" algn="tl">
                    <a:srgbClr val="000000">
                      <a:alpha val="43137"/>
                    </a:srgbClr>
                  </a:outerShdw>
                </a:effectLst>
                <a:ea typeface="+mn-ea"/>
              </a:rPr>
              <a:t>TO: How do you obtain and examine </a:t>
            </a:r>
            <a:r>
              <a:rPr lang="en-US" sz="2400" b="1" dirty="0" smtClean="0">
                <a:solidFill>
                  <a:srgbClr val="FF0000"/>
                </a:solidFill>
                <a:effectLst>
                  <a:outerShdw blurRad="38100" dist="38100" dir="2700000" algn="tl">
                    <a:srgbClr val="000000">
                      <a:alpha val="43137"/>
                    </a:srgbClr>
                  </a:outerShdw>
                </a:effectLst>
                <a:ea typeface="+mn-ea"/>
              </a:rPr>
              <a:t>culture specimen?</a:t>
            </a:r>
            <a:endParaRPr lang="en-US" sz="2400" b="1" dirty="0">
              <a:solidFill>
                <a:srgbClr val="FF0000"/>
              </a:solidFill>
              <a:effectLst>
                <a:outerShdw blurRad="38100" dist="38100" dir="2700000" algn="tl">
                  <a:srgbClr val="000000">
                    <a:alpha val="43137"/>
                  </a:srgbClr>
                </a:outerShdw>
              </a:effectLst>
              <a:ea typeface="+mn-ea"/>
            </a:endParaRPr>
          </a:p>
          <a:p>
            <a:pPr marL="342900" indent="-342900">
              <a:buFontTx/>
              <a:buAutoNum type="arabicPeriod"/>
              <a:defRPr/>
            </a:pPr>
            <a:endParaRPr lang="en-US" sz="2400" b="1" dirty="0">
              <a:ea typeface="+mn-ea"/>
            </a:endParaRPr>
          </a:p>
          <a:p>
            <a:pPr marL="342900" indent="-342900">
              <a:buFontTx/>
              <a:buAutoNum type="arabicPeriod"/>
              <a:defRPr/>
            </a:pPr>
            <a:r>
              <a:rPr lang="en-US" sz="2400" b="1" dirty="0" smtClean="0">
                <a:ea typeface="+mn-ea"/>
              </a:rPr>
              <a:t>Students will practice obtaining a specimen from another classmate.</a:t>
            </a:r>
          </a:p>
          <a:p>
            <a:pPr marL="342900" indent="-342900">
              <a:buFontTx/>
              <a:buAutoNum type="arabicPeriod"/>
              <a:defRPr/>
            </a:pPr>
            <a:endParaRPr lang="en-US" sz="2800" b="1" dirty="0">
              <a:ea typeface="+mn-ea"/>
            </a:endParaRPr>
          </a:p>
          <a:p>
            <a:pPr marL="342900" indent="-342900">
              <a:buFontTx/>
              <a:buAutoNum type="arabicPeriod"/>
              <a:defRPr/>
            </a:pPr>
            <a:endParaRPr lang="en-US" sz="2800" b="1" dirty="0">
              <a:ea typeface="+mn-ea"/>
            </a:endParaRPr>
          </a:p>
        </p:txBody>
      </p:sp>
    </p:spTree>
    <p:extLst>
      <p:ext uri="{BB962C8B-B14F-4D97-AF65-F5344CB8AC3E}">
        <p14:creationId xmlns:p14="http://schemas.microsoft.com/office/powerpoint/2010/main" val="2689486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800975" cy="1143000"/>
          </a:xfrm>
        </p:spPr>
        <p:txBody>
          <a:bodyPr/>
          <a:lstStyle/>
          <a:p>
            <a:pPr>
              <a:defRPr/>
            </a:pPr>
            <a:r>
              <a:rPr lang="en-US" sz="4000" dirty="0" smtClean="0">
                <a:effectLst>
                  <a:outerShdw blurRad="38100" dist="38100" dir="2700000" algn="tl">
                    <a:srgbClr val="000000">
                      <a:alpha val="43137"/>
                    </a:srgbClr>
                  </a:outerShdw>
                </a:effectLst>
              </a:rPr>
              <a:t>4. Gram’s Stain</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52600" y="1600200"/>
            <a:ext cx="7267575" cy="4525963"/>
          </a:xfrm>
        </p:spPr>
        <p:txBody>
          <a:bodyPr/>
          <a:lstStyle/>
          <a:p>
            <a:pPr>
              <a:defRPr/>
            </a:pPr>
            <a:r>
              <a:rPr lang="en-US" dirty="0" smtClean="0"/>
              <a:t>Staining technique so that organisms can be visible for identification.</a:t>
            </a:r>
          </a:p>
          <a:p>
            <a:pPr lvl="1">
              <a:defRPr/>
            </a:pPr>
            <a:r>
              <a:rPr lang="en-US" dirty="0" smtClean="0"/>
              <a:t>Gentian violet stain applied for 1 min (primary dye)</a:t>
            </a:r>
          </a:p>
          <a:p>
            <a:pPr lvl="1">
              <a:defRPr/>
            </a:pPr>
            <a:r>
              <a:rPr lang="en-US" dirty="0" smtClean="0"/>
              <a:t>Iodine applied for 1 min (adheres the dye)</a:t>
            </a:r>
          </a:p>
          <a:p>
            <a:pPr lvl="1">
              <a:defRPr/>
            </a:pPr>
            <a:r>
              <a:rPr lang="en-US" dirty="0" smtClean="0"/>
              <a:t>95% alcohol applied until all purple is gone</a:t>
            </a:r>
          </a:p>
          <a:p>
            <a:pPr lvl="2">
              <a:defRPr/>
            </a:pPr>
            <a:r>
              <a:rPr lang="en-US" dirty="0" smtClean="0"/>
              <a:t>Gram (+) organisms  will absorb the purple</a:t>
            </a:r>
          </a:p>
          <a:p>
            <a:pPr lvl="1">
              <a:defRPr/>
            </a:pPr>
            <a:r>
              <a:rPr lang="en-US" dirty="0" err="1" smtClean="0"/>
              <a:t>Safranin</a:t>
            </a:r>
            <a:r>
              <a:rPr lang="en-US" dirty="0" smtClean="0"/>
              <a:t> applied for 30 – 60 sec</a:t>
            </a:r>
          </a:p>
          <a:p>
            <a:pPr lvl="2">
              <a:defRPr/>
            </a:pPr>
            <a:r>
              <a:rPr lang="en-US" dirty="0" smtClean="0"/>
              <a:t>Gram (-) organism will stain as red</a:t>
            </a:r>
          </a:p>
          <a:p>
            <a:pPr lvl="2">
              <a:defRPr/>
            </a:pPr>
            <a:endParaRPr lang="en-US" dirty="0"/>
          </a:p>
          <a:p>
            <a:pPr marL="914400" lvl="2" indent="0">
              <a:buFontTx/>
              <a:buNone/>
              <a:defRPr/>
            </a:pPr>
            <a:endParaRPr lang="en-US" dirty="0"/>
          </a:p>
        </p:txBody>
      </p:sp>
    </p:spTree>
    <p:extLst>
      <p:ext uri="{BB962C8B-B14F-4D97-AF65-F5344CB8AC3E}">
        <p14:creationId xmlns:p14="http://schemas.microsoft.com/office/powerpoint/2010/main" val="956094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297"/>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495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152400" y="609600"/>
            <a:ext cx="3962400" cy="688975"/>
          </a:xfrm>
        </p:spPr>
        <p:txBody>
          <a:bodyPr>
            <a:normAutofit fontScale="90000"/>
          </a:bodyPr>
          <a:lstStyle/>
          <a:p>
            <a:pPr algn="ctr" eaLnBrk="1" hangingPunct="1">
              <a:defRPr/>
            </a:pPr>
            <a:r>
              <a:rPr lang="en-US" sz="3600" b="1" smtClean="0">
                <a:effectLst>
                  <a:outerShdw blurRad="38100" dist="38100" dir="2700000" algn="tl">
                    <a:srgbClr val="FFFFFF"/>
                  </a:outerShdw>
                </a:effectLst>
              </a:rPr>
              <a:t>3/13/14 </a:t>
            </a:r>
            <a:r>
              <a:rPr lang="en-US" sz="3600" b="1" dirty="0" smtClean="0">
                <a:effectLst>
                  <a:outerShdw blurRad="38100" dist="38100" dir="2700000" algn="tl">
                    <a:srgbClr val="FFFFFF"/>
                  </a:outerShdw>
                </a:effectLst>
              </a:rPr>
              <a:t>Today’s </a:t>
            </a:r>
            <a:br>
              <a:rPr lang="en-US" sz="3600" b="1" dirty="0" smtClean="0">
                <a:effectLst>
                  <a:outerShdw blurRad="38100" dist="38100" dir="2700000" algn="tl">
                    <a:srgbClr val="FFFFFF"/>
                  </a:outerShdw>
                </a:effectLst>
              </a:rPr>
            </a:br>
            <a:r>
              <a:rPr lang="en-US" sz="3600" b="1" dirty="0" smtClean="0">
                <a:effectLst>
                  <a:outerShdw blurRad="38100" dist="38100" dir="2700000" algn="tl">
                    <a:srgbClr val="FFFFFF"/>
                  </a:outerShdw>
                </a:effectLst>
              </a:rPr>
              <a:t>Agenda:</a:t>
            </a:r>
          </a:p>
        </p:txBody>
      </p:sp>
      <p:sp>
        <p:nvSpPr>
          <p:cNvPr id="15363" name="Rectangle 3"/>
          <p:cNvSpPr>
            <a:spLocks noGrp="1" noChangeArrowheads="1"/>
          </p:cNvSpPr>
          <p:nvPr>
            <p:ph type="subTitle" idx="1"/>
          </p:nvPr>
        </p:nvSpPr>
        <p:spPr>
          <a:xfrm>
            <a:off x="304800" y="1447800"/>
            <a:ext cx="3657600" cy="2438400"/>
          </a:xfrm>
        </p:spPr>
        <p:txBody>
          <a:bodyPr>
            <a:noAutofit/>
          </a:bodyPr>
          <a:lstStyle/>
          <a:p>
            <a:pPr algn="ctr" eaLnBrk="1" hangingPunct="1"/>
            <a:r>
              <a:rPr lang="en-US" altLang="en-US" sz="2800" b="1" dirty="0" smtClean="0">
                <a:ea typeface="ＭＳ Ｐゴシック" pitchFamily="34" charset="-128"/>
              </a:rPr>
              <a:t>Unit 5: </a:t>
            </a:r>
            <a:r>
              <a:rPr lang="en-US" altLang="en-US" sz="2800" dirty="0" smtClean="0">
                <a:ea typeface="ＭＳ Ｐゴシック" pitchFamily="34" charset="-128"/>
              </a:rPr>
              <a:t>What skills are necessary to be a Laboratory Assistant?</a:t>
            </a:r>
          </a:p>
          <a:p>
            <a:pPr marL="290513" indent="-290513" eaLnBrk="1" hangingPunct="1">
              <a:buClr>
                <a:srgbClr val="FF0000"/>
              </a:buClr>
              <a:buAutoNum type="arabicPeriod"/>
            </a:pPr>
            <a:r>
              <a:rPr lang="en-US" altLang="en-US" sz="1800" dirty="0" smtClean="0">
                <a:ea typeface="ＭＳ Ｐゴシック" pitchFamily="34" charset="-128"/>
              </a:rPr>
              <a:t>Ability to use a microscope.</a:t>
            </a:r>
          </a:p>
          <a:p>
            <a:pPr marL="290513" indent="-290513" eaLnBrk="1" hangingPunct="1">
              <a:buClr>
                <a:srgbClr val="FF0000"/>
              </a:buClr>
              <a:buAutoNum type="arabicPeriod"/>
            </a:pPr>
            <a:r>
              <a:rPr lang="en-US" altLang="en-US" sz="1800" dirty="0" smtClean="0">
                <a:ea typeface="ＭＳ Ｐゴシック" pitchFamily="34" charset="-128"/>
              </a:rPr>
              <a:t>Obtaining specimens</a:t>
            </a:r>
            <a:r>
              <a:rPr lang="en-US" altLang="en-US" sz="2800" dirty="0" smtClean="0">
                <a:ea typeface="ＭＳ Ｐゴシック" pitchFamily="34" charset="-128"/>
              </a:rPr>
              <a:t>.</a:t>
            </a:r>
          </a:p>
        </p:txBody>
      </p:sp>
      <p:sp>
        <p:nvSpPr>
          <p:cNvPr id="15364" name="Rectangle 3"/>
          <p:cNvSpPr txBox="1">
            <a:spLocks noChangeArrowheads="1"/>
          </p:cNvSpPr>
          <p:nvPr/>
        </p:nvSpPr>
        <p:spPr bwMode="auto">
          <a:xfrm>
            <a:off x="21771" y="5569226"/>
            <a:ext cx="4114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2400">
                <a:solidFill>
                  <a:schemeClr val="tx1"/>
                </a:solidFill>
                <a:latin typeface="Arial" charset="0"/>
                <a:ea typeface="ＭＳ Ｐゴシック" pitchFamily="34" charset="-128"/>
              </a:defRPr>
            </a:lvl1pPr>
            <a:lvl2pPr marL="742950" indent="-285750" eaLnBrk="0" hangingPunct="0">
              <a:spcBef>
                <a:spcPct val="20000"/>
              </a:spcBef>
              <a:buClr>
                <a:schemeClr val="tx1"/>
              </a:buClr>
              <a:buChar char="•"/>
              <a:defRPr sz="2400">
                <a:solidFill>
                  <a:schemeClr val="tx1"/>
                </a:solidFill>
                <a:latin typeface="Arial" charset="0"/>
                <a:ea typeface="ＭＳ Ｐゴシック" pitchFamily="34" charset="-128"/>
              </a:defRPr>
            </a:lvl2pPr>
            <a:lvl3pPr marL="1143000" indent="-228600" eaLnBrk="0" hangingPunct="0">
              <a:spcBef>
                <a:spcPct val="20000"/>
              </a:spcBef>
              <a:buClr>
                <a:schemeClr val="tx1"/>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tx1"/>
              </a:buClr>
              <a:buChar char="•"/>
              <a:defRPr sz="2400">
                <a:solidFill>
                  <a:schemeClr val="tx1"/>
                </a:solidFill>
                <a:latin typeface="Arial" charset="0"/>
                <a:ea typeface="ＭＳ Ｐゴシック" pitchFamily="34" charset="-128"/>
              </a:defRPr>
            </a:lvl4pPr>
            <a:lvl5pPr marL="2057400" indent="-228600" eaLnBrk="0" hangingPunct="0">
              <a:spcBef>
                <a:spcPct val="20000"/>
              </a:spcBef>
              <a:buClr>
                <a:schemeClr val="tx1"/>
              </a:buClr>
              <a:buChar char="•"/>
              <a:defRPr sz="24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chemeClr val="tx1"/>
              </a:buClr>
              <a:buChar char="•"/>
              <a:defRPr sz="24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chemeClr val="tx1"/>
              </a:buClr>
              <a:buChar char="•"/>
              <a:defRPr sz="24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chemeClr val="tx1"/>
              </a:buClr>
              <a:buChar char="•"/>
              <a:defRPr sz="24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chemeClr val="tx1"/>
              </a:buClr>
              <a:buChar char="•"/>
              <a:defRPr sz="2400">
                <a:solidFill>
                  <a:schemeClr val="tx1"/>
                </a:solidFill>
                <a:latin typeface="Arial" charset="0"/>
                <a:ea typeface="ＭＳ Ｐゴシック" pitchFamily="34" charset="-128"/>
              </a:defRPr>
            </a:lvl9pPr>
          </a:lstStyle>
          <a:p>
            <a:pPr eaLnBrk="1" hangingPunct="1">
              <a:buClr>
                <a:srgbClr val="FFFFFF"/>
              </a:buClr>
              <a:buFontTx/>
              <a:buNone/>
            </a:pPr>
            <a:r>
              <a:rPr lang="en-US" altLang="en-US" sz="1800" b="1" dirty="0" smtClean="0"/>
              <a:t>State Standards:</a:t>
            </a:r>
          </a:p>
          <a:p>
            <a:pPr>
              <a:spcBef>
                <a:spcPct val="0"/>
              </a:spcBef>
              <a:buClrTx/>
              <a:buFontTx/>
              <a:buNone/>
            </a:pPr>
            <a:r>
              <a:rPr lang="en-US" altLang="en-US" sz="1800" dirty="0" smtClean="0"/>
              <a:t>9.2 </a:t>
            </a:r>
            <a:r>
              <a:rPr lang="en-US" altLang="en-US" sz="1800" b="1" dirty="0" smtClean="0"/>
              <a:t>Describe</a:t>
            </a:r>
            <a:r>
              <a:rPr lang="en-US" altLang="en-US" sz="1800" dirty="0" smtClean="0"/>
              <a:t> strategies for prevention of diseases including health screenings and examinations. </a:t>
            </a:r>
            <a:endParaRPr lang="en-US" altLang="en-US" sz="1800" dirty="0"/>
          </a:p>
        </p:txBody>
      </p:sp>
      <p:sp>
        <p:nvSpPr>
          <p:cNvPr id="2" name="TextBox 1"/>
          <p:cNvSpPr txBox="1"/>
          <p:nvPr/>
        </p:nvSpPr>
        <p:spPr>
          <a:xfrm>
            <a:off x="4419600" y="381000"/>
            <a:ext cx="4572000" cy="6494085"/>
          </a:xfrm>
          <a:prstGeom prst="rect">
            <a:avLst/>
          </a:prstGeom>
          <a:noFill/>
        </p:spPr>
        <p:txBody>
          <a:bodyPr wrap="square">
            <a:spAutoFit/>
          </a:bodyPr>
          <a:lstStyle/>
          <a:p>
            <a:pPr marL="342900" indent="-342900">
              <a:buFontTx/>
              <a:buAutoNum type="arabicPeriod"/>
              <a:defRPr/>
            </a:pPr>
            <a:r>
              <a:rPr lang="en-US" sz="2400" b="1" dirty="0" smtClean="0">
                <a:ea typeface="+mn-ea"/>
              </a:rPr>
              <a:t>Students will practice using a microscope.  While waiting students will work on Infection Control page of </a:t>
            </a:r>
            <a:r>
              <a:rPr lang="en-US" sz="2400" b="1" dirty="0" err="1" smtClean="0">
                <a:ea typeface="+mn-ea"/>
              </a:rPr>
              <a:t>weebly</a:t>
            </a:r>
            <a:r>
              <a:rPr lang="en-US" sz="2400" b="1" dirty="0" smtClean="0">
                <a:ea typeface="+mn-ea"/>
              </a:rPr>
              <a:t>.  Home page should already be completed.</a:t>
            </a:r>
            <a:endParaRPr lang="en-US" sz="2400" b="1" dirty="0">
              <a:ea typeface="+mn-ea"/>
            </a:endParaRPr>
          </a:p>
          <a:p>
            <a:pPr marL="342900" indent="-342900">
              <a:buFontTx/>
              <a:buAutoNum type="arabicPeriod"/>
              <a:defRPr/>
            </a:pPr>
            <a:endParaRPr lang="en-US" sz="2400" b="1" dirty="0">
              <a:solidFill>
                <a:srgbClr val="FF0000"/>
              </a:solidFill>
              <a:effectLst>
                <a:outerShdw blurRad="38100" dist="38100" dir="2700000" algn="tl">
                  <a:srgbClr val="000000">
                    <a:alpha val="43137"/>
                  </a:srgbClr>
                </a:outerShdw>
              </a:effectLst>
              <a:ea typeface="+mn-ea"/>
            </a:endParaRPr>
          </a:p>
          <a:p>
            <a:pPr marL="342900" indent="-342900">
              <a:buFontTx/>
              <a:buAutoNum type="arabicPeriod"/>
              <a:defRPr/>
            </a:pPr>
            <a:r>
              <a:rPr lang="en-US" sz="2400" b="1" dirty="0" smtClean="0">
                <a:solidFill>
                  <a:srgbClr val="FF0000"/>
                </a:solidFill>
                <a:effectLst>
                  <a:outerShdw blurRad="38100" dist="38100" dir="2700000" algn="tl">
                    <a:srgbClr val="000000">
                      <a:alpha val="43137"/>
                    </a:srgbClr>
                  </a:outerShdw>
                </a:effectLst>
                <a:ea typeface="+mn-ea"/>
              </a:rPr>
              <a:t>TO: How do you obtain and examine specimen cultures?</a:t>
            </a:r>
            <a:endParaRPr lang="en-US" sz="2400" b="1" dirty="0">
              <a:solidFill>
                <a:srgbClr val="FF0000"/>
              </a:solidFill>
              <a:effectLst>
                <a:outerShdw blurRad="38100" dist="38100" dir="2700000" algn="tl">
                  <a:srgbClr val="000000">
                    <a:alpha val="43137"/>
                  </a:srgbClr>
                </a:outerShdw>
              </a:effectLst>
              <a:ea typeface="+mn-ea"/>
            </a:endParaRPr>
          </a:p>
          <a:p>
            <a:pPr marL="342900" indent="-342900">
              <a:buFontTx/>
              <a:buAutoNum type="arabicPeriod"/>
              <a:defRPr/>
            </a:pPr>
            <a:endParaRPr lang="en-US" sz="2400" b="1" dirty="0">
              <a:ea typeface="+mn-ea"/>
            </a:endParaRPr>
          </a:p>
          <a:p>
            <a:pPr marL="342900" indent="-342900">
              <a:buFontTx/>
              <a:buAutoNum type="arabicPeriod"/>
              <a:defRPr/>
            </a:pPr>
            <a:r>
              <a:rPr lang="en-US" sz="2400" b="1" dirty="0" smtClean="0">
                <a:ea typeface="+mn-ea"/>
              </a:rPr>
              <a:t>Students will practice obtaining a specimen from another classmate.</a:t>
            </a:r>
          </a:p>
          <a:p>
            <a:pPr marL="342900" indent="-342900">
              <a:buFontTx/>
              <a:buAutoNum type="arabicPeriod"/>
              <a:defRPr/>
            </a:pPr>
            <a:endParaRPr lang="en-US" sz="2800" b="1" dirty="0">
              <a:ea typeface="+mn-ea"/>
            </a:endParaRPr>
          </a:p>
          <a:p>
            <a:pPr marL="342900" indent="-342900">
              <a:buFontTx/>
              <a:buAutoNum type="arabicPeriod"/>
              <a:defRPr/>
            </a:pPr>
            <a:endParaRPr lang="en-US" sz="2800" b="1" dirty="0">
              <a:ea typeface="+mn-ea"/>
            </a:endParaRPr>
          </a:p>
        </p:txBody>
      </p:sp>
    </p:spTree>
    <p:extLst>
      <p:ext uri="{BB962C8B-B14F-4D97-AF65-F5344CB8AC3E}">
        <p14:creationId xmlns:p14="http://schemas.microsoft.com/office/powerpoint/2010/main" val="1295681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199" cy="792162"/>
          </a:xfrm>
        </p:spPr>
        <p:txBody>
          <a:bodyPr>
            <a:normAutofit fontScale="90000"/>
          </a:bodyPr>
          <a:lstStyle/>
          <a:p>
            <a:pPr eaLnBrk="1" hangingPunct="1">
              <a:defRPr/>
            </a:pPr>
            <a:r>
              <a:rPr lang="en-US" b="1" dirty="0" smtClean="0">
                <a:effectLst>
                  <a:outerShdw blurRad="38100" dist="38100" dir="2700000" algn="tl">
                    <a:srgbClr val="FFFFFF"/>
                  </a:outerShdw>
                </a:effectLst>
              </a:rPr>
              <a:t>In your lab notebook, title a page &amp; date:</a:t>
            </a:r>
            <a:r>
              <a:rPr lang="en-US" sz="3600" b="1" dirty="0" smtClean="0">
                <a:effectLst>
                  <a:outerShdw blurRad="38100" dist="38100" dir="2700000" algn="tl">
                    <a:srgbClr val="FFFFFF"/>
                  </a:outerShdw>
                </a:effectLst>
              </a:rPr>
              <a:t/>
            </a:r>
            <a:br>
              <a:rPr lang="en-US" sz="3600" b="1" dirty="0" smtClean="0">
                <a:effectLst>
                  <a:outerShdw blurRad="38100" dist="38100" dir="2700000" algn="tl">
                    <a:srgbClr val="FFFFFF"/>
                  </a:outerShdw>
                </a:effectLst>
              </a:rPr>
            </a:br>
            <a:r>
              <a:rPr lang="en-US" sz="2800" b="1" dirty="0" smtClean="0">
                <a:effectLst>
                  <a:outerShdw blurRad="38100" dist="38100" dir="2700000" algn="tl">
                    <a:srgbClr val="FFFFFF"/>
                  </a:outerShdw>
                </a:effectLst>
              </a:rPr>
              <a:t>LAS #2 Obtaining a Buccal Culture Specimen</a:t>
            </a:r>
            <a:endParaRPr lang="en-US" sz="3600" b="1" dirty="0" smtClean="0">
              <a:effectLst>
                <a:outerShdw blurRad="38100" dist="38100" dir="2700000" algn="tl">
                  <a:srgbClr val="FFFFFF"/>
                </a:outerShdw>
              </a:effectLst>
            </a:endParaRPr>
          </a:p>
        </p:txBody>
      </p:sp>
      <p:sp>
        <p:nvSpPr>
          <p:cNvPr id="22531" name="Content Placeholder 2"/>
          <p:cNvSpPr>
            <a:spLocks noGrp="1"/>
          </p:cNvSpPr>
          <p:nvPr>
            <p:ph sz="half" idx="1"/>
          </p:nvPr>
        </p:nvSpPr>
        <p:spPr>
          <a:xfrm>
            <a:off x="152400" y="1295400"/>
            <a:ext cx="4191000" cy="4678363"/>
          </a:xfrm>
        </p:spPr>
        <p:txBody>
          <a:bodyPr>
            <a:normAutofit fontScale="92500"/>
          </a:bodyPr>
          <a:lstStyle/>
          <a:p>
            <a:pPr marL="339725" indent="-339725" eaLnBrk="1" hangingPunct="1">
              <a:buFontTx/>
              <a:buAutoNum type="arabicPeriod"/>
            </a:pPr>
            <a:r>
              <a:rPr lang="en-US" altLang="en-US" sz="2200" dirty="0" smtClean="0">
                <a:ea typeface="ＭＳ Ｐゴシック" pitchFamily="34" charset="-128"/>
              </a:rPr>
              <a:t>Check physician order</a:t>
            </a:r>
          </a:p>
          <a:p>
            <a:pPr marL="339725" indent="-339725" eaLnBrk="1" hangingPunct="1">
              <a:buFontTx/>
              <a:buAutoNum type="arabicPeriod"/>
            </a:pPr>
            <a:r>
              <a:rPr lang="en-US" altLang="en-US" sz="2200" dirty="0" smtClean="0">
                <a:ea typeface="ＭＳ Ｐゴシック" pitchFamily="34" charset="-128"/>
              </a:rPr>
              <a:t>Assemble equipment</a:t>
            </a:r>
          </a:p>
          <a:p>
            <a:pPr marL="339725" indent="-339725" eaLnBrk="1" hangingPunct="1">
              <a:buFontTx/>
              <a:buAutoNum type="arabicPeriod"/>
            </a:pPr>
            <a:r>
              <a:rPr lang="en-US" altLang="en-US" sz="2200" dirty="0" smtClean="0">
                <a:ea typeface="ＭＳ Ｐゴシック" pitchFamily="34" charset="-128"/>
              </a:rPr>
              <a:t>I WIPE:</a:t>
            </a:r>
          </a:p>
          <a:p>
            <a:pPr marL="339725" lvl="1" indent="-339725" eaLnBrk="1" hangingPunct="1">
              <a:buFontTx/>
              <a:buNone/>
            </a:pPr>
            <a:r>
              <a:rPr lang="en-US" altLang="en-US" sz="2200" dirty="0" smtClean="0">
                <a:ea typeface="ＭＳ Ｐゴシック" pitchFamily="34" charset="-128"/>
              </a:rPr>
              <a:t>     Introduce</a:t>
            </a:r>
          </a:p>
          <a:p>
            <a:pPr marL="339725" lvl="1" indent="-339725" eaLnBrk="1" hangingPunct="1">
              <a:buFontTx/>
              <a:buNone/>
            </a:pPr>
            <a:r>
              <a:rPr lang="en-US" altLang="en-US" sz="2200" dirty="0" smtClean="0">
                <a:ea typeface="ＭＳ Ｐゴシック" pitchFamily="34" charset="-128"/>
              </a:rPr>
              <a:t>     Wash Hands</a:t>
            </a:r>
          </a:p>
          <a:p>
            <a:pPr marL="339725" lvl="1" indent="-339725" eaLnBrk="1" hangingPunct="1">
              <a:buFontTx/>
              <a:buNone/>
            </a:pPr>
            <a:r>
              <a:rPr lang="en-US" altLang="en-US" sz="2200" dirty="0" smtClean="0">
                <a:ea typeface="ＭＳ Ｐゴシック" pitchFamily="34" charset="-128"/>
              </a:rPr>
              <a:t>     Id </a:t>
            </a:r>
            <a:r>
              <a:rPr lang="en-US" altLang="en-US" sz="2200" dirty="0" err="1" smtClean="0">
                <a:ea typeface="ＭＳ Ｐゴシック" pitchFamily="34" charset="-128"/>
              </a:rPr>
              <a:t>pt</a:t>
            </a:r>
            <a:endParaRPr lang="en-US" altLang="en-US" sz="2200" dirty="0" smtClean="0">
              <a:ea typeface="ＭＳ Ｐゴシック" pitchFamily="34" charset="-128"/>
            </a:endParaRPr>
          </a:p>
          <a:p>
            <a:pPr marL="339725" lvl="1" indent="-339725" eaLnBrk="1" hangingPunct="1">
              <a:buFontTx/>
              <a:buNone/>
            </a:pPr>
            <a:r>
              <a:rPr lang="en-US" altLang="en-US" sz="2200" dirty="0" smtClean="0">
                <a:ea typeface="ＭＳ Ｐゴシック" pitchFamily="34" charset="-128"/>
              </a:rPr>
              <a:t>     Privacy</a:t>
            </a:r>
          </a:p>
          <a:p>
            <a:pPr marL="339725" lvl="1" indent="-339725" eaLnBrk="1" hangingPunct="1">
              <a:buFontTx/>
              <a:buNone/>
            </a:pPr>
            <a:r>
              <a:rPr lang="en-US" altLang="en-US" sz="2200" dirty="0" smtClean="0">
                <a:ea typeface="ＭＳ Ｐゴシック" pitchFamily="34" charset="-128"/>
              </a:rPr>
              <a:t>     Explain Procedure</a:t>
            </a:r>
          </a:p>
          <a:p>
            <a:pPr marL="339725" lvl="1" indent="-339725" eaLnBrk="1" hangingPunct="1">
              <a:buFontTx/>
              <a:buAutoNum type="arabicPeriod" startAt="4"/>
            </a:pPr>
            <a:r>
              <a:rPr lang="en-US" altLang="en-US" sz="2200" dirty="0" smtClean="0">
                <a:ea typeface="ＭＳ Ｐゴシック" pitchFamily="34" charset="-128"/>
              </a:rPr>
              <a:t>Check body site for specimen collection.</a:t>
            </a:r>
          </a:p>
          <a:p>
            <a:pPr marL="339725" lvl="1" indent="-339725" eaLnBrk="1" hangingPunct="1">
              <a:buFontTx/>
              <a:buAutoNum type="arabicPeriod" startAt="4"/>
            </a:pPr>
            <a:r>
              <a:rPr lang="en-US" altLang="en-US" sz="2200" dirty="0" smtClean="0">
                <a:ea typeface="ＭＳ Ｐゴシック" pitchFamily="34" charset="-128"/>
              </a:rPr>
              <a:t>Remove sterile applicator</a:t>
            </a:r>
          </a:p>
          <a:p>
            <a:pPr marL="339725" lvl="1" indent="-339725" eaLnBrk="1" hangingPunct="1">
              <a:buFontTx/>
              <a:buAutoNum type="arabicPeriod" startAt="4"/>
            </a:pPr>
            <a:r>
              <a:rPr lang="en-US" altLang="en-US" sz="2200" dirty="0" smtClean="0">
                <a:ea typeface="ＭＳ Ｐゴシック" pitchFamily="34" charset="-128"/>
              </a:rPr>
              <a:t>Place tip on area to be cultured (use rotating motion).</a:t>
            </a:r>
          </a:p>
        </p:txBody>
      </p:sp>
      <p:sp>
        <p:nvSpPr>
          <p:cNvPr id="22532" name="Content Placeholder 3"/>
          <p:cNvSpPr>
            <a:spLocks noGrp="1"/>
          </p:cNvSpPr>
          <p:nvPr>
            <p:ph sz="half" idx="2"/>
          </p:nvPr>
        </p:nvSpPr>
        <p:spPr>
          <a:xfrm>
            <a:off x="4648200" y="1295400"/>
            <a:ext cx="4437743" cy="4602163"/>
          </a:xfrm>
        </p:spPr>
        <p:txBody>
          <a:bodyPr>
            <a:normAutofit fontScale="92500"/>
          </a:bodyPr>
          <a:lstStyle/>
          <a:p>
            <a:pPr marL="280988" indent="-280988" eaLnBrk="1" hangingPunct="1">
              <a:buFontTx/>
              <a:buNone/>
            </a:pPr>
            <a:r>
              <a:rPr lang="en-US" altLang="en-US" sz="2200" dirty="0" smtClean="0">
                <a:ea typeface="ＭＳ Ｐゴシック" pitchFamily="34" charset="-128"/>
              </a:rPr>
              <a:t>6. Remove tip from culture site (do not touch anything else!)</a:t>
            </a:r>
          </a:p>
          <a:p>
            <a:pPr marL="280988" indent="-280988" eaLnBrk="1" hangingPunct="1">
              <a:buFontTx/>
              <a:buNone/>
            </a:pPr>
            <a:r>
              <a:rPr lang="en-US" altLang="en-US" sz="2200" dirty="0" smtClean="0">
                <a:ea typeface="ＭＳ Ｐゴシック" pitchFamily="34" charset="-128"/>
              </a:rPr>
              <a:t>7. Place applicator into the sterile tube (do not touch sides!)</a:t>
            </a:r>
          </a:p>
          <a:p>
            <a:pPr marL="280988" indent="-280988" eaLnBrk="1" hangingPunct="1">
              <a:buFontTx/>
              <a:buNone/>
            </a:pPr>
            <a:r>
              <a:rPr lang="en-US" altLang="en-US" sz="2200" dirty="0" smtClean="0">
                <a:ea typeface="ＭＳ Ｐゴシック" pitchFamily="34" charset="-128"/>
              </a:rPr>
              <a:t>8. Label the specimen with </a:t>
            </a:r>
            <a:r>
              <a:rPr lang="en-US" altLang="en-US" sz="2200" dirty="0" err="1" smtClean="0">
                <a:ea typeface="ＭＳ Ｐゴシック" pitchFamily="34" charset="-128"/>
              </a:rPr>
              <a:t>pt’s</a:t>
            </a:r>
            <a:r>
              <a:rPr lang="en-US" altLang="en-US" sz="2200" dirty="0" smtClean="0">
                <a:ea typeface="ＭＳ Ｐゴシック" pitchFamily="34" charset="-128"/>
              </a:rPr>
              <a:t> name, address, id #, doc name, date, type of test ordered, and culture site.</a:t>
            </a:r>
          </a:p>
          <a:p>
            <a:pPr marL="280988" indent="-280988" eaLnBrk="1" hangingPunct="1">
              <a:buFontTx/>
              <a:buNone/>
            </a:pPr>
            <a:r>
              <a:rPr lang="en-US" altLang="en-US" sz="2200" dirty="0" smtClean="0">
                <a:ea typeface="ＭＳ Ｐゴシック" pitchFamily="34" charset="-128"/>
              </a:rPr>
              <a:t>9. Take/send to lab.</a:t>
            </a:r>
          </a:p>
          <a:p>
            <a:pPr marL="280988" indent="-280988" eaLnBrk="1" hangingPunct="1">
              <a:buFontTx/>
              <a:buNone/>
            </a:pPr>
            <a:r>
              <a:rPr lang="en-US" altLang="en-US" sz="2200" dirty="0" smtClean="0">
                <a:ea typeface="ＭＳ Ｐゴシック" pitchFamily="34" charset="-128"/>
              </a:rPr>
              <a:t>10. Clean and replace equipment.</a:t>
            </a:r>
          </a:p>
          <a:p>
            <a:pPr marL="280988" indent="-280988" eaLnBrk="1" hangingPunct="1">
              <a:buFontTx/>
              <a:buNone/>
            </a:pPr>
            <a:r>
              <a:rPr lang="en-US" altLang="en-US" sz="2200" dirty="0" smtClean="0">
                <a:ea typeface="ＭＳ Ｐゴシック" pitchFamily="34" charset="-128"/>
              </a:rPr>
              <a:t>11. Remove gloves, wash hands.</a:t>
            </a:r>
          </a:p>
        </p:txBody>
      </p:sp>
      <p:sp>
        <p:nvSpPr>
          <p:cNvPr id="5" name="TextBox 4"/>
          <p:cNvSpPr txBox="1"/>
          <p:nvPr/>
        </p:nvSpPr>
        <p:spPr>
          <a:xfrm rot="21068199">
            <a:off x="6074195" y="5663034"/>
            <a:ext cx="3200400" cy="954107"/>
          </a:xfrm>
          <a:prstGeom prst="rect">
            <a:avLst/>
          </a:prstGeom>
          <a:noFill/>
        </p:spPr>
        <p:txBody>
          <a:bodyPr>
            <a:spAutoFit/>
          </a:bodyPr>
          <a:lstStyle/>
          <a:p>
            <a:pPr algn="ctr">
              <a:defRPr/>
            </a:pPr>
            <a:r>
              <a:rPr lang="en-US" sz="2800" b="1" dirty="0">
                <a:ln w="1905"/>
                <a:solidFill>
                  <a:srgbClr val="FF0000"/>
                </a:solidFill>
                <a:effectLst>
                  <a:innerShdw blurRad="69850" dist="43180" dir="5400000">
                    <a:srgbClr val="000000">
                      <a:alpha val="65000"/>
                    </a:srgbClr>
                  </a:innerShdw>
                </a:effectLst>
                <a:ea typeface="+mn-ea"/>
              </a:rPr>
              <a:t>THIS WILL NOT BE TESTED!!!</a:t>
            </a:r>
          </a:p>
        </p:txBody>
      </p:sp>
    </p:spTree>
    <p:extLst>
      <p:ext uri="{BB962C8B-B14F-4D97-AF65-F5344CB8AC3E}">
        <p14:creationId xmlns:p14="http://schemas.microsoft.com/office/powerpoint/2010/main" val="710720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020175" cy="944562"/>
          </a:xfrm>
        </p:spPr>
        <p:txBody>
          <a:bodyPr/>
          <a:lstStyle/>
          <a:p>
            <a:r>
              <a:rPr lang="en-US" b="1" dirty="0" smtClean="0">
                <a:ln>
                  <a:solidFill>
                    <a:srgbClr val="FFFFFF"/>
                  </a:solidFill>
                </a:ln>
                <a:solidFill>
                  <a:sysClr val="windowText" lastClr="000000"/>
                </a:solidFill>
                <a:effectLst>
                  <a:outerShdw blurRad="38100" dist="38100" dir="2700000" algn="tl">
                    <a:srgbClr val="000000">
                      <a:alpha val="43137"/>
                    </a:srgbClr>
                  </a:outerShdw>
                </a:effectLst>
              </a:rPr>
              <a:t>In your lab notebook, title and date:</a:t>
            </a:r>
            <a:br>
              <a:rPr lang="en-US" b="1" dirty="0" smtClean="0">
                <a:ln>
                  <a:solidFill>
                    <a:srgbClr val="FFFFFF"/>
                  </a:solidFill>
                </a:ln>
                <a:solidFill>
                  <a:sysClr val="windowText" lastClr="000000"/>
                </a:solidFill>
                <a:effectLst>
                  <a:outerShdw blurRad="38100" dist="38100" dir="2700000" algn="tl">
                    <a:srgbClr val="000000">
                      <a:alpha val="43137"/>
                    </a:srgbClr>
                  </a:outerShdw>
                </a:effectLst>
              </a:rPr>
            </a:br>
            <a:r>
              <a:rPr lang="en-US" b="1" dirty="0" smtClean="0">
                <a:ln>
                  <a:solidFill>
                    <a:srgbClr val="FFFFFF"/>
                  </a:solidFill>
                </a:ln>
                <a:solidFill>
                  <a:sysClr val="windowText" lastClr="000000"/>
                </a:solidFill>
                <a:effectLst>
                  <a:outerShdw blurRad="38100" dist="38100" dir="2700000" algn="tl">
                    <a:srgbClr val="000000">
                      <a:alpha val="43137"/>
                    </a:srgbClr>
                  </a:outerShdw>
                </a:effectLst>
              </a:rPr>
              <a:t>LAS </a:t>
            </a:r>
            <a:r>
              <a:rPr lang="en-US" b="1" dirty="0" smtClean="0">
                <a:ln>
                  <a:solidFill>
                    <a:srgbClr val="FFFFFF"/>
                  </a:solidFill>
                </a:ln>
                <a:solidFill>
                  <a:sysClr val="windowText" lastClr="000000"/>
                </a:solidFill>
                <a:effectLst>
                  <a:outerShdw blurRad="38100" dist="38100" dir="2700000" algn="tl">
                    <a:srgbClr val="000000">
                      <a:alpha val="43137"/>
                    </a:srgbClr>
                  </a:outerShdw>
                </a:effectLst>
              </a:rPr>
              <a:t>Skill#1</a:t>
            </a:r>
            <a:r>
              <a:rPr lang="en-US" b="1" dirty="0" smtClean="0">
                <a:ln>
                  <a:solidFill>
                    <a:srgbClr val="FFFFFF"/>
                  </a:solidFill>
                </a:ln>
                <a:solidFill>
                  <a:sysClr val="windowText" lastClr="000000"/>
                </a:solidFill>
                <a:effectLst>
                  <a:outerShdw blurRad="38100" dist="38100" dir="2700000" algn="tl">
                    <a:srgbClr val="000000">
                      <a:alpha val="43137"/>
                    </a:srgbClr>
                  </a:outerShdw>
                </a:effectLst>
              </a:rPr>
              <a:t>: </a:t>
            </a:r>
            <a:r>
              <a:rPr lang="en-US" b="1" dirty="0" smtClean="0">
                <a:ln>
                  <a:solidFill>
                    <a:srgbClr val="FFFFFF"/>
                  </a:solidFill>
                </a:ln>
                <a:solidFill>
                  <a:sysClr val="windowText" lastClr="000000"/>
                </a:solidFill>
                <a:effectLst>
                  <a:outerShdw blurRad="38100" dist="38100" dir="2700000" algn="tl">
                    <a:srgbClr val="000000">
                      <a:alpha val="43137"/>
                    </a:srgbClr>
                  </a:outerShdw>
                </a:effectLst>
              </a:rPr>
              <a:t>Using the </a:t>
            </a:r>
            <a:r>
              <a:rPr lang="en-US" b="1" dirty="0" smtClean="0">
                <a:ln>
                  <a:solidFill>
                    <a:srgbClr val="FFFFFF"/>
                  </a:solidFill>
                </a:ln>
                <a:solidFill>
                  <a:sysClr val="windowText" lastClr="000000"/>
                </a:solidFill>
                <a:effectLst>
                  <a:outerShdw blurRad="38100" dist="38100" dir="2700000" algn="tl">
                    <a:srgbClr val="000000">
                      <a:alpha val="43137"/>
                    </a:srgbClr>
                  </a:outerShdw>
                </a:effectLst>
              </a:rPr>
              <a:t>Microscope</a:t>
            </a:r>
            <a:endParaRPr lang="en-US" b="1" dirty="0">
              <a:ln>
                <a:solidFill>
                  <a:srgbClr val="FFFFFF"/>
                </a:solidFill>
              </a:ln>
              <a:solidFill>
                <a:sysClr val="windowText" lastClr="0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632283" y="2209800"/>
            <a:ext cx="6326187" cy="457200"/>
          </a:xfrm>
        </p:spPr>
        <p:txBody>
          <a:bodyPr/>
          <a:lstStyle/>
          <a:p>
            <a:pPr marL="0" indent="0">
              <a:buNone/>
            </a:pPr>
            <a:r>
              <a:rPr lang="en-US" dirty="0" smtClean="0"/>
              <a:t>Number your sheet in (two columns) 1 – 8.</a:t>
            </a:r>
          </a:p>
          <a:p>
            <a:pPr marL="0" indent="0">
              <a:buNone/>
            </a:pPr>
            <a:endParaRPr lang="en-US" dirty="0" smtClean="0"/>
          </a:p>
        </p:txBody>
      </p:sp>
      <p:sp>
        <p:nvSpPr>
          <p:cNvPr id="4" name="TextBox 3"/>
          <p:cNvSpPr txBox="1"/>
          <p:nvPr/>
        </p:nvSpPr>
        <p:spPr>
          <a:xfrm>
            <a:off x="2743200" y="2812843"/>
            <a:ext cx="6215270" cy="2677656"/>
          </a:xfrm>
          <a:prstGeom prst="rect">
            <a:avLst/>
          </a:prstGeom>
          <a:noFill/>
        </p:spPr>
        <p:txBody>
          <a:bodyPr wrap="square" numCol="2" rtlCol="0">
            <a:spAutoFit/>
          </a:bodyPr>
          <a:lstStyle/>
          <a:p>
            <a:r>
              <a:rPr lang="en-US" sz="2400" b="1" dirty="0">
                <a:solidFill>
                  <a:srgbClr val="FF0000"/>
                </a:solidFill>
              </a:rPr>
              <a:t>1</a:t>
            </a:r>
          </a:p>
          <a:p>
            <a:r>
              <a:rPr lang="en-US" sz="2400" b="1" dirty="0">
                <a:solidFill>
                  <a:srgbClr val="FF0000"/>
                </a:solidFill>
              </a:rPr>
              <a:t>2</a:t>
            </a:r>
          </a:p>
          <a:p>
            <a:r>
              <a:rPr lang="en-US" sz="2400" b="1" dirty="0">
                <a:solidFill>
                  <a:srgbClr val="FF0000"/>
                </a:solidFill>
              </a:rPr>
              <a:t>3</a:t>
            </a:r>
          </a:p>
          <a:p>
            <a:r>
              <a:rPr lang="en-US" sz="2400" b="1" dirty="0">
                <a:solidFill>
                  <a:srgbClr val="FF0000"/>
                </a:solidFill>
              </a:rPr>
              <a:t>4</a:t>
            </a:r>
          </a:p>
          <a:p>
            <a:endParaRPr lang="en-US" sz="2400" b="1" dirty="0" smtClean="0">
              <a:solidFill>
                <a:srgbClr val="FF0000"/>
              </a:solidFill>
            </a:endParaRPr>
          </a:p>
          <a:p>
            <a:endParaRPr lang="en-US" sz="2400" b="1" dirty="0">
              <a:solidFill>
                <a:srgbClr val="FF0000"/>
              </a:solidFill>
            </a:endParaRPr>
          </a:p>
          <a:p>
            <a:endParaRPr lang="en-US" sz="2400" b="1" dirty="0" smtClean="0">
              <a:solidFill>
                <a:srgbClr val="FF0000"/>
              </a:solidFill>
            </a:endParaRPr>
          </a:p>
          <a:p>
            <a:r>
              <a:rPr lang="en-US" sz="2400" b="1" dirty="0" smtClean="0">
                <a:solidFill>
                  <a:srgbClr val="FF0000"/>
                </a:solidFill>
              </a:rPr>
              <a:t>5</a:t>
            </a:r>
            <a:endParaRPr lang="en-US" sz="2400" b="1" dirty="0">
              <a:solidFill>
                <a:srgbClr val="FF0000"/>
              </a:solidFill>
            </a:endParaRPr>
          </a:p>
          <a:p>
            <a:r>
              <a:rPr lang="en-US" sz="2400" b="1" dirty="0">
                <a:solidFill>
                  <a:srgbClr val="FF0000"/>
                </a:solidFill>
              </a:rPr>
              <a:t>6</a:t>
            </a:r>
          </a:p>
          <a:p>
            <a:r>
              <a:rPr lang="en-US" sz="2400" b="1" dirty="0">
                <a:solidFill>
                  <a:srgbClr val="FF0000"/>
                </a:solidFill>
              </a:rPr>
              <a:t>7</a:t>
            </a:r>
          </a:p>
          <a:p>
            <a:r>
              <a:rPr lang="en-US" sz="2400" b="1" dirty="0">
                <a:solidFill>
                  <a:srgbClr val="FF0000"/>
                </a:solidFill>
              </a:rPr>
              <a:t>8</a:t>
            </a:r>
          </a:p>
          <a:p>
            <a:endParaRPr lang="en-US" sz="2400" dirty="0"/>
          </a:p>
        </p:txBody>
      </p:sp>
      <p:sp>
        <p:nvSpPr>
          <p:cNvPr id="5" name="Content Placeholder 2"/>
          <p:cNvSpPr txBox="1">
            <a:spLocks/>
          </p:cNvSpPr>
          <p:nvPr/>
        </p:nvSpPr>
        <p:spPr bwMode="auto">
          <a:xfrm>
            <a:off x="2745658" y="4623619"/>
            <a:ext cx="6326187" cy="4572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a:lstStyle>
          <a:p>
            <a:pPr marL="0" indent="0">
              <a:buFontTx/>
              <a:buNone/>
            </a:pPr>
            <a:r>
              <a:rPr lang="en-US" kern="0" dirty="0" smtClean="0"/>
              <a:t>In the lab, each microscope has parts that are labeled.  Write the name of each labeled part to its corresponding number.</a:t>
            </a:r>
          </a:p>
          <a:p>
            <a:pPr marL="0" indent="0">
              <a:buFontTx/>
              <a:buNone/>
            </a:pPr>
            <a:endParaRPr lang="en-US" kern="0" dirty="0" smtClean="0"/>
          </a:p>
        </p:txBody>
      </p:sp>
      <p:sp>
        <p:nvSpPr>
          <p:cNvPr id="6" name="Content Placeholder 2"/>
          <p:cNvSpPr txBox="1">
            <a:spLocks/>
          </p:cNvSpPr>
          <p:nvPr/>
        </p:nvSpPr>
        <p:spPr bwMode="auto">
          <a:xfrm>
            <a:off x="2647031" y="1378974"/>
            <a:ext cx="6326187" cy="4572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a:lstStyle>
          <a:p>
            <a:pPr marL="0" indent="0">
              <a:buFontTx/>
              <a:buNone/>
            </a:pPr>
            <a:r>
              <a:rPr lang="en-US" b="1" kern="0" dirty="0" smtClean="0">
                <a:solidFill>
                  <a:srgbClr val="FF0000"/>
                </a:solidFill>
              </a:rPr>
              <a:t>Part 1 – Label the Microscope #: ____</a:t>
            </a:r>
          </a:p>
          <a:p>
            <a:pPr marL="0" indent="0">
              <a:buFontTx/>
              <a:buNone/>
            </a:pPr>
            <a:endParaRPr lang="en-US" b="1" kern="0" dirty="0" smtClean="0">
              <a:solidFill>
                <a:srgbClr val="FF0000"/>
              </a:solidFill>
            </a:endParaRPr>
          </a:p>
        </p:txBody>
      </p:sp>
    </p:spTree>
    <p:extLst>
      <p:ext uri="{BB962C8B-B14F-4D97-AF65-F5344CB8AC3E}">
        <p14:creationId xmlns:p14="http://schemas.microsoft.com/office/powerpoint/2010/main" val="3274884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2362200"/>
            <a:ext cx="6648143" cy="2544763"/>
          </a:xfrm>
        </p:spPr>
        <p:txBody>
          <a:bodyPr/>
          <a:lstStyle/>
          <a:p>
            <a:pPr marL="0" indent="0">
              <a:buNone/>
            </a:pPr>
            <a:r>
              <a:rPr lang="en-US" b="1" dirty="0" smtClean="0">
                <a:solidFill>
                  <a:srgbClr val="FF0000"/>
                </a:solidFill>
              </a:rPr>
              <a:t>1. ______ Ring = _____ Magnification</a:t>
            </a:r>
          </a:p>
          <a:p>
            <a:pPr marL="0" indent="0">
              <a:buNone/>
            </a:pPr>
            <a:r>
              <a:rPr lang="en-US" b="1" dirty="0" smtClean="0">
                <a:solidFill>
                  <a:srgbClr val="FF0000"/>
                </a:solidFill>
              </a:rPr>
              <a:t>2. ______ Ring = _____ Magnification</a:t>
            </a:r>
          </a:p>
          <a:p>
            <a:pPr marL="0" indent="0">
              <a:buNone/>
            </a:pPr>
            <a:r>
              <a:rPr lang="en-US" b="1" dirty="0" smtClean="0">
                <a:solidFill>
                  <a:srgbClr val="FF0000"/>
                </a:solidFill>
              </a:rPr>
              <a:t>3. ______ Ring = _____ Magnification</a:t>
            </a:r>
          </a:p>
          <a:p>
            <a:pPr marL="0" indent="0">
              <a:buNone/>
            </a:pPr>
            <a:endParaRPr lang="en-US" dirty="0" smtClean="0"/>
          </a:p>
          <a:p>
            <a:pPr marL="0" indent="0">
              <a:buNone/>
            </a:pPr>
            <a:r>
              <a:rPr lang="en-US" dirty="0" smtClean="0"/>
              <a:t>Observe the three objectives.  You will notice a color ring around each of them.  Write down the color and the corresponding magnification on that objective.</a:t>
            </a:r>
          </a:p>
          <a:p>
            <a:pPr marL="0" indent="0">
              <a:buNone/>
            </a:pPr>
            <a:endParaRPr lang="en-US" sz="1100" dirty="0"/>
          </a:p>
          <a:p>
            <a:pPr marL="0" indent="0">
              <a:buNone/>
            </a:pPr>
            <a:r>
              <a:rPr lang="en-US" dirty="0" smtClean="0"/>
              <a:t>For example:</a:t>
            </a:r>
          </a:p>
          <a:p>
            <a:pPr marL="0" indent="0">
              <a:buNone/>
            </a:pPr>
            <a:r>
              <a:rPr lang="en-US" dirty="0" smtClean="0"/>
              <a:t>Purple Ring – 30x Magnification</a:t>
            </a:r>
            <a:endParaRPr lang="en-US" dirty="0"/>
          </a:p>
        </p:txBody>
      </p:sp>
      <p:sp>
        <p:nvSpPr>
          <p:cNvPr id="4" name="Title 1"/>
          <p:cNvSpPr txBox="1">
            <a:spLocks/>
          </p:cNvSpPr>
          <p:nvPr/>
        </p:nvSpPr>
        <p:spPr bwMode="auto">
          <a:xfrm>
            <a:off x="0" y="228600"/>
            <a:ext cx="9020175" cy="944562"/>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a:lstStyle>
          <a:p>
            <a:r>
              <a:rPr lang="en-US" b="1" kern="0" dirty="0" smtClean="0">
                <a:ln>
                  <a:solidFill>
                    <a:srgbClr val="FFFFFF"/>
                  </a:solidFill>
                </a:ln>
                <a:solidFill>
                  <a:sysClr val="windowText" lastClr="000000"/>
                </a:solidFill>
                <a:effectLst>
                  <a:outerShdw blurRad="38100" dist="38100" dir="2700000" algn="tl">
                    <a:srgbClr val="000000">
                      <a:alpha val="43137"/>
                    </a:srgbClr>
                  </a:outerShdw>
                </a:effectLst>
              </a:rPr>
              <a:t>In your lab notebook, title and date:</a:t>
            </a:r>
            <a:br>
              <a:rPr lang="en-US" b="1" kern="0" dirty="0" smtClean="0">
                <a:ln>
                  <a:solidFill>
                    <a:srgbClr val="FFFFFF"/>
                  </a:solidFill>
                </a:ln>
                <a:solidFill>
                  <a:sysClr val="windowText" lastClr="000000"/>
                </a:solidFill>
                <a:effectLst>
                  <a:outerShdw blurRad="38100" dist="38100" dir="2700000" algn="tl">
                    <a:srgbClr val="000000">
                      <a:alpha val="43137"/>
                    </a:srgbClr>
                  </a:outerShdw>
                </a:effectLst>
              </a:rPr>
            </a:br>
            <a:r>
              <a:rPr lang="en-US" b="1" kern="0" dirty="0" smtClean="0">
                <a:ln>
                  <a:solidFill>
                    <a:srgbClr val="FFFFFF"/>
                  </a:solidFill>
                </a:ln>
                <a:solidFill>
                  <a:sysClr val="windowText" lastClr="000000"/>
                </a:solidFill>
                <a:effectLst>
                  <a:outerShdw blurRad="38100" dist="38100" dir="2700000" algn="tl">
                    <a:srgbClr val="000000">
                      <a:alpha val="43137"/>
                    </a:srgbClr>
                  </a:outerShdw>
                </a:effectLst>
              </a:rPr>
              <a:t>LAS </a:t>
            </a:r>
            <a:r>
              <a:rPr lang="en-US" b="1" kern="0" dirty="0" smtClean="0">
                <a:ln>
                  <a:solidFill>
                    <a:srgbClr val="FFFFFF"/>
                  </a:solidFill>
                </a:ln>
                <a:solidFill>
                  <a:sysClr val="windowText" lastClr="000000"/>
                </a:solidFill>
                <a:effectLst>
                  <a:outerShdw blurRad="38100" dist="38100" dir="2700000" algn="tl">
                    <a:srgbClr val="000000">
                      <a:alpha val="43137"/>
                    </a:srgbClr>
                  </a:outerShdw>
                </a:effectLst>
              </a:rPr>
              <a:t>Skill #1</a:t>
            </a:r>
            <a:r>
              <a:rPr lang="en-US" b="1" kern="0" dirty="0" smtClean="0">
                <a:ln>
                  <a:solidFill>
                    <a:srgbClr val="FFFFFF"/>
                  </a:solidFill>
                </a:ln>
                <a:solidFill>
                  <a:sysClr val="windowText" lastClr="000000"/>
                </a:solidFill>
                <a:effectLst>
                  <a:outerShdw blurRad="38100" dist="38100" dir="2700000" algn="tl">
                    <a:srgbClr val="000000">
                      <a:alpha val="43137"/>
                    </a:srgbClr>
                  </a:outerShdw>
                </a:effectLst>
              </a:rPr>
              <a:t>: </a:t>
            </a:r>
            <a:r>
              <a:rPr lang="en-US" b="1" kern="0" dirty="0" smtClean="0">
                <a:ln>
                  <a:solidFill>
                    <a:srgbClr val="FFFFFF"/>
                  </a:solidFill>
                </a:ln>
                <a:solidFill>
                  <a:sysClr val="windowText" lastClr="000000"/>
                </a:solidFill>
                <a:effectLst>
                  <a:outerShdw blurRad="38100" dist="38100" dir="2700000" algn="tl">
                    <a:srgbClr val="000000">
                      <a:alpha val="43137"/>
                    </a:srgbClr>
                  </a:outerShdw>
                </a:effectLst>
              </a:rPr>
              <a:t>Using the </a:t>
            </a:r>
            <a:r>
              <a:rPr lang="en-US" b="1" kern="0" dirty="0" smtClean="0">
                <a:ln>
                  <a:solidFill>
                    <a:srgbClr val="FFFFFF"/>
                  </a:solidFill>
                </a:ln>
                <a:solidFill>
                  <a:sysClr val="windowText" lastClr="000000"/>
                </a:solidFill>
                <a:effectLst>
                  <a:outerShdw blurRad="38100" dist="38100" dir="2700000" algn="tl">
                    <a:srgbClr val="000000">
                      <a:alpha val="43137"/>
                    </a:srgbClr>
                  </a:outerShdw>
                </a:effectLst>
              </a:rPr>
              <a:t>Microscope</a:t>
            </a:r>
            <a:endParaRPr lang="en-US" b="1" kern="0" dirty="0">
              <a:ln>
                <a:solidFill>
                  <a:srgbClr val="FFFFFF"/>
                </a:solidFill>
              </a:ln>
              <a:solidFill>
                <a:sysClr val="windowText" lastClr="000000"/>
              </a:solidFill>
              <a:effectLst>
                <a:outerShdw blurRad="38100" dist="38100" dir="2700000" algn="tl">
                  <a:srgbClr val="000000">
                    <a:alpha val="43137"/>
                  </a:srgbClr>
                </a:outerShdw>
              </a:effectLst>
            </a:endParaRPr>
          </a:p>
        </p:txBody>
      </p:sp>
      <p:sp>
        <p:nvSpPr>
          <p:cNvPr id="5" name="Title 4"/>
          <p:cNvSpPr>
            <a:spLocks noGrp="1"/>
          </p:cNvSpPr>
          <p:nvPr>
            <p:ph type="title"/>
          </p:nvPr>
        </p:nvSpPr>
        <p:spPr>
          <a:xfrm>
            <a:off x="1752600" y="1600200"/>
            <a:ext cx="4800600" cy="457200"/>
          </a:xfrm>
        </p:spPr>
        <p:txBody>
          <a:bodyPr/>
          <a:lstStyle/>
          <a:p>
            <a:r>
              <a:rPr lang="en-US" sz="2400" b="1" dirty="0" smtClean="0">
                <a:solidFill>
                  <a:srgbClr val="FF0000"/>
                </a:solidFill>
              </a:rPr>
              <a:t>Part 2 – Total Magnification:</a:t>
            </a:r>
            <a:endParaRPr lang="en-US" sz="2400" b="1" dirty="0">
              <a:solidFill>
                <a:srgbClr val="FF0000"/>
              </a:solidFill>
            </a:endParaRPr>
          </a:p>
        </p:txBody>
      </p:sp>
    </p:spTree>
    <p:extLst>
      <p:ext uri="{BB962C8B-B14F-4D97-AF65-F5344CB8AC3E}">
        <p14:creationId xmlns:p14="http://schemas.microsoft.com/office/powerpoint/2010/main" val="86680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20175" cy="944562"/>
          </a:xfrm>
        </p:spPr>
        <p:txBody>
          <a:bodyPr/>
          <a:lstStyle/>
          <a:p>
            <a:r>
              <a:rPr lang="en-US" b="1" dirty="0" smtClean="0">
                <a:ln>
                  <a:solidFill>
                    <a:srgbClr val="FFFFFF"/>
                  </a:solidFill>
                </a:ln>
                <a:solidFill>
                  <a:sysClr val="windowText" lastClr="000000"/>
                </a:solidFill>
                <a:effectLst>
                  <a:outerShdw blurRad="38100" dist="38100" dir="2700000" algn="tl">
                    <a:srgbClr val="000000">
                      <a:alpha val="43137"/>
                    </a:srgbClr>
                  </a:outerShdw>
                </a:effectLst>
              </a:rPr>
              <a:t>In your lab notebook, title and date:</a:t>
            </a:r>
            <a:br>
              <a:rPr lang="en-US" b="1" dirty="0" smtClean="0">
                <a:ln>
                  <a:solidFill>
                    <a:srgbClr val="FFFFFF"/>
                  </a:solidFill>
                </a:ln>
                <a:solidFill>
                  <a:sysClr val="windowText" lastClr="000000"/>
                </a:solidFill>
                <a:effectLst>
                  <a:outerShdw blurRad="38100" dist="38100" dir="2700000" algn="tl">
                    <a:srgbClr val="000000">
                      <a:alpha val="43137"/>
                    </a:srgbClr>
                  </a:outerShdw>
                </a:effectLst>
              </a:rPr>
            </a:br>
            <a:r>
              <a:rPr lang="en-US" b="1" dirty="0" smtClean="0">
                <a:ln>
                  <a:solidFill>
                    <a:srgbClr val="FFFFFF"/>
                  </a:solidFill>
                </a:ln>
                <a:solidFill>
                  <a:sysClr val="windowText" lastClr="000000"/>
                </a:solidFill>
                <a:effectLst>
                  <a:outerShdw blurRad="38100" dist="38100" dir="2700000" algn="tl">
                    <a:srgbClr val="000000">
                      <a:alpha val="43137"/>
                    </a:srgbClr>
                  </a:outerShdw>
                </a:effectLst>
              </a:rPr>
              <a:t>LAS </a:t>
            </a:r>
            <a:r>
              <a:rPr lang="en-US" b="1" dirty="0" smtClean="0">
                <a:ln>
                  <a:solidFill>
                    <a:srgbClr val="FFFFFF"/>
                  </a:solidFill>
                </a:ln>
                <a:solidFill>
                  <a:sysClr val="windowText" lastClr="000000"/>
                </a:solidFill>
                <a:effectLst>
                  <a:outerShdw blurRad="38100" dist="38100" dir="2700000" algn="tl">
                    <a:srgbClr val="000000">
                      <a:alpha val="43137"/>
                    </a:srgbClr>
                  </a:outerShdw>
                </a:effectLst>
              </a:rPr>
              <a:t>Skill #1</a:t>
            </a:r>
            <a:r>
              <a:rPr lang="en-US" b="1" dirty="0" smtClean="0">
                <a:ln>
                  <a:solidFill>
                    <a:srgbClr val="FFFFFF"/>
                  </a:solidFill>
                </a:ln>
                <a:solidFill>
                  <a:sysClr val="windowText" lastClr="000000"/>
                </a:solidFill>
                <a:effectLst>
                  <a:outerShdw blurRad="38100" dist="38100" dir="2700000" algn="tl">
                    <a:srgbClr val="000000">
                      <a:alpha val="43137"/>
                    </a:srgbClr>
                  </a:outerShdw>
                </a:effectLst>
              </a:rPr>
              <a:t>: </a:t>
            </a:r>
            <a:r>
              <a:rPr lang="en-US" b="1" dirty="0" smtClean="0">
                <a:ln>
                  <a:solidFill>
                    <a:srgbClr val="FFFFFF"/>
                  </a:solidFill>
                </a:ln>
                <a:solidFill>
                  <a:sysClr val="windowText" lastClr="000000"/>
                </a:solidFill>
                <a:effectLst>
                  <a:outerShdw blurRad="38100" dist="38100" dir="2700000" algn="tl">
                    <a:srgbClr val="000000">
                      <a:alpha val="43137"/>
                    </a:srgbClr>
                  </a:outerShdw>
                </a:effectLst>
              </a:rPr>
              <a:t>Using </a:t>
            </a:r>
            <a:r>
              <a:rPr lang="en-US" b="1" dirty="0" smtClean="0">
                <a:ln>
                  <a:solidFill>
                    <a:srgbClr val="FFFFFF"/>
                  </a:solidFill>
                </a:ln>
                <a:solidFill>
                  <a:sysClr val="windowText" lastClr="000000"/>
                </a:solidFill>
                <a:effectLst>
                  <a:outerShdw blurRad="38100" dist="38100" dir="2700000" algn="tl">
                    <a:srgbClr val="000000">
                      <a:alpha val="43137"/>
                    </a:srgbClr>
                  </a:outerShdw>
                </a:effectLst>
              </a:rPr>
              <a:t>of the Microscope</a:t>
            </a:r>
            <a:endParaRPr lang="en-US" b="1" dirty="0">
              <a:ln>
                <a:solidFill>
                  <a:srgbClr val="FFFFFF"/>
                </a:solidFill>
              </a:ln>
              <a:solidFill>
                <a:sysClr val="windowText" lastClr="0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295400"/>
            <a:ext cx="8892208" cy="457200"/>
          </a:xfrm>
        </p:spPr>
        <p:txBody>
          <a:bodyPr/>
          <a:lstStyle/>
          <a:p>
            <a:pPr marL="0" indent="0">
              <a:buNone/>
            </a:pPr>
            <a:r>
              <a:rPr lang="en-US" dirty="0" smtClean="0"/>
              <a:t>Below your labeled parts, draw one circle like the one below.</a:t>
            </a:r>
          </a:p>
          <a:p>
            <a:pPr marL="0" indent="0">
              <a:buNone/>
            </a:pPr>
            <a:endParaRPr lang="en-US" dirty="0" smtClean="0"/>
          </a:p>
        </p:txBody>
      </p:sp>
      <p:sp>
        <p:nvSpPr>
          <p:cNvPr id="5" name="Content Placeholder 2"/>
          <p:cNvSpPr txBox="1">
            <a:spLocks/>
          </p:cNvSpPr>
          <p:nvPr/>
        </p:nvSpPr>
        <p:spPr bwMode="auto">
          <a:xfrm>
            <a:off x="3352800" y="2379406"/>
            <a:ext cx="5996609" cy="4572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a:lstStyle>
          <a:p>
            <a:pPr marL="0" indent="0">
              <a:buFontTx/>
              <a:buNone/>
            </a:pPr>
            <a:r>
              <a:rPr lang="en-US" kern="0" dirty="0" smtClean="0"/>
              <a:t>In the lab each microscope has a slide.  After labeling the eight parts of the microscope, turn the microscope on and place the slide on the stage.  Use the fine adjustment knob and course adjustment knob to bring the slide into focus.  Draw inside your circle what you see.  On the blank write down what you think you are looking at, just take a guess.</a:t>
            </a:r>
          </a:p>
          <a:p>
            <a:pPr marL="0" indent="0">
              <a:buFontTx/>
              <a:buNone/>
            </a:pPr>
            <a:endParaRPr lang="en-US" kern="0" dirty="0" smtClean="0"/>
          </a:p>
        </p:txBody>
      </p:sp>
      <p:sp>
        <p:nvSpPr>
          <p:cNvPr id="6" name="Oval 5"/>
          <p:cNvSpPr/>
          <p:nvPr/>
        </p:nvSpPr>
        <p:spPr>
          <a:xfrm>
            <a:off x="211394" y="4038600"/>
            <a:ext cx="2362200" cy="2552700"/>
          </a:xfrm>
          <a:prstGeom prst="ellipse">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1990635"/>
            <a:ext cx="3352800" cy="1477328"/>
          </a:xfrm>
          <a:prstGeom prst="rect">
            <a:avLst/>
          </a:prstGeom>
          <a:noFill/>
        </p:spPr>
        <p:txBody>
          <a:bodyPr wrap="square" rtlCol="0">
            <a:spAutoFit/>
          </a:bodyPr>
          <a:lstStyle/>
          <a:p>
            <a:r>
              <a:rPr lang="en-US" b="1" dirty="0" smtClean="0">
                <a:solidFill>
                  <a:srgbClr val="FF0000"/>
                </a:solidFill>
              </a:rPr>
              <a:t>Part 3 – What do you see?</a:t>
            </a:r>
          </a:p>
          <a:p>
            <a:endParaRPr lang="en-US" b="1" dirty="0" smtClean="0">
              <a:solidFill>
                <a:srgbClr val="FF0000"/>
              </a:solidFill>
            </a:endParaRPr>
          </a:p>
          <a:p>
            <a:pPr marL="342900" indent="-342900">
              <a:buAutoNum type="arabicPeriod"/>
            </a:pPr>
            <a:r>
              <a:rPr lang="en-US" b="1" dirty="0" smtClean="0">
                <a:solidFill>
                  <a:srgbClr val="FF0000"/>
                </a:solidFill>
              </a:rPr>
              <a:t>____________</a:t>
            </a:r>
          </a:p>
          <a:p>
            <a:pPr marL="342900" indent="-342900">
              <a:buAutoNum type="arabicPeriod"/>
            </a:pPr>
            <a:endParaRPr lang="en-US" b="1" dirty="0" smtClean="0">
              <a:solidFill>
                <a:srgbClr val="FF0000"/>
              </a:solidFill>
            </a:endParaRPr>
          </a:p>
          <a:p>
            <a:r>
              <a:rPr lang="en-US" b="1" dirty="0" smtClean="0">
                <a:solidFill>
                  <a:srgbClr val="FF0000"/>
                </a:solidFill>
              </a:rPr>
              <a:t>Total Magnification - _____</a:t>
            </a:r>
            <a:endParaRPr lang="en-US" b="1" dirty="0">
              <a:solidFill>
                <a:srgbClr val="FF0000"/>
              </a:solidFill>
            </a:endParaRPr>
          </a:p>
        </p:txBody>
      </p:sp>
    </p:spTree>
    <p:extLst>
      <p:ext uri="{BB962C8B-B14F-4D97-AF65-F5344CB8AC3E}">
        <p14:creationId xmlns:p14="http://schemas.microsoft.com/office/powerpoint/2010/main" val="4107076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04812" y="304800"/>
            <a:ext cx="8334375" cy="1143000"/>
          </a:xfrm>
        </p:spPr>
        <p:txBody>
          <a:bodyPr/>
          <a:lstStyle/>
          <a:p>
            <a:pPr eaLnBrk="1" hangingPunct="1">
              <a:defRPr/>
            </a:pPr>
            <a:r>
              <a:rPr lang="en-US" sz="4000" b="1" dirty="0" smtClean="0">
                <a:effectLst>
                  <a:outerShdw blurRad="38100" dist="38100" dir="2700000" algn="tl">
                    <a:srgbClr val="FFFFFF"/>
                  </a:outerShdw>
                </a:effectLst>
              </a:rPr>
              <a:t>Standard Precautions:</a:t>
            </a:r>
          </a:p>
        </p:txBody>
      </p:sp>
      <p:sp>
        <p:nvSpPr>
          <p:cNvPr id="14340" name="Content Placeholder 2"/>
          <p:cNvSpPr>
            <a:spLocks noGrp="1"/>
          </p:cNvSpPr>
          <p:nvPr>
            <p:ph idx="1"/>
          </p:nvPr>
        </p:nvSpPr>
        <p:spPr>
          <a:xfrm>
            <a:off x="457200" y="1600200"/>
            <a:ext cx="8562975" cy="4525963"/>
          </a:xfrm>
        </p:spPr>
        <p:txBody>
          <a:bodyPr>
            <a:normAutofit/>
          </a:bodyPr>
          <a:lstStyle/>
          <a:p>
            <a:pPr eaLnBrk="1" hangingPunct="1"/>
            <a:r>
              <a:rPr lang="en-US" altLang="en-US" dirty="0" smtClean="0">
                <a:ea typeface="ＭＳ Ｐゴシック" pitchFamily="34" charset="-128"/>
              </a:rPr>
              <a:t>Because any culture may contain pathogenic organisms, </a:t>
            </a:r>
            <a:r>
              <a:rPr lang="en-US" altLang="en-US" dirty="0" err="1" smtClean="0">
                <a:ea typeface="ＭＳ Ｐゴシック" pitchFamily="34" charset="-128"/>
              </a:rPr>
              <a:t>bld</a:t>
            </a:r>
            <a:r>
              <a:rPr lang="en-US" altLang="en-US" dirty="0" smtClean="0">
                <a:ea typeface="ＭＳ Ｐゴシック" pitchFamily="34" charset="-128"/>
              </a:rPr>
              <a:t>, &amp; body </a:t>
            </a:r>
            <a:r>
              <a:rPr lang="en-US" altLang="en-US" dirty="0" err="1" smtClean="0">
                <a:ea typeface="ＭＳ Ｐゴシック" pitchFamily="34" charset="-128"/>
              </a:rPr>
              <a:t>flds</a:t>
            </a:r>
            <a:r>
              <a:rPr lang="en-US" altLang="en-US" dirty="0" smtClean="0">
                <a:ea typeface="ＭＳ Ｐゴシック" pitchFamily="34" charset="-128"/>
              </a:rPr>
              <a:t> standard precautions must be observed at all times while handling cultures.</a:t>
            </a:r>
          </a:p>
          <a:p>
            <a:pPr eaLnBrk="1" hangingPunct="1"/>
            <a:endParaRPr lang="en-US" altLang="en-US" dirty="0" smtClean="0">
              <a:ea typeface="ＭＳ Ｐゴシック" pitchFamily="34" charset="-128"/>
            </a:endParaRPr>
          </a:p>
          <a:p>
            <a:pPr lvl="1" eaLnBrk="1" hangingPunct="1"/>
            <a:r>
              <a:rPr lang="en-US" altLang="en-US" dirty="0" smtClean="0">
                <a:ea typeface="ＭＳ Ｐゴシック" pitchFamily="34" charset="-128"/>
              </a:rPr>
              <a:t>Wash hands frequently</a:t>
            </a:r>
          </a:p>
          <a:p>
            <a:pPr lvl="1" eaLnBrk="1" hangingPunct="1"/>
            <a:r>
              <a:rPr lang="en-US" altLang="en-US" dirty="0" smtClean="0">
                <a:ea typeface="ＭＳ Ｐゴシック" pitchFamily="34" charset="-128"/>
              </a:rPr>
              <a:t>Gloves</a:t>
            </a:r>
          </a:p>
          <a:p>
            <a:pPr lvl="1" eaLnBrk="1" hangingPunct="1"/>
            <a:r>
              <a:rPr lang="en-US" altLang="en-US" dirty="0" smtClean="0">
                <a:ea typeface="ＭＳ Ｐゴシック" pitchFamily="34" charset="-128"/>
              </a:rPr>
              <a:t>Protective lab coats</a:t>
            </a:r>
          </a:p>
          <a:p>
            <a:pPr lvl="1" eaLnBrk="1" hangingPunct="1"/>
            <a:r>
              <a:rPr lang="en-US" altLang="en-US" dirty="0" smtClean="0">
                <a:ea typeface="ＭＳ Ｐゴシック" pitchFamily="34" charset="-128"/>
              </a:rPr>
              <a:t>Infectious waste bag for disposal</a:t>
            </a:r>
          </a:p>
          <a:p>
            <a:pPr lvl="1" eaLnBrk="1" hangingPunct="1"/>
            <a:r>
              <a:rPr lang="en-US" altLang="en-US" dirty="0" smtClean="0">
                <a:ea typeface="ＭＳ Ｐゴシック" pitchFamily="34" charset="-128"/>
              </a:rPr>
              <a:t>Clean up counter space used</a:t>
            </a:r>
          </a:p>
        </p:txBody>
      </p:sp>
    </p:spTree>
    <p:extLst>
      <p:ext uri="{BB962C8B-B14F-4D97-AF65-F5344CB8AC3E}">
        <p14:creationId xmlns:p14="http://schemas.microsoft.com/office/powerpoint/2010/main" val="3111019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181975" cy="1143000"/>
          </a:xfrm>
        </p:spPr>
        <p:txBody>
          <a:bodyPr/>
          <a:lstStyle/>
          <a:p>
            <a:pPr algn="ctr">
              <a:defRPr/>
            </a:pPr>
            <a:r>
              <a:rPr lang="en-US" sz="4000" dirty="0" smtClean="0">
                <a:effectLst>
                  <a:outerShdw blurRad="38100" dist="38100" dir="2700000" algn="tl">
                    <a:srgbClr val="000000">
                      <a:alpha val="43137"/>
                    </a:srgbClr>
                  </a:outerShdw>
                </a:effectLst>
              </a:rPr>
              <a:t>Obtaining &amp; Handling Specimen</a:t>
            </a:r>
            <a:endParaRPr lang="en-US" sz="4000" dirty="0">
              <a:effectLst>
                <a:outerShdw blurRad="38100" dist="38100" dir="2700000" algn="tl">
                  <a:srgbClr val="000000">
                    <a:alpha val="43137"/>
                  </a:srgbClr>
                </a:outerShdw>
              </a:effectLst>
            </a:endParaRPr>
          </a:p>
        </p:txBody>
      </p:sp>
      <p:sp>
        <p:nvSpPr>
          <p:cNvPr id="18435" name="Content Placeholder 2"/>
          <p:cNvSpPr>
            <a:spLocks noGrp="1"/>
          </p:cNvSpPr>
          <p:nvPr>
            <p:ph idx="1"/>
          </p:nvPr>
        </p:nvSpPr>
        <p:spPr>
          <a:xfrm>
            <a:off x="1981200" y="1600200"/>
            <a:ext cx="7038975" cy="4525963"/>
          </a:xfrm>
        </p:spPr>
        <p:txBody>
          <a:bodyPr>
            <a:normAutofit/>
          </a:bodyPr>
          <a:lstStyle/>
          <a:p>
            <a:r>
              <a:rPr lang="en-US" altLang="en-US" dirty="0" smtClean="0">
                <a:ea typeface="ＭＳ Ｐゴシック" pitchFamily="34" charset="-128"/>
              </a:rPr>
              <a:t>Obtained when need to id the causative agent of a dz.</a:t>
            </a:r>
          </a:p>
          <a:p>
            <a:endParaRPr lang="en-US" altLang="en-US" dirty="0" smtClean="0">
              <a:ea typeface="ＭＳ Ｐゴシック" pitchFamily="34" charset="-128"/>
            </a:endParaRPr>
          </a:p>
          <a:p>
            <a:r>
              <a:rPr lang="en-US" altLang="en-US" dirty="0" smtClean="0">
                <a:ea typeface="ＭＳ Ｐゴシック" pitchFamily="34" charset="-128"/>
              </a:rPr>
              <a:t>Obtained from lesions on skin, EENT, or other body openings.</a:t>
            </a:r>
          </a:p>
          <a:p>
            <a:endParaRPr lang="en-US" altLang="en-US" dirty="0" smtClean="0">
              <a:ea typeface="ＭＳ Ｐゴシック" pitchFamily="34" charset="-128"/>
            </a:endParaRPr>
          </a:p>
          <a:p>
            <a:r>
              <a:rPr lang="en-US" altLang="en-US" dirty="0" smtClean="0">
                <a:ea typeface="ＭＳ Ｐゴシック" pitchFamily="34" charset="-128"/>
              </a:rPr>
              <a:t>Taken c sterile applicator swab </a:t>
            </a:r>
            <a:r>
              <a:rPr lang="en-US" altLang="en-US" dirty="0" smtClean="0">
                <a:solidFill>
                  <a:schemeClr val="bg2"/>
                </a:solidFill>
                <a:ea typeface="ＭＳ Ｐゴシック" pitchFamily="34" charset="-128"/>
              </a:rPr>
              <a:t>(will show you how in just a bit).</a:t>
            </a:r>
          </a:p>
          <a:p>
            <a:endParaRPr lang="en-US" altLang="en-US" dirty="0">
              <a:ea typeface="ＭＳ Ｐゴシック" pitchFamily="34" charset="-128"/>
            </a:endParaRPr>
          </a:p>
          <a:p>
            <a:r>
              <a:rPr lang="en-US" altLang="en-US" dirty="0" smtClean="0">
                <a:ea typeface="ＭＳ Ｐゴシック" pitchFamily="34" charset="-128"/>
              </a:rPr>
              <a:t>Then, what do you do with the specimen?</a:t>
            </a:r>
          </a:p>
          <a:p>
            <a:endParaRPr lang="en-US" altLang="en-US" dirty="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325452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343775" cy="1020762"/>
          </a:xfrm>
        </p:spPr>
        <p:txBody>
          <a:bodyPr/>
          <a:lstStyle/>
          <a:p>
            <a:pPr>
              <a:defRPr/>
            </a:pPr>
            <a:r>
              <a:rPr lang="en-US" sz="4000" dirty="0" smtClean="0">
                <a:effectLst>
                  <a:outerShdw blurRad="38100" dist="38100" dir="2700000" algn="tl">
                    <a:srgbClr val="000000">
                      <a:alpha val="43137"/>
                    </a:srgbClr>
                  </a:outerShdw>
                </a:effectLst>
              </a:rPr>
              <a:t>4 ways to examine specimen:</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6400" y="1600200"/>
            <a:ext cx="7316788" cy="4525963"/>
          </a:xfrm>
        </p:spPr>
        <p:txBody>
          <a:bodyPr/>
          <a:lstStyle/>
          <a:p>
            <a:pPr marL="344488" indent="-344488">
              <a:buNone/>
              <a:defRPr/>
            </a:pPr>
            <a:r>
              <a:rPr lang="en-US" dirty="0" smtClean="0"/>
              <a:t>1. Direct Smear – placed directly on slide, air dried, &amp; heat fixed so organisms will stick to the slide.</a:t>
            </a:r>
          </a:p>
          <a:p>
            <a:pPr>
              <a:defRPr/>
            </a:pPr>
            <a:endParaRPr lang="en-US" sz="1050" dirty="0"/>
          </a:p>
          <a:p>
            <a:pPr>
              <a:defRPr/>
            </a:pPr>
            <a:endParaRPr lang="en-US" dirty="0"/>
          </a:p>
          <a:p>
            <a:pPr marL="0" indent="0">
              <a:buFontTx/>
              <a:buNone/>
              <a:defRPr/>
            </a:pPr>
            <a:endParaRPr lang="en-US" dirty="0"/>
          </a:p>
        </p:txBody>
      </p:sp>
      <p:pic>
        <p:nvPicPr>
          <p:cNvPr id="1946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7" r="-87" b="22493"/>
          <a:stretch/>
        </p:blipFill>
        <p:spPr bwMode="auto">
          <a:xfrm>
            <a:off x="2590800" y="3048000"/>
            <a:ext cx="61722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723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496175" cy="1143000"/>
          </a:xfrm>
        </p:spPr>
        <p:txBody>
          <a:bodyPr/>
          <a:lstStyle/>
          <a:p>
            <a:r>
              <a:rPr lang="en-US" sz="4000" dirty="0" smtClean="0">
                <a:effectLst>
                  <a:outerShdw blurRad="38100" dist="38100" dir="2700000" algn="tl">
                    <a:srgbClr val="000000">
                      <a:alpha val="43137"/>
                    </a:srgbClr>
                  </a:outerShdw>
                </a:effectLst>
              </a:rPr>
              <a:t>4 ways to examine specimens: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76400" y="1600200"/>
            <a:ext cx="7343775" cy="4525963"/>
          </a:xfrm>
        </p:spPr>
        <p:txBody>
          <a:bodyPr/>
          <a:lstStyle/>
          <a:p>
            <a:pPr marL="344488" indent="-344488">
              <a:buNone/>
            </a:pPr>
            <a:r>
              <a:rPr lang="en-US" dirty="0" smtClean="0"/>
              <a:t>2. Agar Plate (petri dish) – medium provides nourishment for growth, incubatory for 24-36 </a:t>
            </a:r>
            <a:r>
              <a:rPr lang="en-US" dirty="0" err="1" smtClean="0"/>
              <a:t>hs</a:t>
            </a:r>
            <a:r>
              <a:rPr lang="en-US" dirty="0" smtClean="0"/>
              <a:t>, sample of the colony growth placed on slide.</a:t>
            </a:r>
          </a:p>
          <a:p>
            <a:pPr marL="0" indent="0">
              <a:buNone/>
            </a:pPr>
            <a:endParaRPr lang="en-US" dirty="0"/>
          </a:p>
        </p:txBody>
      </p:sp>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200400"/>
            <a:ext cx="6248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616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74638"/>
            <a:ext cx="5362575" cy="1143000"/>
          </a:xfrm>
        </p:spPr>
        <p:txBody>
          <a:bodyPr>
            <a:normAutofit fontScale="90000"/>
          </a:bodyPr>
          <a:lstStyle/>
          <a:p>
            <a:pPr algn="ctr">
              <a:defRPr/>
            </a:pPr>
            <a:r>
              <a:rPr lang="en-US" sz="4000" dirty="0" smtClean="0">
                <a:effectLst>
                  <a:outerShdw blurRad="38100" dist="38100" dir="2700000" algn="tl">
                    <a:srgbClr val="000000">
                      <a:alpha val="43137"/>
                    </a:srgbClr>
                  </a:outerShdw>
                </a:effectLst>
              </a:rPr>
              <a:t>3. Culture &amp;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Sensitivity Study</a:t>
            </a:r>
            <a:endParaRPr lang="en-US" sz="4000" dirty="0">
              <a:effectLst>
                <a:outerShdw blurRad="38100" dist="38100" dir="2700000" algn="tl">
                  <a:srgbClr val="000000">
                    <a:alpha val="43137"/>
                  </a:srgbClr>
                </a:outerShdw>
              </a:effectLst>
            </a:endParaRPr>
          </a:p>
        </p:txBody>
      </p:sp>
      <p:sp>
        <p:nvSpPr>
          <p:cNvPr id="20483" name="Content Placeholder 2"/>
          <p:cNvSpPr>
            <a:spLocks noGrp="1"/>
          </p:cNvSpPr>
          <p:nvPr>
            <p:ph idx="1"/>
          </p:nvPr>
        </p:nvSpPr>
        <p:spPr>
          <a:xfrm>
            <a:off x="3886200" y="1600200"/>
            <a:ext cx="5133975" cy="4525963"/>
          </a:xfrm>
        </p:spPr>
        <p:txBody>
          <a:bodyPr>
            <a:normAutofit fontScale="92500"/>
          </a:bodyPr>
          <a:lstStyle/>
          <a:p>
            <a:r>
              <a:rPr lang="en-US" altLang="en-US" dirty="0" smtClean="0">
                <a:ea typeface="ＭＳ Ｐゴシック" pitchFamily="34" charset="-128"/>
              </a:rPr>
              <a:t>Small, sterile disks containing different antibiotics are placed on the agar plate.</a:t>
            </a:r>
          </a:p>
          <a:p>
            <a:endParaRPr lang="en-US" altLang="en-US" dirty="0" smtClean="0">
              <a:ea typeface="ＭＳ Ｐゴシック" pitchFamily="34" charset="-128"/>
            </a:endParaRPr>
          </a:p>
          <a:p>
            <a:r>
              <a:rPr lang="en-US" altLang="en-US" dirty="0" smtClean="0">
                <a:ea typeface="ＭＳ Ｐゴシック" pitchFamily="34" charset="-128"/>
              </a:rPr>
              <a:t>If the organisms grow up to the edge of a particular disk, the organism is resistant to that antibiotic.</a:t>
            </a:r>
          </a:p>
          <a:p>
            <a:endParaRPr lang="en-US" altLang="en-US" dirty="0" smtClean="0">
              <a:ea typeface="ＭＳ Ｐゴシック" pitchFamily="34" charset="-128"/>
            </a:endParaRPr>
          </a:p>
          <a:p>
            <a:r>
              <a:rPr lang="en-US" altLang="en-US" dirty="0" smtClean="0">
                <a:ea typeface="ＭＳ Ｐゴシック" pitchFamily="34" charset="-128"/>
              </a:rPr>
              <a:t>If the organisms do not grow close to the disk, the organism is sensitive meaning the antibiotic would aid in curing of the disease.</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10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9116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microscope">
  <a:themeElements>
    <a:clrScheme name="Office Theme 2">
      <a:dk1>
        <a:srgbClr val="000000"/>
      </a:dk1>
      <a:lt1>
        <a:srgbClr val="99FF99"/>
      </a:lt1>
      <a:dk2>
        <a:srgbClr val="000000"/>
      </a:dk2>
      <a:lt2>
        <a:srgbClr val="969696"/>
      </a:lt2>
      <a:accent1>
        <a:srgbClr val="698026"/>
      </a:accent1>
      <a:accent2>
        <a:srgbClr val="196680"/>
      </a:accent2>
      <a:accent3>
        <a:srgbClr val="CAFFCA"/>
      </a:accent3>
      <a:accent4>
        <a:srgbClr val="000000"/>
      </a:accent4>
      <a:accent5>
        <a:srgbClr val="B9C0AC"/>
      </a:accent5>
      <a:accent6>
        <a:srgbClr val="165C73"/>
      </a:accent6>
      <a:hlink>
        <a:srgbClr val="1F661F"/>
      </a:hlink>
      <a:folHlink>
        <a:srgbClr val="39517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99FF99"/>
        </a:lt1>
        <a:dk2>
          <a:srgbClr val="000000"/>
        </a:dk2>
        <a:lt2>
          <a:srgbClr val="969696"/>
        </a:lt2>
        <a:accent1>
          <a:srgbClr val="338033"/>
        </a:accent1>
        <a:accent2>
          <a:srgbClr val="00733F"/>
        </a:accent2>
        <a:accent3>
          <a:srgbClr val="CAFFCA"/>
        </a:accent3>
        <a:accent4>
          <a:srgbClr val="000000"/>
        </a:accent4>
        <a:accent5>
          <a:srgbClr val="ADC0AD"/>
        </a:accent5>
        <a:accent6>
          <a:srgbClr val="006838"/>
        </a:accent6>
        <a:hlink>
          <a:srgbClr val="006600"/>
        </a:hlink>
        <a:folHlink>
          <a:srgbClr val="2D59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99FF99"/>
        </a:lt1>
        <a:dk2>
          <a:srgbClr val="000000"/>
        </a:dk2>
        <a:lt2>
          <a:srgbClr val="969696"/>
        </a:lt2>
        <a:accent1>
          <a:srgbClr val="698026"/>
        </a:accent1>
        <a:accent2>
          <a:srgbClr val="196680"/>
        </a:accent2>
        <a:accent3>
          <a:srgbClr val="CAFFCA"/>
        </a:accent3>
        <a:accent4>
          <a:srgbClr val="000000"/>
        </a:accent4>
        <a:accent5>
          <a:srgbClr val="B9C0AC"/>
        </a:accent5>
        <a:accent6>
          <a:srgbClr val="165C73"/>
        </a:accent6>
        <a:hlink>
          <a:srgbClr val="1F661F"/>
        </a:hlink>
        <a:folHlink>
          <a:srgbClr val="39517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99FF99"/>
        </a:lt1>
        <a:dk2>
          <a:srgbClr val="000000"/>
        </a:dk2>
        <a:lt2>
          <a:srgbClr val="969696"/>
        </a:lt2>
        <a:accent1>
          <a:srgbClr val="874A6E"/>
        </a:accent1>
        <a:accent2>
          <a:srgbClr val="177317"/>
        </a:accent2>
        <a:accent3>
          <a:srgbClr val="CAFFCA"/>
        </a:accent3>
        <a:accent4>
          <a:srgbClr val="000000"/>
        </a:accent4>
        <a:accent5>
          <a:srgbClr val="C3B1BA"/>
        </a:accent5>
        <a:accent6>
          <a:srgbClr val="146814"/>
        </a:accent6>
        <a:hlink>
          <a:srgbClr val="664733"/>
        </a:hlink>
        <a:folHlink>
          <a:srgbClr val="583D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99FF99"/>
        </a:lt1>
        <a:dk2>
          <a:srgbClr val="000000"/>
        </a:dk2>
        <a:lt2>
          <a:srgbClr val="969696"/>
        </a:lt2>
        <a:accent1>
          <a:srgbClr val="73652E"/>
        </a:accent1>
        <a:accent2>
          <a:srgbClr val="804040"/>
        </a:accent2>
        <a:accent3>
          <a:srgbClr val="CAFFCA"/>
        </a:accent3>
        <a:accent4>
          <a:srgbClr val="000000"/>
        </a:accent4>
        <a:accent5>
          <a:srgbClr val="BCB8AD"/>
        </a:accent5>
        <a:accent6>
          <a:srgbClr val="733939"/>
        </a:accent6>
        <a:hlink>
          <a:srgbClr val="4C4573"/>
        </a:hlink>
        <a:folHlink>
          <a:srgbClr val="1F661F"/>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69696"/>
        </a:lt2>
        <a:accent1>
          <a:srgbClr val="338033"/>
        </a:accent1>
        <a:accent2>
          <a:srgbClr val="00733F"/>
        </a:accent2>
        <a:accent3>
          <a:srgbClr val="FFFFFF"/>
        </a:accent3>
        <a:accent4>
          <a:srgbClr val="000000"/>
        </a:accent4>
        <a:accent5>
          <a:srgbClr val="ADC0AD"/>
        </a:accent5>
        <a:accent6>
          <a:srgbClr val="006838"/>
        </a:accent6>
        <a:hlink>
          <a:srgbClr val="006600"/>
        </a:hlink>
        <a:folHlink>
          <a:srgbClr val="2D59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969696"/>
        </a:lt2>
        <a:accent1>
          <a:srgbClr val="698026"/>
        </a:accent1>
        <a:accent2>
          <a:srgbClr val="196680"/>
        </a:accent2>
        <a:accent3>
          <a:srgbClr val="FFFFFF"/>
        </a:accent3>
        <a:accent4>
          <a:srgbClr val="000000"/>
        </a:accent4>
        <a:accent5>
          <a:srgbClr val="B9C0AC"/>
        </a:accent5>
        <a:accent6>
          <a:srgbClr val="165C73"/>
        </a:accent6>
        <a:hlink>
          <a:srgbClr val="1F661F"/>
        </a:hlink>
        <a:folHlink>
          <a:srgbClr val="39517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874A6E"/>
        </a:accent1>
        <a:accent2>
          <a:srgbClr val="177317"/>
        </a:accent2>
        <a:accent3>
          <a:srgbClr val="FFFFFF"/>
        </a:accent3>
        <a:accent4>
          <a:srgbClr val="000000"/>
        </a:accent4>
        <a:accent5>
          <a:srgbClr val="C3B1BA"/>
        </a:accent5>
        <a:accent6>
          <a:srgbClr val="146814"/>
        </a:accent6>
        <a:hlink>
          <a:srgbClr val="664733"/>
        </a:hlink>
        <a:folHlink>
          <a:srgbClr val="583D66"/>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969696"/>
        </a:lt2>
        <a:accent1>
          <a:srgbClr val="73652E"/>
        </a:accent1>
        <a:accent2>
          <a:srgbClr val="804040"/>
        </a:accent2>
        <a:accent3>
          <a:srgbClr val="FFFFFF"/>
        </a:accent3>
        <a:accent4>
          <a:srgbClr val="000000"/>
        </a:accent4>
        <a:accent5>
          <a:srgbClr val="BCB8AD"/>
        </a:accent5>
        <a:accent6>
          <a:srgbClr val="733939"/>
        </a:accent6>
        <a:hlink>
          <a:srgbClr val="4C4573"/>
        </a:hlink>
        <a:folHlink>
          <a:srgbClr val="1F661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99FF99"/>
      </a:lt1>
      <a:dk2>
        <a:srgbClr val="000000"/>
      </a:dk2>
      <a:lt2>
        <a:srgbClr val="969696"/>
      </a:lt2>
      <a:accent1>
        <a:srgbClr val="698026"/>
      </a:accent1>
      <a:accent2>
        <a:srgbClr val="196680"/>
      </a:accent2>
      <a:accent3>
        <a:srgbClr val="CAFFCA"/>
      </a:accent3>
      <a:accent4>
        <a:srgbClr val="000000"/>
      </a:accent4>
      <a:accent5>
        <a:srgbClr val="B9C0AC"/>
      </a:accent5>
      <a:accent6>
        <a:srgbClr val="165C73"/>
      </a:accent6>
      <a:hlink>
        <a:srgbClr val="1F661F"/>
      </a:hlink>
      <a:folHlink>
        <a:srgbClr val="39517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99FF99"/>
        </a:lt1>
        <a:dk2>
          <a:srgbClr val="000000"/>
        </a:dk2>
        <a:lt2>
          <a:srgbClr val="969696"/>
        </a:lt2>
        <a:accent1>
          <a:srgbClr val="338033"/>
        </a:accent1>
        <a:accent2>
          <a:srgbClr val="00733F"/>
        </a:accent2>
        <a:accent3>
          <a:srgbClr val="CAFFCA"/>
        </a:accent3>
        <a:accent4>
          <a:srgbClr val="000000"/>
        </a:accent4>
        <a:accent5>
          <a:srgbClr val="ADC0AD"/>
        </a:accent5>
        <a:accent6>
          <a:srgbClr val="006838"/>
        </a:accent6>
        <a:hlink>
          <a:srgbClr val="006600"/>
        </a:hlink>
        <a:folHlink>
          <a:srgbClr val="2D59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99FF99"/>
        </a:lt1>
        <a:dk2>
          <a:srgbClr val="000000"/>
        </a:dk2>
        <a:lt2>
          <a:srgbClr val="969696"/>
        </a:lt2>
        <a:accent1>
          <a:srgbClr val="698026"/>
        </a:accent1>
        <a:accent2>
          <a:srgbClr val="196680"/>
        </a:accent2>
        <a:accent3>
          <a:srgbClr val="CAFFCA"/>
        </a:accent3>
        <a:accent4>
          <a:srgbClr val="000000"/>
        </a:accent4>
        <a:accent5>
          <a:srgbClr val="B9C0AC"/>
        </a:accent5>
        <a:accent6>
          <a:srgbClr val="165C73"/>
        </a:accent6>
        <a:hlink>
          <a:srgbClr val="1F661F"/>
        </a:hlink>
        <a:folHlink>
          <a:srgbClr val="39517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99FF99"/>
        </a:lt1>
        <a:dk2>
          <a:srgbClr val="000000"/>
        </a:dk2>
        <a:lt2>
          <a:srgbClr val="969696"/>
        </a:lt2>
        <a:accent1>
          <a:srgbClr val="874A6E"/>
        </a:accent1>
        <a:accent2>
          <a:srgbClr val="177317"/>
        </a:accent2>
        <a:accent3>
          <a:srgbClr val="CAFFCA"/>
        </a:accent3>
        <a:accent4>
          <a:srgbClr val="000000"/>
        </a:accent4>
        <a:accent5>
          <a:srgbClr val="C3B1BA"/>
        </a:accent5>
        <a:accent6>
          <a:srgbClr val="146814"/>
        </a:accent6>
        <a:hlink>
          <a:srgbClr val="664733"/>
        </a:hlink>
        <a:folHlink>
          <a:srgbClr val="583D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99FF99"/>
        </a:lt1>
        <a:dk2>
          <a:srgbClr val="000000"/>
        </a:dk2>
        <a:lt2>
          <a:srgbClr val="969696"/>
        </a:lt2>
        <a:accent1>
          <a:srgbClr val="73652E"/>
        </a:accent1>
        <a:accent2>
          <a:srgbClr val="804040"/>
        </a:accent2>
        <a:accent3>
          <a:srgbClr val="CAFFCA"/>
        </a:accent3>
        <a:accent4>
          <a:srgbClr val="000000"/>
        </a:accent4>
        <a:accent5>
          <a:srgbClr val="BCB8AD"/>
        </a:accent5>
        <a:accent6>
          <a:srgbClr val="733939"/>
        </a:accent6>
        <a:hlink>
          <a:srgbClr val="4C4573"/>
        </a:hlink>
        <a:folHlink>
          <a:srgbClr val="1F661F"/>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969696"/>
        </a:lt2>
        <a:accent1>
          <a:srgbClr val="338033"/>
        </a:accent1>
        <a:accent2>
          <a:srgbClr val="00733F"/>
        </a:accent2>
        <a:accent3>
          <a:srgbClr val="FFFFFF"/>
        </a:accent3>
        <a:accent4>
          <a:srgbClr val="000000"/>
        </a:accent4>
        <a:accent5>
          <a:srgbClr val="ADC0AD"/>
        </a:accent5>
        <a:accent6>
          <a:srgbClr val="006838"/>
        </a:accent6>
        <a:hlink>
          <a:srgbClr val="006600"/>
        </a:hlink>
        <a:folHlink>
          <a:srgbClr val="2D59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969696"/>
        </a:lt2>
        <a:accent1>
          <a:srgbClr val="698026"/>
        </a:accent1>
        <a:accent2>
          <a:srgbClr val="196680"/>
        </a:accent2>
        <a:accent3>
          <a:srgbClr val="FFFFFF"/>
        </a:accent3>
        <a:accent4>
          <a:srgbClr val="000000"/>
        </a:accent4>
        <a:accent5>
          <a:srgbClr val="B9C0AC"/>
        </a:accent5>
        <a:accent6>
          <a:srgbClr val="165C73"/>
        </a:accent6>
        <a:hlink>
          <a:srgbClr val="1F661F"/>
        </a:hlink>
        <a:folHlink>
          <a:srgbClr val="39517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969696"/>
        </a:lt2>
        <a:accent1>
          <a:srgbClr val="874A6E"/>
        </a:accent1>
        <a:accent2>
          <a:srgbClr val="177317"/>
        </a:accent2>
        <a:accent3>
          <a:srgbClr val="FFFFFF"/>
        </a:accent3>
        <a:accent4>
          <a:srgbClr val="000000"/>
        </a:accent4>
        <a:accent5>
          <a:srgbClr val="C3B1BA"/>
        </a:accent5>
        <a:accent6>
          <a:srgbClr val="146814"/>
        </a:accent6>
        <a:hlink>
          <a:srgbClr val="664733"/>
        </a:hlink>
        <a:folHlink>
          <a:srgbClr val="583D66"/>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969696"/>
        </a:lt2>
        <a:accent1>
          <a:srgbClr val="73652E"/>
        </a:accent1>
        <a:accent2>
          <a:srgbClr val="804040"/>
        </a:accent2>
        <a:accent3>
          <a:srgbClr val="FFFFFF"/>
        </a:accent3>
        <a:accent4>
          <a:srgbClr val="000000"/>
        </a:accent4>
        <a:accent5>
          <a:srgbClr val="BCB8AD"/>
        </a:accent5>
        <a:accent6>
          <a:srgbClr val="733939"/>
        </a:accent6>
        <a:hlink>
          <a:srgbClr val="4C4573"/>
        </a:hlink>
        <a:folHlink>
          <a:srgbClr val="1F661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microscope</Template>
  <TotalTime>24</TotalTime>
  <Words>845</Words>
  <Application>Microsoft Office PowerPoint</Application>
  <PresentationFormat>On-screen Show (4:3)</PresentationFormat>
  <Paragraphs>109</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microscope</vt:lpstr>
      <vt:lpstr>1_Default Design</vt:lpstr>
      <vt:lpstr>3/13/14 Today’s  Agenda:</vt:lpstr>
      <vt:lpstr>In your lab notebook, title and date: LAS Skill#1: Using the Microscope</vt:lpstr>
      <vt:lpstr>Part 2 – Total Magnification:</vt:lpstr>
      <vt:lpstr>In your lab notebook, title and date: LAS Skill #1: Using of the Microscope</vt:lpstr>
      <vt:lpstr>Standard Precautions:</vt:lpstr>
      <vt:lpstr>Obtaining &amp; Handling Specimen</vt:lpstr>
      <vt:lpstr>4 ways to examine specimen:</vt:lpstr>
      <vt:lpstr>4 ways to examine specimens:</vt:lpstr>
      <vt:lpstr>3. Culture &amp;  Sensitivity Study</vt:lpstr>
      <vt:lpstr>4. Gram’s Stain</vt:lpstr>
      <vt:lpstr>PowerPoint Presentation</vt:lpstr>
      <vt:lpstr>3/13/14 Today’s  Agenda:</vt:lpstr>
      <vt:lpstr>In your lab notebook, title a page &amp; date: LAS #2 Obtaining a Buccal Culture Specimen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3/11/14 Today’s  Agenda:</dc:title>
  <dc:creator>Williams, Lydia L</dc:creator>
  <cp:lastModifiedBy>Williams, Lydia L</cp:lastModifiedBy>
  <cp:revision>8</cp:revision>
  <dcterms:created xsi:type="dcterms:W3CDTF">2014-03-10T20:54:03Z</dcterms:created>
  <dcterms:modified xsi:type="dcterms:W3CDTF">2014-03-13T18:48:26Z</dcterms:modified>
</cp:coreProperties>
</file>