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24"/>
  </p:notesMasterIdLst>
  <p:handoutMasterIdLst>
    <p:handoutMasterId r:id="rId25"/>
  </p:handoutMasterIdLst>
  <p:sldIdLst>
    <p:sldId id="323" r:id="rId4"/>
    <p:sldId id="257" r:id="rId5"/>
    <p:sldId id="259" r:id="rId6"/>
    <p:sldId id="263" r:id="rId7"/>
    <p:sldId id="276" r:id="rId8"/>
    <p:sldId id="264" r:id="rId9"/>
    <p:sldId id="326" r:id="rId10"/>
    <p:sldId id="329" r:id="rId11"/>
    <p:sldId id="279" r:id="rId12"/>
    <p:sldId id="327" r:id="rId13"/>
    <p:sldId id="328" r:id="rId14"/>
    <p:sldId id="280" r:id="rId15"/>
    <p:sldId id="339" r:id="rId16"/>
    <p:sldId id="331" r:id="rId17"/>
    <p:sldId id="265" r:id="rId18"/>
    <p:sldId id="332" r:id="rId19"/>
    <p:sldId id="283" r:id="rId20"/>
    <p:sldId id="281" r:id="rId21"/>
    <p:sldId id="297" r:id="rId22"/>
    <p:sldId id="282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2" autoAdjust="0"/>
    <p:restoredTop sz="94011" autoAdjust="0"/>
  </p:normalViewPr>
  <p:slideViewPr>
    <p:cSldViewPr>
      <p:cViewPr varScale="1">
        <p:scale>
          <a:sx n="82" d="100"/>
          <a:sy n="82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02429B-98FD-40A6-8148-B082C57CF62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87DA7A-6DBB-4B68-B828-8F16D3100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2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CBE55-3ED6-4C9F-B662-72BC80FF5026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BABD0-6153-4388-AF12-BF24E2B9F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8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3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4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DCF6771-DC8C-4D5F-B908-6F79B6E803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0840E-9E9B-41DD-A42B-4F664E7668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697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F4332-D93B-46B0-8E80-86885CBF8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066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04B2-453F-4468-888C-0976B67AA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617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DE8B5-325A-4F8E-9032-EAD52BA0D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165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F6BC4-FF0A-43BD-8BAA-518F320706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276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6F5AC-708A-4F28-825C-F9B95D57F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433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50B51-67AB-49BE-821A-8A40B39BB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72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4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8EA51-360D-438B-A3F6-78C5C3D1C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437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4014E-0144-49C7-8E9F-A6190471A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551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00943-002C-4E14-ACE4-114A142B6B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858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5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5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6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3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6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D7CAC9-5065-47EA-AAC3-EDCD350CC6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805371E-881B-4179-95F6-0BF8397BA6E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E87ECB-147B-4D36-BE73-EE94BAA5241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jpeg"/><Relationship Id="rId5" Type="http://schemas.microsoft.com/office/2007/relationships/hdphoto" Target="../media/hdphoto3.wdp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" y="1219200"/>
            <a:ext cx="3429000" cy="8381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3</a:t>
            </a:r>
            <a:r>
              <a:rPr lang="en-US" dirty="0" smtClean="0"/>
              <a:t>/16/15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Today’s Agenda: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434009"/>
            <a:ext cx="5638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smtClean="0"/>
              <a:t>Students will copy Medical Abbreviations for Friday’s quiz.</a:t>
            </a:r>
            <a:endParaRPr lang="en-US" sz="2400" dirty="0" smtClean="0"/>
          </a:p>
          <a:p>
            <a:pPr marL="457200" indent="-457200">
              <a:buAutoNum type="arabicParenR"/>
            </a:pPr>
            <a:endParaRPr lang="en-US" sz="2400" dirty="0" smtClean="0"/>
          </a:p>
          <a:p>
            <a:pPr marL="457200" indent="-457200">
              <a:buAutoNum type="arabicParenR"/>
            </a:pPr>
            <a:r>
              <a:rPr lang="en-US" sz="2400" dirty="0" smtClean="0"/>
              <a:t>Find your food style?</a:t>
            </a:r>
            <a:endParaRPr lang="en-US" sz="2400" dirty="0"/>
          </a:p>
          <a:p>
            <a:endParaRPr lang="en-US" sz="2400" dirty="0"/>
          </a:p>
          <a:p>
            <a:pPr marL="465138" indent="-465138"/>
            <a:r>
              <a:rPr lang="en-US" sz="2400" dirty="0" smtClean="0"/>
              <a:t>3)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TO: What are 6 essential nutrient    groups and each groups function?</a:t>
            </a:r>
            <a:endParaRPr lang="en-US" sz="2400" b="1" dirty="0">
              <a:solidFill>
                <a:srgbClr val="FF0000"/>
              </a:solidFill>
            </a:endParaRPr>
          </a:p>
          <a:p>
            <a:pPr marL="225425" indent="-225425"/>
            <a:endParaRPr lang="en-US" sz="2400" b="1" dirty="0" smtClean="0">
              <a:solidFill>
                <a:srgbClr val="FF0000"/>
              </a:solidFill>
            </a:endParaRPr>
          </a:p>
          <a:p>
            <a:pPr marL="465138" indent="-465138"/>
            <a:r>
              <a:rPr lang="en-US" sz="2400" dirty="0"/>
              <a:t>4</a:t>
            </a:r>
            <a:r>
              <a:rPr lang="en-US" sz="2400" dirty="0" smtClean="0"/>
              <a:t>)   Students will be given Nutrition and Physical Activity Project.</a:t>
            </a:r>
          </a:p>
          <a:p>
            <a:pPr marL="342900" indent="-342900">
              <a:buAutoNum type="arabicParenR" startAt="4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362200"/>
            <a:ext cx="228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EQ</a:t>
            </a:r>
            <a:r>
              <a:rPr lang="en-US" sz="2400" b="1" dirty="0"/>
              <a:t>: </a:t>
            </a:r>
            <a:r>
              <a:rPr lang="en-US" sz="2400" dirty="0"/>
              <a:t>How will your </a:t>
            </a:r>
            <a:r>
              <a:rPr lang="en-US" sz="2400" dirty="0" smtClean="0"/>
              <a:t>knowledge of nutrition affect the care you provide?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428" y="5380672"/>
            <a:ext cx="9013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State Standard 9:  Health Maintenance Practices</a:t>
            </a:r>
            <a:endParaRPr lang="en-US" b="1" u="sng" dirty="0"/>
          </a:p>
          <a:p>
            <a:r>
              <a:rPr lang="en-US" dirty="0"/>
              <a:t>1. </a:t>
            </a:r>
            <a:r>
              <a:rPr lang="en-US" b="1" dirty="0"/>
              <a:t>Apply </a:t>
            </a:r>
            <a:r>
              <a:rPr lang="en-US" dirty="0"/>
              <a:t>behaviors that promote </a:t>
            </a:r>
            <a:r>
              <a:rPr lang="en-US" b="1" dirty="0"/>
              <a:t>health and wellness</a:t>
            </a:r>
            <a:r>
              <a:rPr lang="en-US" dirty="0"/>
              <a:t>. </a:t>
            </a:r>
          </a:p>
          <a:p>
            <a:r>
              <a:rPr lang="en-US" dirty="0"/>
              <a:t>2. Describe strategies for </a:t>
            </a:r>
            <a:r>
              <a:rPr lang="en-US" b="1" dirty="0"/>
              <a:t>prevention of diseases </a:t>
            </a:r>
            <a:r>
              <a:rPr lang="en-US" dirty="0"/>
              <a:t>including health </a:t>
            </a:r>
            <a:r>
              <a:rPr lang="en-US" dirty="0" smtClean="0"/>
              <a:t>screenings/examinations</a:t>
            </a:r>
            <a:r>
              <a:rPr lang="en-US" dirty="0"/>
              <a:t>. </a:t>
            </a:r>
          </a:p>
          <a:p>
            <a:r>
              <a:rPr lang="en-US" dirty="0"/>
              <a:t>3. </a:t>
            </a:r>
            <a:r>
              <a:rPr lang="en-US" b="1" dirty="0"/>
              <a:t>Apply </a:t>
            </a:r>
            <a:r>
              <a:rPr lang="en-US" dirty="0"/>
              <a:t>practices that promote prevention of disease and injury.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3657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Fats Serving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0"/>
            <a:ext cx="48767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16761" r="11047" b="18858"/>
          <a:stretch/>
        </p:blipFill>
        <p:spPr bwMode="auto">
          <a:xfrm>
            <a:off x="-1" y="1905000"/>
            <a:ext cx="439782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nut 6"/>
          <p:cNvSpPr/>
          <p:nvPr/>
        </p:nvSpPr>
        <p:spPr>
          <a:xfrm>
            <a:off x="4191000" y="457200"/>
            <a:ext cx="1447800" cy="1828800"/>
          </a:xfrm>
          <a:prstGeom prst="donut">
            <a:avLst>
              <a:gd name="adj" fmla="val 4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1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r="4286"/>
          <a:stretch/>
        </p:blipFill>
        <p:spPr bwMode="auto">
          <a:xfrm>
            <a:off x="0" y="15"/>
            <a:ext cx="8991600" cy="684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24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Cholesterol (</a:t>
            </a:r>
            <a:r>
              <a:rPr lang="en-US" dirty="0" err="1" smtClean="0"/>
              <a:t>Chol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91000" y="2514600"/>
            <a:ext cx="4724400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transports </a:t>
            </a:r>
            <a:r>
              <a:rPr lang="en-US" sz="2800" dirty="0" err="1" smtClean="0"/>
              <a:t>chol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28600" y="1828800"/>
            <a:ext cx="4343400" cy="48912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Found </a:t>
            </a:r>
            <a:r>
              <a:rPr lang="en-US" sz="2800" dirty="0"/>
              <a:t>in body cells/animal products</a:t>
            </a:r>
          </a:p>
          <a:p>
            <a:r>
              <a:rPr lang="en-US" sz="2800" dirty="0" smtClean="0"/>
              <a:t>Produces: </a:t>
            </a:r>
          </a:p>
          <a:p>
            <a:pPr lvl="1"/>
            <a:r>
              <a:rPr lang="en-US" sz="2400" dirty="0" smtClean="0"/>
              <a:t>Steroid </a:t>
            </a:r>
            <a:r>
              <a:rPr lang="en-US" sz="2400" dirty="0"/>
              <a:t>hormones</a:t>
            </a:r>
          </a:p>
          <a:p>
            <a:pPr lvl="1"/>
            <a:r>
              <a:rPr lang="en-US" sz="2400" dirty="0" smtClean="0"/>
              <a:t>VD</a:t>
            </a:r>
            <a:endParaRPr lang="en-US" sz="2400" dirty="0"/>
          </a:p>
          <a:p>
            <a:pPr lvl="1"/>
            <a:r>
              <a:rPr lang="en-US" sz="2400" dirty="0"/>
              <a:t>Bile </a:t>
            </a:r>
            <a:r>
              <a:rPr lang="en-US" sz="2400" dirty="0" smtClean="0"/>
              <a:t>acids</a:t>
            </a:r>
          </a:p>
          <a:p>
            <a:r>
              <a:rPr lang="en-US" sz="2800" dirty="0" smtClean="0"/>
              <a:t>Common sources: </a:t>
            </a:r>
          </a:p>
          <a:p>
            <a:pPr lvl="1"/>
            <a:r>
              <a:rPr lang="en-US" sz="2400" dirty="0" smtClean="0"/>
              <a:t>Egg yolk, fatty meats, shellfish, butter, cheeses (pick two)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72000" y="3071017"/>
            <a:ext cx="4572000" cy="2697163"/>
          </a:xfrm>
        </p:spPr>
        <p:txBody>
          <a:bodyPr>
            <a:noAutofit/>
          </a:bodyPr>
          <a:lstStyle/>
          <a:p>
            <a:r>
              <a:rPr lang="en-US" sz="2800" dirty="0" smtClean="0"/>
              <a:t>HDL (high density protein)</a:t>
            </a:r>
          </a:p>
          <a:p>
            <a:pPr lvl="1"/>
            <a:r>
              <a:rPr lang="en-US" sz="2400" dirty="0" smtClean="0"/>
              <a:t>Good = Takes </a:t>
            </a:r>
            <a:r>
              <a:rPr lang="en-US" sz="2400" dirty="0" smtClean="0"/>
              <a:t>back to liver preventing plaque build up</a:t>
            </a:r>
          </a:p>
          <a:p>
            <a:r>
              <a:rPr lang="en-US" sz="2800" dirty="0" smtClean="0"/>
              <a:t>LDL (low density protein)</a:t>
            </a:r>
          </a:p>
          <a:p>
            <a:pPr lvl="1"/>
            <a:r>
              <a:rPr lang="en-US" sz="2400" dirty="0" smtClean="0"/>
              <a:t>Bad = Contributes </a:t>
            </a:r>
            <a:r>
              <a:rPr lang="en-US" sz="2400" dirty="0" smtClean="0"/>
              <a:t>to plaque build up leading to?</a:t>
            </a:r>
          </a:p>
        </p:txBody>
      </p:sp>
      <p:sp>
        <p:nvSpPr>
          <p:cNvPr id="7" name="TextBox 6"/>
          <p:cNvSpPr txBox="1"/>
          <p:nvPr/>
        </p:nvSpPr>
        <p:spPr>
          <a:xfrm rot="20922113">
            <a:off x="4300975" y="5609023"/>
            <a:ext cx="52265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Atherosclerosis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2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Fats Continued: Triglycerides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4081284"/>
            <a:ext cx="3822192" cy="27876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3 fatty acids = </a:t>
            </a:r>
          </a:p>
          <a:p>
            <a:pPr marL="231775" indent="-231775">
              <a:buNone/>
            </a:pPr>
            <a:r>
              <a:rPr lang="en-US" sz="3200" dirty="0"/>
              <a:t> </a:t>
            </a:r>
            <a:r>
              <a:rPr lang="en-US" sz="3200" dirty="0" smtClean="0"/>
              <a:t>  1 Triglycerides – </a:t>
            </a:r>
            <a:r>
              <a:rPr lang="en-US" dirty="0" smtClean="0"/>
              <a:t>(also made from CHO)</a:t>
            </a:r>
          </a:p>
          <a:p>
            <a:pPr lvl="1"/>
            <a:r>
              <a:rPr lang="en-US" sz="2400" dirty="0"/>
              <a:t>Found in </a:t>
            </a:r>
            <a:r>
              <a:rPr lang="en-US" sz="2400" dirty="0" err="1"/>
              <a:t>bld</a:t>
            </a:r>
            <a:r>
              <a:rPr lang="en-US" sz="2400" dirty="0"/>
              <a:t> plasma</a:t>
            </a:r>
          </a:p>
          <a:p>
            <a:pPr lvl="1"/>
            <a:r>
              <a:rPr lang="en-US" sz="2400" dirty="0"/>
              <a:t>Elevated lead to coronary artery </a:t>
            </a:r>
            <a:r>
              <a:rPr lang="en-US" sz="2400" dirty="0" err="1"/>
              <a:t>dz</a:t>
            </a:r>
            <a:endParaRPr lang="en-US" sz="24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74904" y="2057400"/>
            <a:ext cx="3822192" cy="1219200"/>
          </a:xfrm>
        </p:spPr>
        <p:txBody>
          <a:bodyPr/>
          <a:lstStyle/>
          <a:p>
            <a:r>
              <a:rPr lang="en-US" sz="3200" dirty="0" smtClean="0"/>
              <a:t>Fat we eat broken down to fatty acids  </a:t>
            </a:r>
            <a:endParaRPr lang="en-US" sz="3200" dirty="0"/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1905000" y="3276600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029200" y="2895600"/>
            <a:ext cx="3822192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Triglyceride main function:</a:t>
            </a:r>
          </a:p>
          <a:p>
            <a:pPr lvl="1"/>
            <a:r>
              <a:rPr lang="en-US" sz="3000" dirty="0" smtClean="0"/>
              <a:t>Store E- for later; released when told by </a:t>
            </a:r>
            <a:r>
              <a:rPr lang="en-US" sz="3000" dirty="0" err="1" smtClean="0"/>
              <a:t>horomones</a:t>
            </a:r>
            <a:endParaRPr lang="en-US" sz="3000" dirty="0" smtClean="0"/>
          </a:p>
          <a:p>
            <a:pPr lvl="1"/>
            <a:endParaRPr lang="en-US" sz="3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3657600" cy="1252728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Fats Serving Size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0"/>
            <a:ext cx="48767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16761" r="11047" b="18858"/>
          <a:stretch/>
        </p:blipFill>
        <p:spPr bwMode="auto">
          <a:xfrm>
            <a:off x="-1" y="1905000"/>
            <a:ext cx="439782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nut 6"/>
          <p:cNvSpPr/>
          <p:nvPr/>
        </p:nvSpPr>
        <p:spPr>
          <a:xfrm>
            <a:off x="4191000" y="457200"/>
            <a:ext cx="1447800" cy="1828800"/>
          </a:xfrm>
          <a:prstGeom prst="donut">
            <a:avLst>
              <a:gd name="adj" fmla="val 4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209800"/>
            <a:ext cx="7823200" cy="39163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Basic component of all cells</a:t>
            </a:r>
          </a:p>
          <a:p>
            <a:r>
              <a:rPr lang="en-US" sz="3200" dirty="0" smtClean="0"/>
              <a:t>Build/repair tissue</a:t>
            </a:r>
          </a:p>
          <a:p>
            <a:r>
              <a:rPr lang="en-US" sz="3200" dirty="0" smtClean="0"/>
              <a:t>Create digestive </a:t>
            </a:r>
            <a:r>
              <a:rPr lang="en-US" sz="3200" dirty="0" err="1" smtClean="0"/>
              <a:t>enzys</a:t>
            </a:r>
            <a:endParaRPr lang="en-US" sz="3200" dirty="0" smtClean="0"/>
          </a:p>
          <a:p>
            <a:r>
              <a:rPr lang="en-US" sz="3200" dirty="0" smtClean="0"/>
              <a:t>Made up of 22 amino acids</a:t>
            </a:r>
          </a:p>
          <a:p>
            <a:pPr lvl="1"/>
            <a:r>
              <a:rPr lang="en-US" sz="2800" dirty="0" smtClean="0"/>
              <a:t>13 are incomplete</a:t>
            </a:r>
          </a:p>
          <a:p>
            <a:pPr lvl="2"/>
            <a:r>
              <a:rPr lang="en-US" sz="2800" dirty="0" smtClean="0"/>
              <a:t>In beans/peas/corn</a:t>
            </a:r>
          </a:p>
          <a:p>
            <a:pPr marL="566738" lvl="2" indent="-219075"/>
            <a:r>
              <a:rPr lang="en-US" sz="2800" dirty="0" smtClean="0"/>
              <a:t>9 are essential/complete (22)</a:t>
            </a:r>
          </a:p>
          <a:p>
            <a:pPr marL="854075" lvl="3" indent="-219075"/>
            <a:r>
              <a:rPr lang="en-US" sz="2600" dirty="0" smtClean="0"/>
              <a:t>In fish/yogurt/milk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Proteins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41600"/>
            <a:ext cx="3048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975" y="338328"/>
            <a:ext cx="2968625" cy="12527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Proteins</a:t>
            </a:r>
            <a:br>
              <a:rPr lang="en-US" b="1" dirty="0" smtClean="0"/>
            </a:br>
            <a:r>
              <a:rPr lang="en-US" b="1" dirty="0" smtClean="0"/>
              <a:t>Serving Size</a:t>
            </a:r>
            <a:endParaRPr 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3543"/>
            <a:ext cx="5534025" cy="683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 descr="data:image/jpeg;base64,/9j/4AAQSkZJRgABAQAAAQABAAD/2wCEAAkGBw8QEBAQDxAPDw8PDw0PDxANDw8NDQ8QFBEWFhQRFBQYHCghGBolGxUUIjEhJSkrLi46GB8zODMsOigtLisBCgoKDg0OFRAQGS8kIBwsLCwsLzAsNywsLTcrLCw3Ny0rLCwvLCwsLCwsLCwuLCwsOCwsLCwsLC4rLCwsLCwvLP/AABEIALkBEAMBIgACEQEDEQH/xAAbAAABBQEBAAAAAAAAAAAAAAABAAIDBAUGB//EADkQAAICAQMCBAQEBQMEAwEAAAECAAMRBBIhBTETIkFRBmFxgTJCkaEUI1JyscHR8DNiguFDY/E0/8QAGgEBAQADAQEAAAAAAAAAAAAAAAECAwQFBv/EACoRAQACAgEDAwIGAwAAAAAAAAABAgMRIQQSMRNB8CLhI1GBkcHRMmFx/9oADAMBAAIRAxEAPwD22COglAihghCgMMRgNMUMa7BRk8QFiVrtUB25P7SvqNUW4HA/zK0oksvZu8YIgskCwhoEcBHBY7EBgEOI7EOIDcRYjooDcQwxQBFDFAEhs04Pbg/LtJ4oGdYrL37e/pALJpFcyhqdIRynb2/2gFXjg0pJbJlshVkGLMjDRwMB8EGYYCiiigb0UMEilBDBCFFDGuwUEnsIAtsCjJ//AGZd9xc89vQRai8scn7D2kMBQqsKiSKsqAFjwI4LHYgNxFiOxFAEUMUAQQwQFBDBAUUUGYBiiigOBjsRgMcpgUNfoc5ZeG9vQ/8AuZi2EcGdLiZnVNDnzr+Idx7wqrXZJlaZtdktV2QLgMdmQq0eDAfFBDA6CCGCRSiihgKZetv3HA7D95b1120YHc/4mZCGmOUQYzJUWEFVjwIhE7hQSTgAEkmNhwjjgdzicl1P460tQ3IGuTJXfWVZA4/K2DkGWtD19dXSbUAXAwzMwCV8dyf6vlOTL1dKx9M7ltrjmXQbxDOa0HV61Yq9igZGCxwDn2mrV1fTllQW1s7HCqrbiTx7fUTorlraN7YTExLQikB1SDgso79yBnHfEPjA9iOwPB9D6zOLRPMJPCWCNDRSodFBDABgMMUBsMEUAwgxsMCZDHkSBTJlaFYPV9HsO9exPPyPvKVdk6jUVBlIPqJy2ppKMVPp2+YkRcqeWFaZtTy5W0KtAwyNTHiUdFBDFIpRQyvrbMIfnxAz9TZuYn9PpITDEsiHIskESLDc6oAWIGc4ye+Jja9a+ZWImWN8R9eXRpkqzEjuBuVM8BmA5xn2nmHXPi3U3sRvCsFDLSrnwrlH59NcoDK2PQ/vzPQviO+m6lyX8MgBDYRu2ecDkfUjvxz7ThLPhKlLGIZ/KXdQxBUOdUaVC8cfhDH+4ffycvV0tbXdx7fd24+lvrenPV2WN/OO+vxSK1DofF1B7lXr7eX+oev3novw5Wo09ddQW6xa2faf+hTvJPiPj8VjfsBOQ6x0jUKbGQhyqtRQ7Fiaazd4dlmO7OzMVGMkjd7xnS/iezSj+H8Afw4tcWV3ArfqAAFLsDyMY4HbO7iYcZI+mUmlqTzDoOn9K6hqDaljKulassNR4Tri3OVNCg+YA8hsgYHzE6bQ6HT6bc1YLszh2d9thV9uGZUK/wAvPc7ZoJemoo8eklR5goI8NwVOCpXPlx7GeTfG/VOoC+ulytFm1rRZomfxNjMwrL+hGFIO3jPaXV96j9/nz/bHjy3vi/4+8HFOlNVjWEpa486Uqcjt2LZ9D29RJPgXqtngAEeckb2PdsDA5+37zzOjTuWFbpYLLc7kQFnDgZDqBk7WAOR6GerfA/RLqtMpsrZMk4VgfEI/qYflPyPPE6sWq2ry13idTw7fSXEgZlxWmXprh2l5Hno7aFgQyMNHgyoMUQGY4oYDYDIr7tvJxIk1gPof3H+YFgmDMYLAeQYC0CXMkreVd8IeBfzMnrenyA47jv8ASaKPkQXJuUj3EK5YcSzS8guTBI9jFU0iNJDJAZWqaTqYV08QihEKUzupvyB7CaMxtY+Xb6wkosxyCRkyVJBYoEz+sUO4IXYv/dYWz9AAOBNOkcf7zkvinroqJVCbXAOUU1K4z+ZVJBIE83rpjist+Ljlm9Y0q0oDdYG3+S1EVrVwR2fA7EHGfnOY6jr1sDiu1QxQgqGDf0+ZCPbZX3/p+cw+p9We1vIWssDBXs2fw+oQE+QEpww4bvntKGm0FpzaTsQHL3kYQAdxwMZ/ScXoVnnTrpnyRMTM+HZdK62+q3+HW73Fea6Rlsql53IfUB7EPvwJa6L8MaW6/wATUGu7UvWpXS2+JQaVUncTt7854+Xrjjlum/FTaRtmmWgeMa0JtRVOM8OGU7WG4gsD+okV6vXdutvbTa1LGL2A+Jg+ZipAcEEKwA9Dkj67MeCKbmONtebPOSY3D13rfVa6KyfErqVF9FYkAD8qKOZ5V1Xr1WrdrCjfy2C+Olavq9v9Lgsu0H25+Up/EnxZfqk8OpEG4MLVqCm16sdw2MqPt952PwZ8N0VILrHpvv8ALtfUadwyV4GFCs21+fzYPpMuyYibX8z7MYtrXa5evXZsS3Tqain4ePMRjBBAPOQTnvPSegdYD6dFVgbHNdXHZbHLsT+mJzfxjrtLuRK7lbUtcHtRPDYMdoXfbgcEDaAM+/EoVdQ/hz/E17ytV1avX+LO4HFxz25yOMDvOe1praKx7/y7IxTlx90us1Npot4OaA4rDnzecA7hj7H9JbXrAPZlPPYZ/SZ/S9Ql1ShjlNLpaGb18S61QT984Eo+G6OFc5IAP6zqw2ve9eeI+fP+OLJWKxMO40Wo3AGX6huIAmH0x+BOk6bX5d3vwPoJ7DkZOp6Zqg+9LA/lIH/xsMkeXK/UnPONpxyQZS1eq1tFdjum8U0aq888v4WUVPw8bubTz22qM4JPXmQvMO38pb4zeImsS5OzqGpWwI4BUatNKzbAG/8A4y+8AN+e0pt9ACQcSjT119tbWoqI9dVj2bX2VKVZbXIzyK7gqsOMb+cAbj2NolLVKuMEAghgQQCCG/EMfP195NTHuepSfNHJ6jqupBZdvhMtalwil3S0BTbUO4bCtvDAdhwrcka3SeoNYClgYOgHmOCtqn8LgjjkYOPnL7gH0H/BiM28ESxuJ8sbXrMa7RNkHiymbY3xpsaWzprfSWQ0xdJf5hz3mklkDM6pXh8+8oAzX6quQDMhhJIt0NLaGZ9DS9WYV1cMEIhSMwbDyfrNx+x+h/xMBm5hJGS1yNZPWJA3qD2il/BTe5BGNwQ4weQcd+08S6+b7bmQlrdprNgvRGKo4yGFigdgfX2nu6dvrMPVdCpw5CDnJPHf6n1nD1OC1rd0N+K0eJeP1aZdOjWeGdVwu4u7bsc48vY459czM6p1Oy0g1BkVV8u0Yas/0MB+JD6Z9zOo6/p1UEVC1gDlmrX+WePw7jhSO3C57d5N0imrUVuCm1rbKFwvoq88TzMPUTNe6Yehm6WKywfhX4ZDlLrFAUGvUVoj8OqOPErx+XIzj2xNv496cmoenU6dKtPZaWUFgtJ37sh22g5YEE59eOfebqVdlFp8HcpN7WKm0ldlgyy4IyCCW/XMdbqSQKSVezItqXHIPqMfYH9ZsjPa27V9vn9tF8WtdzzrTqosdbS+8sx8VGO8t6q5bIwT2PB9Jr9L65eiimpj4IPZ03MgJ5BPpk5x9Zb6vpaSlgrV61LeTa27JGFZCxHPb68Tn00VoGKylZwAQ9qq20N6KcHH2M6e6t4nbRFZjUvWfhboeiNOmtpPh3VCweIVQ2WI7lmWzI8/fv34yDB8VU00tbt3Zvr3EoE2BVAFpC45bac4+885/irQu0aq3eThhUw2KMegQDzRmp6zfWaqyzHbXaieOxaxjZ3dhyxPOADNM17+J8uutLRXvieHW9HragOtdiuRZSyhhwSFbZ68ghuPmMd5onWF28RyDvOMqDtBHdcehHsZwlfWHXvtKfwi1BlbIbaVxbu9gy8+q55xNDT/ABJ5jlMG3ali5APjqOf7WPOD2Oe5mzHW9J4aMk1t5em9Juz2nbaIfy0/tB/WeX/CXX9PfxW3m9mBB7Zx8j34+U9I0mrRaVdjgAEH7Z/0BP2nqxMTHEuPU70utIbJz2t66zLuAxWa3d9r+HtTC12rv77kZ1YOvBB7jgzD1Ws1bEfzqg5/hnJWuywC+rWLp2txkYwpAsT2IxjOZj6kOivTWnzOna2HEoWvkzktT1G5OVfG5etbRlg9Ys1KV1jnhn/iCgXtw3f3sn4kVGYX4QG50Q5GCtWl3XlT+fbarqSOOQPaO+Et09o8c/ZvMYVMr1XBhkdwF3D1QsoYKfngiTKeJk0MS+zDMPZmH7yI3yC58kn3JP6mV3smbFpUajDL9R/mbi3AdzOPS/n7ia7X5bjsMQNrVMGTI+f+M/6TJaXtO+UI9j/kSi0kg0nmX6jM6vvNCowrr4RBCIUH7H6Gc6/edHOevXDH6mEk6uWEleuWUgTCR6xgK2LEAYIycY5jxMn4h1DKAq8EjIy1iZ98Ff8AecnW5vSw2t+n7t/T077xDzb4vajcQSbXPZrVuYf+PAUfaWuh1eDQzHAsIyqOpY4+aHBI+a5+koahc6tVuNhr3MbFNp1FeR2GG7cntF1rUufIFzX+XaRZXnPH8pzuU/2mfOVtMV7In/L5p9FakTqZ9lM23am4VqQCxwRXqbXQAdyUZcgfKanVNGtK8FHt8IoxctTUicsz2MOVrwOccnAHrg9L0rpQ0Gl3vve11DWMiOzICMhBnLECcbqOoPfbaF/mAVnamrAqqFgdSGf/ALF/EQe+3tO6lOyNPM6nN6s8eIcy2v2MMCx1bArIo/hVYgd66/bHvzxNi/pdlmlS5bWLO1ihbqalLYJ8v4cj2ySc4nP/ABBhGTVJ4+r2urHU6sbKLT/9VR/L7frO16Lqxdo6ssPFHi2AWHy1t+Z2P9KKV+pIEvU2mla2r+fz5wx6XHXJMxZxnwpcG8YbcOw3eUbeBgfYf+ozqOisW5b9yhgxIVckpWB2J7ZPIx85p26Q0WbF3hG2nkHePbcPQnvgyc6F7HDlwpBJRHyEJ/L9+0er+J3x4mHbkrEYeyfLAs0Lo3AIHjC1FIGVVlxYpHoCJa0fw9fZ2yQU2Z9fK2am+oHE7gdND0KV2ipThWcfzb2HBfPfk5M6PoWhTaOBPQ6f8SNvGy/TLnvhD4e1NVjM21UfaWUZ5cev7md9qVIqVCTsNilsHacf3fl7Dn0+smppAlgICMEAj2PadkUiK9sNVb6tFkHTenoyLZaoZmy4UjCJuUqcKe2VZh9DjsABdsOM4wPpxGaVdiBO4XheSTj0zmR3vMojRe252guI9h6fbByP3wZg9U6Wlgwq1gbUU1sD4ViIxZKmA7V7zuYAZbABmta0rtExtK2ms7hzek1NtFm5md1LMrs+3c1h2b2Yg43EVBQqgrWGO5szotdqwKhg82Dy/wBpHJ/T/Myeu6UuRtClmVgS3IBXzJn/AMgMHuPTHMCVttUMdxVQue3A9pjWNSzyTE1ifdG0gcS54UBpmxpZ4QzT0yxi0S/pqoFzTDyn7SqZdAwjfQ/4MoySAveXqZRXvL9UK7CGCKFGYvUEw5+fM2pndVr7N9oFGuWUlVJZrMInWC6lXGGAI+fMKx4iYifKxOnO9U6ArbmqxW5VskDzMfQZ9BKnwx8M+C4tuJssXLAsd2D6cntOsdcyLUgldicE+/AnBk6THS05Kxy6I6jJNeyZ4cz8RVWXixEDq6qXXFmxbPdQcHkd/ScqOg7K2Dfz/GrLDujWlT5qmzyDkEH5TpfEK3N4SeIQQPGc5dxnzAeiqflLbVtt/CcrYLa+3B44/acfZkndteWXdHh5b1Loxfzahm1FqnFjoQul07DtVWuewGBkCM6fYumdEHhFriPDXklrO9RZfVd+0n6CegdW0SAsVDBXbeuxSSr99wH+RM9fhmqzV06tUdRSrkpgqoZsjag9jkn5cDtNc0taJi3hvxZIpzDF1ulUqDyyjxGBc7WdUOLNZa3zbIUfOZr2O7BK2tWvIyGKHPtjAnYavp4O/ehVWK5XgblT/pV4HITcS32meelFWB/Ec5YrwPovyAmnpaWm01ms6dfU5KWrFonlt0UgV5AUYAQM3/TrUcCusfmI9T757y10T1Eh0lQKNvVmsGQoPFYX8oX2l3pFDDJInqdDS1d7h5Oa0S2axJVECLHgT0mgVWKysHuI8RGBQt0y+0q20+01LFld0kRjvp5G1E1WrkRqgZ3gxeDL/hReFKKSUS3VVJVqkyVwK2q4rPzOP+foZny71Rvwr9/+fvKMxkGvvL9QlKkcy/WJVdbBFFAMi1de5SPuJIIYVg45k1ZjtZVtb5HkSNDKxWljxIkMkgPEawhBijSqf8KoOQI/wxLDCR4mOhWfTA9xAdN2wSuPYCWisUk0ifK7YbdGG/dnPbvyfqTJv4Ae01SICslcdaxqIWbTLPq0wHpJ0pAk+2LEziGJoEMMREqEDDmMjoAMiYSWNYQIGWR7JORFtgQbIQkmCwhYEQSPCyQLKvU7tiHHduB/vAx9Xbudj6ZwPoJFAI4CYqmoEvViVqVltBKOoiiigKGNhhUWqq3L8x2mXjE2cylq6ecj1hJQIZMpkCyRTKiWGNBhgGKCGAoMQwQGMI2SyNhAbBHrGssBYhgWGADGgRxggAwGGLECMiELJNsGIAxCFhAhhTTxOc6jqN7nH4V4H+pmj1nWbRsU+Zu/yEw1kkOElrWNQSzUkgmqWWFEYiyZRKOiiiigKKKKFKJhniKKEULqtp+UYs0HXMp2V4lCBjwZEI8GEPxBFFAUEOIICzBDBAURixBiAIDHYgxAZiLEfiHbAYBHBY4CGA3EDLJAIoEMq9Q1gqXPcnsPeP6jrEqXJ/EewHcmctqdQ1jFm9fT0A9hJKhZYWJY8knmPURiLLNSSB9SS3WkbVXLCLKCokgEAEdiBvxRRQpQQwQFFFFCBmBhmGKUVWSNElf/AFkbd4BzCI2EQh0UUUBQYhigDEWI6AwBgRYhigDEWIYjAAEOIYoAMy+p9XWvKrhn/YfWX9T+FvoZxFnc/Vv8yTIddczsWY5JirSMWWapFS1Vy3VXI65aSUPRZIojVjxAdDBD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7707086" y="2133600"/>
            <a:ext cx="1447800" cy="1828800"/>
          </a:xfrm>
          <a:prstGeom prst="donut">
            <a:avLst>
              <a:gd name="adj" fmla="val 4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http://t3.gstatic.com/images?q=tbn:ANd9GcTV9e0VnzuVeFrkLWNVb5-UNG65cEdAtv5LVAr-CSjXjuwSuIb4H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10593" r="11898" b="8386"/>
          <a:stretch/>
        </p:blipFill>
        <p:spPr bwMode="auto">
          <a:xfrm>
            <a:off x="-1" y="1676400"/>
            <a:ext cx="3609975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recisionnutrition.com/wordpress/wp-content/uploads/2012/08/Precision-Nutrition_Palm-Sized-Portions_Steak-Example_Femal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61" t="18286" r="20183" b="8000"/>
          <a:stretch/>
        </p:blipFill>
        <p:spPr bwMode="auto">
          <a:xfrm>
            <a:off x="32657" y="3795485"/>
            <a:ext cx="3577318" cy="304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2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86000"/>
            <a:ext cx="58674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In all body tissues</a:t>
            </a:r>
          </a:p>
          <a:p>
            <a:r>
              <a:rPr lang="en-US" sz="3200" dirty="0" smtClean="0"/>
              <a:t>Lubricates </a:t>
            </a:r>
            <a:r>
              <a:rPr lang="en-US" sz="3200" dirty="0" err="1" smtClean="0"/>
              <a:t>jts</a:t>
            </a:r>
            <a:endParaRPr lang="en-US" sz="3200" dirty="0" smtClean="0"/>
          </a:p>
          <a:p>
            <a:r>
              <a:rPr lang="en-US" sz="3200" dirty="0" smtClean="0"/>
              <a:t>Protects spinal cord</a:t>
            </a:r>
          </a:p>
          <a:p>
            <a:r>
              <a:rPr lang="en-US" sz="3200" dirty="0" smtClean="0"/>
              <a:t>Essential for digestion</a:t>
            </a:r>
          </a:p>
          <a:p>
            <a:r>
              <a:rPr lang="en-US" sz="3200" dirty="0" smtClean="0"/>
              <a:t>Makes up blood plasma, cytoplasm of cells</a:t>
            </a:r>
          </a:p>
          <a:p>
            <a:r>
              <a:rPr lang="en-US" sz="3200" dirty="0" smtClean="0"/>
              <a:t>Helps body absorb nutrients</a:t>
            </a:r>
          </a:p>
          <a:p>
            <a:r>
              <a:rPr lang="en-US" sz="3200" dirty="0" smtClean="0"/>
              <a:t>Should drink 6 – 8 glasses a day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Water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uman-body-72-wa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31702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0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05000"/>
            <a:ext cx="44958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Organic compounds </a:t>
            </a:r>
          </a:p>
          <a:p>
            <a:r>
              <a:rPr lang="en-US" dirty="0"/>
              <a:t>I</a:t>
            </a:r>
            <a:r>
              <a:rPr lang="en-US" dirty="0" smtClean="0"/>
              <a:t>mportant for metabolism &amp; </a:t>
            </a:r>
            <a:r>
              <a:rPr lang="en-US" dirty="0" err="1" smtClean="0"/>
              <a:t>bld</a:t>
            </a:r>
            <a:r>
              <a:rPr lang="en-US" dirty="0" smtClean="0"/>
              <a:t> clotting</a:t>
            </a:r>
            <a:endParaRPr lang="en-US" dirty="0"/>
          </a:p>
          <a:p>
            <a:r>
              <a:rPr lang="en-US" dirty="0" smtClean="0"/>
              <a:t>Allow body to use E- </a:t>
            </a:r>
          </a:p>
          <a:p>
            <a:endParaRPr lang="en-US" dirty="0" smtClean="0"/>
          </a:p>
          <a:p>
            <a:r>
              <a:rPr lang="en-US" dirty="0" smtClean="0"/>
              <a:t>Some are </a:t>
            </a:r>
            <a:r>
              <a:rPr lang="en-US" b="1" dirty="0" smtClean="0"/>
              <a:t>Antioxidants (VA, C, E)</a:t>
            </a:r>
            <a:r>
              <a:rPr lang="en-US" dirty="0" smtClean="0"/>
              <a:t> – protect the body from harmful chemicals called free radicals;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f</a:t>
            </a:r>
            <a:r>
              <a:rPr lang="en-US" dirty="0" smtClean="0"/>
              <a:t>ruits/veggies</a:t>
            </a:r>
          </a:p>
          <a:p>
            <a:pPr lvl="1"/>
            <a:r>
              <a:rPr lang="en-US" dirty="0" smtClean="0"/>
              <a:t>Free radicals are the results of O2 being used during metabolism</a:t>
            </a:r>
          </a:p>
          <a:p>
            <a:pPr lvl="1"/>
            <a:r>
              <a:rPr lang="en-US" dirty="0" smtClean="0"/>
              <a:t>Can damage tissues/genes</a:t>
            </a:r>
          </a:p>
          <a:p>
            <a:pPr lvl="1"/>
            <a:r>
              <a:rPr lang="en-US" dirty="0" smtClean="0"/>
              <a:t>Can lead to CA, CAD, arthritis</a:t>
            </a:r>
          </a:p>
          <a:p>
            <a:pPr marL="30194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Vitamins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90800"/>
            <a:ext cx="4326369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21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67000"/>
            <a:ext cx="8382000" cy="3687763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V are classified as H2O soluble or fat soluble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Water soluble v</a:t>
            </a:r>
            <a:r>
              <a:rPr lang="en-US" sz="2400" dirty="0" smtClean="0"/>
              <a:t> – dissolve in H2O &amp; are not stored in the body.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        -Includes VB, VC, &amp; Folic Acid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Fat soluble v</a:t>
            </a:r>
            <a:r>
              <a:rPr lang="en-US" sz="2400" dirty="0" smtClean="0"/>
              <a:t> – dissolve in fat &amp; are stored in the body.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    </a:t>
            </a:r>
            <a:r>
              <a:rPr lang="en-US" sz="2800" dirty="0" smtClean="0"/>
              <a:t>-Includes Vitamins A, D, E, &amp; K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0DE6F6-8E07-4F9C-85F4-1958B953738F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/>
              <a:t>Vitamins Continued…</a:t>
            </a:r>
          </a:p>
        </p:txBody>
      </p:sp>
    </p:spTree>
    <p:extLst>
      <p:ext uri="{BB962C8B-B14F-4D97-AF65-F5344CB8AC3E}">
        <p14:creationId xmlns:p14="http://schemas.microsoft.com/office/powerpoint/2010/main" val="241168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7408333" cy="4149409"/>
          </a:xfrm>
        </p:spPr>
        <p:txBody>
          <a:bodyPr>
            <a:normAutofit/>
          </a:bodyPr>
          <a:lstStyle/>
          <a:p>
            <a:r>
              <a:rPr lang="en-US" dirty="0" smtClean="0"/>
              <a:t>Nutrition:  all body processes relating to food. </a:t>
            </a:r>
          </a:p>
          <a:p>
            <a:pPr lvl="1"/>
            <a:r>
              <a:rPr lang="en-US" dirty="0" smtClean="0"/>
              <a:t>Include digestion, absorption, metabolism, circulation, and elimination.</a:t>
            </a:r>
          </a:p>
          <a:p>
            <a:pPr lvl="1"/>
            <a:r>
              <a:rPr lang="en-US" dirty="0"/>
              <a:t>Nutritional status </a:t>
            </a:r>
            <a:r>
              <a:rPr lang="en-US" dirty="0" smtClean="0"/>
              <a:t>refers to </a:t>
            </a:r>
            <a:r>
              <a:rPr lang="en-US" dirty="0"/>
              <a:t>the </a:t>
            </a:r>
            <a:r>
              <a:rPr lang="en-US" dirty="0" smtClean="0"/>
              <a:t>state of </a:t>
            </a:r>
            <a:r>
              <a:rPr lang="en-US" dirty="0"/>
              <a:t>one’s </a:t>
            </a:r>
            <a:endParaRPr lang="en-US" dirty="0" smtClean="0"/>
          </a:p>
          <a:p>
            <a:pPr marL="301943" lvl="1" indent="0">
              <a:buNone/>
            </a:pPr>
            <a:r>
              <a:rPr lang="en-US" dirty="0"/>
              <a:t> </a:t>
            </a:r>
            <a:r>
              <a:rPr lang="en-US" dirty="0" smtClean="0"/>
              <a:t>    nutrition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is </a:t>
            </a:r>
            <a:r>
              <a:rPr lang="en-US" dirty="0" smtClean="0"/>
              <a:t>wellness? </a:t>
            </a:r>
            <a:r>
              <a:rPr lang="en-US" dirty="0" smtClean="0"/>
              <a:t>state </a:t>
            </a:r>
            <a:r>
              <a:rPr lang="en-US" dirty="0"/>
              <a:t>of </a:t>
            </a:r>
            <a:r>
              <a:rPr lang="en-US" dirty="0" smtClean="0"/>
              <a:t>good </a:t>
            </a:r>
            <a:r>
              <a:rPr lang="en-US" dirty="0"/>
              <a:t>health </a:t>
            </a:r>
            <a:endParaRPr lang="en-US" dirty="0" smtClean="0"/>
          </a:p>
          <a:p>
            <a:pPr marL="301943" lvl="1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c/ </a:t>
            </a:r>
            <a:r>
              <a:rPr lang="en-US" dirty="0"/>
              <a:t>optimal </a:t>
            </a:r>
            <a:r>
              <a:rPr lang="en-US" dirty="0" smtClean="0"/>
              <a:t>body function</a:t>
            </a:r>
            <a:r>
              <a:rPr lang="en-US" dirty="0" smtClean="0"/>
              <a:t>.  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Fundamentals of </a:t>
            </a:r>
            <a:r>
              <a:rPr lang="en-US" dirty="0" smtClean="0"/>
              <a:t>Nutrition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7"/>
          <a:stretch/>
        </p:blipFill>
        <p:spPr>
          <a:xfrm>
            <a:off x="5791200" y="4116633"/>
            <a:ext cx="2971799" cy="256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3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514600"/>
            <a:ext cx="7408333" cy="3959106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Inorganic (nonliving) elements found in all tissues</a:t>
            </a:r>
          </a:p>
          <a:p>
            <a:r>
              <a:rPr lang="en-US" sz="2800" dirty="0" smtClean="0"/>
              <a:t>Some are antioxidants too (Mg, Zn, Cu)</a:t>
            </a:r>
          </a:p>
          <a:p>
            <a:pPr marL="344488" lvl="1" indent="-344488">
              <a:buNone/>
              <a:tabLst>
                <a:tab pos="688975" algn="l"/>
              </a:tabLst>
            </a:pPr>
            <a:r>
              <a:rPr lang="en-US" sz="2400" dirty="0" smtClean="0"/>
              <a:t>	- </a:t>
            </a:r>
            <a:r>
              <a:rPr lang="en-US" sz="2800" dirty="0" smtClean="0"/>
              <a:t>regulate </a:t>
            </a:r>
            <a:r>
              <a:rPr lang="en-US" sz="2800" dirty="0"/>
              <a:t>body fluids (Na, K)</a:t>
            </a:r>
          </a:p>
          <a:p>
            <a:pPr marL="344488" indent="-344488">
              <a:buNone/>
            </a:pPr>
            <a:r>
              <a:rPr lang="en-US" sz="2800" dirty="0"/>
              <a:t>    </a:t>
            </a:r>
            <a:r>
              <a:rPr lang="en-US" sz="2800" dirty="0" smtClean="0"/>
              <a:t> - </a:t>
            </a:r>
            <a:r>
              <a:rPr lang="en-US" sz="2800" dirty="0"/>
              <a:t>contribute to growth (</a:t>
            </a:r>
            <a:r>
              <a:rPr lang="en-US" sz="2800" dirty="0" err="1"/>
              <a:t>Ca</a:t>
            </a:r>
            <a:r>
              <a:rPr lang="en-US" sz="2800" dirty="0"/>
              <a:t>, P, Mg, Zn)</a:t>
            </a:r>
          </a:p>
          <a:p>
            <a:pPr marL="344488" indent="-344488">
              <a:buNone/>
            </a:pPr>
            <a:r>
              <a:rPr lang="en-US" sz="2800" dirty="0"/>
              <a:t>    </a:t>
            </a:r>
            <a:r>
              <a:rPr lang="en-US" sz="2800" dirty="0" smtClean="0"/>
              <a:t> </a:t>
            </a:r>
            <a:r>
              <a:rPr lang="en-US" sz="2800" dirty="0"/>
              <a:t>- helps build tissues (Mg, </a:t>
            </a:r>
            <a:r>
              <a:rPr lang="en-US" sz="2800" dirty="0" smtClean="0"/>
              <a:t>S, </a:t>
            </a:r>
            <a:r>
              <a:rPr lang="en-US" sz="2800" dirty="0"/>
              <a:t>Fe)</a:t>
            </a:r>
          </a:p>
          <a:p>
            <a:pPr marL="344488" indent="-344488">
              <a:buNone/>
            </a:pPr>
            <a:r>
              <a:rPr lang="en-US" sz="2800" dirty="0"/>
              <a:t>    </a:t>
            </a:r>
            <a:r>
              <a:rPr lang="en-US" sz="2800" dirty="0" smtClean="0"/>
              <a:t> </a:t>
            </a:r>
            <a:r>
              <a:rPr lang="en-US" sz="2800" dirty="0"/>
              <a:t>- formation of RBC’s (Fe, Cu</a:t>
            </a:r>
            <a:r>
              <a:rPr lang="en-US" sz="2800" dirty="0" smtClean="0"/>
              <a:t>)</a:t>
            </a:r>
          </a:p>
          <a:p>
            <a:pPr marL="344488" indent="-344488">
              <a:buNone/>
            </a:pPr>
            <a:r>
              <a:rPr lang="en-US" sz="2800" dirty="0"/>
              <a:t>	</a:t>
            </a:r>
            <a:r>
              <a:rPr lang="en-US" sz="2800" dirty="0" smtClean="0"/>
              <a:t>- healthy skin, hair, nails (S)</a:t>
            </a:r>
            <a:endParaRPr lang="en-US" sz="2800" dirty="0"/>
          </a:p>
          <a:p>
            <a:pPr marL="344488" indent="-344488">
              <a:buNone/>
            </a:pPr>
            <a:r>
              <a:rPr lang="en-US" sz="2800" dirty="0"/>
              <a:t>    </a:t>
            </a:r>
            <a:r>
              <a:rPr lang="en-US" sz="2800" dirty="0" smtClean="0"/>
              <a:t> </a:t>
            </a:r>
            <a:r>
              <a:rPr lang="en-US" sz="2800" dirty="0"/>
              <a:t>- maintains heart rhythm (Ca, K</a:t>
            </a:r>
            <a:r>
              <a:rPr lang="en-US" sz="2800" dirty="0" smtClean="0"/>
              <a:t>)</a:t>
            </a:r>
          </a:p>
          <a:p>
            <a:pPr marL="344488" indent="-344488">
              <a:buNone/>
            </a:pPr>
            <a:endParaRPr lang="en-US" sz="28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Minerals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18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305800" cy="4114800"/>
          </a:xfrm>
        </p:spPr>
        <p:txBody>
          <a:bodyPr>
            <a:noAutofit/>
          </a:bodyPr>
          <a:lstStyle/>
          <a:p>
            <a:pPr marL="1044893" lvl="1" indent="-742950">
              <a:buFont typeface="+mj-lt"/>
              <a:buAutoNum type="arabicPeriod"/>
            </a:pPr>
            <a:r>
              <a:rPr lang="en-US" sz="3600" dirty="0" smtClean="0"/>
              <a:t>Hypertension</a:t>
            </a:r>
            <a:endParaRPr lang="en-US" sz="3600" dirty="0"/>
          </a:p>
          <a:p>
            <a:pPr marL="1044893" lvl="1" indent="-742950">
              <a:buFont typeface="+mj-lt"/>
              <a:buAutoNum type="arabicPeriod"/>
            </a:pPr>
            <a:r>
              <a:rPr lang="en-US" sz="3600" dirty="0" smtClean="0"/>
              <a:t>Atherosclerosis - </a:t>
            </a:r>
            <a:r>
              <a:rPr lang="en-US" sz="3200" dirty="0" smtClean="0"/>
              <a:t>arteries are narrowed by the accumulation of fats/minerals on their inner lining. </a:t>
            </a:r>
            <a:endParaRPr lang="en-US" sz="3600" dirty="0" smtClean="0"/>
          </a:p>
          <a:p>
            <a:pPr marL="1044893" lvl="1" indent="-742950">
              <a:buFont typeface="+mj-lt"/>
              <a:buAutoNum type="arabicPeriod"/>
            </a:pPr>
            <a:r>
              <a:rPr lang="en-US" sz="3600" dirty="0" smtClean="0"/>
              <a:t>Osteoporosis </a:t>
            </a:r>
          </a:p>
          <a:p>
            <a:pPr marL="1044893" lvl="1" indent="-742950">
              <a:buFont typeface="+mj-lt"/>
              <a:buAutoNum type="arabicPeriod"/>
            </a:pPr>
            <a:r>
              <a:rPr lang="en-US" sz="3600" dirty="0" smtClean="0"/>
              <a:t>Malnutrition - poor nutrition.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Good nutrition may prevent or delay: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2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 Essential Nutrient Groups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4186013"/>
              </p:ext>
            </p:extLst>
          </p:nvPr>
        </p:nvGraphicFramePr>
        <p:xfrm>
          <a:off x="228600" y="1447803"/>
          <a:ext cx="8686800" cy="5410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650"/>
                <a:gridCol w="5917150"/>
              </a:tblGrid>
              <a:tr h="5851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Nutrient Groups</a:t>
                      </a:r>
                      <a:endParaRPr lang="en-US" sz="2400" dirty="0"/>
                    </a:p>
                  </a:txBody>
                  <a:tcPr marL="82321" marR="82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Functions</a:t>
                      </a:r>
                      <a:endParaRPr lang="en-US" sz="2400" dirty="0"/>
                    </a:p>
                  </a:txBody>
                  <a:tcPr marL="82321" marR="82321" anchor="ctr"/>
                </a:tc>
              </a:tr>
              <a:tr h="913722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/>
                        <a:t>Carbohydrates</a:t>
                      </a:r>
                      <a:endParaRPr lang="en-US" b="1" u="none" dirty="0"/>
                    </a:p>
                  </a:txBody>
                  <a:tcPr marL="82321" marR="82321" anchor="ctr"/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/>
                        <a:t>Provide</a:t>
                      </a:r>
                      <a:r>
                        <a:rPr lang="en-US" sz="1600" b="1" u="none" baseline="0" dirty="0" smtClean="0"/>
                        <a:t> heat &amp; energy;  supply fiber for good digestion and elimination.</a:t>
                      </a:r>
                      <a:endParaRPr lang="en-US" sz="1600" b="1" u="none" dirty="0"/>
                    </a:p>
                  </a:txBody>
                  <a:tcPr marL="82321" marR="82321" anchor="ctr"/>
                </a:tc>
              </a:tr>
              <a:tr h="913722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/>
                        <a:t>Lipids (Fats)</a:t>
                      </a:r>
                      <a:endParaRPr lang="en-US" b="1" u="none" dirty="0"/>
                    </a:p>
                  </a:txBody>
                  <a:tcPr marL="82321" marR="82321" anchor="ctr"/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/>
                        <a:t>Provide fatty acids needed for</a:t>
                      </a:r>
                      <a:r>
                        <a:rPr lang="en-US" sz="1600" b="1" u="none" baseline="0" dirty="0" smtClean="0"/>
                        <a:t> growth and development; provide heat and energy; carry fat-soluble vitamins to body cells.</a:t>
                      </a:r>
                      <a:endParaRPr lang="en-US" sz="1600" b="1" u="none" dirty="0"/>
                    </a:p>
                  </a:txBody>
                  <a:tcPr marL="82321" marR="82321" anchor="ctr"/>
                </a:tc>
              </a:tr>
              <a:tr h="913722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/>
                        <a:t>Proteins</a:t>
                      </a:r>
                      <a:endParaRPr lang="en-US" b="1" u="none" dirty="0"/>
                    </a:p>
                  </a:txBody>
                  <a:tcPr marL="82321" marR="82321" anchor="ctr"/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/>
                        <a:t>Build &amp; repair body</a:t>
                      </a:r>
                      <a:r>
                        <a:rPr lang="en-US" sz="1600" b="1" u="none" baseline="0" dirty="0" smtClean="0"/>
                        <a:t> tissue; provide heat and energy; help produce antibodies.</a:t>
                      </a:r>
                      <a:endParaRPr lang="en-US" sz="1600" b="1" u="none" dirty="0"/>
                    </a:p>
                  </a:txBody>
                  <a:tcPr marL="82321" marR="82321" anchor="ctr"/>
                </a:tc>
              </a:tr>
              <a:tr h="585103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/>
                        <a:t>Vitamins</a:t>
                      </a:r>
                      <a:endParaRPr lang="en-US" b="1" u="none" dirty="0"/>
                    </a:p>
                  </a:txBody>
                  <a:tcPr marL="82321" marR="82321" anchor="ctr"/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/>
                        <a:t>Regulate</a:t>
                      </a:r>
                      <a:r>
                        <a:rPr lang="en-US" sz="1600" b="1" u="none" baseline="0" dirty="0" smtClean="0"/>
                        <a:t> body functions; build and repair body tissue. </a:t>
                      </a:r>
                      <a:endParaRPr lang="en-US" sz="1600" b="1" u="none" dirty="0"/>
                    </a:p>
                  </a:txBody>
                  <a:tcPr marL="82321" marR="82321" anchor="ctr"/>
                </a:tc>
              </a:tr>
              <a:tr h="585103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/>
                        <a:t>Minerals</a:t>
                      </a:r>
                      <a:r>
                        <a:rPr lang="en-US" b="1" u="none" baseline="0" dirty="0" smtClean="0"/>
                        <a:t> </a:t>
                      </a:r>
                      <a:endParaRPr lang="en-US" b="1" u="none" dirty="0"/>
                    </a:p>
                  </a:txBody>
                  <a:tcPr marL="82321" marR="82321" anchor="ctr"/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/>
                        <a:t>Regulate body functions;</a:t>
                      </a:r>
                      <a:r>
                        <a:rPr lang="en-US" sz="1600" b="1" u="none" baseline="0" dirty="0" smtClean="0"/>
                        <a:t> build and repair body tissue.</a:t>
                      </a:r>
                      <a:endParaRPr lang="en-US" sz="1600" b="1" u="none" dirty="0"/>
                    </a:p>
                  </a:txBody>
                  <a:tcPr marL="82321" marR="82321" anchor="ctr"/>
                </a:tc>
              </a:tr>
              <a:tr h="913722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/>
                        <a:t>Water</a:t>
                      </a:r>
                      <a:endParaRPr lang="en-US" b="1" u="none" dirty="0"/>
                    </a:p>
                  </a:txBody>
                  <a:tcPr marL="82321" marR="82321" anchor="ctr"/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/>
                        <a:t>Carries</a:t>
                      </a:r>
                      <a:r>
                        <a:rPr lang="en-US" sz="1600" b="1" u="none" baseline="0" dirty="0" smtClean="0"/>
                        <a:t> nutrients &amp; wastes to and from body cells; regulates body functions.</a:t>
                      </a:r>
                      <a:endParaRPr lang="en-US" sz="1600" b="1" u="none" dirty="0"/>
                    </a:p>
                  </a:txBody>
                  <a:tcPr marL="82321" marR="8232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78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839200" cy="6629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20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5562600" cy="3450696"/>
          </a:xfrm>
        </p:spPr>
        <p:txBody>
          <a:bodyPr>
            <a:noAutofit/>
          </a:bodyPr>
          <a:lstStyle/>
          <a:p>
            <a:r>
              <a:rPr lang="en-US" sz="2800" dirty="0" smtClean="0"/>
              <a:t>Major source of E-</a:t>
            </a:r>
          </a:p>
          <a:p>
            <a:r>
              <a:rPr lang="en-US" sz="2800" dirty="0" smtClean="0"/>
              <a:t>Starches or sugars mainly produced by plants</a:t>
            </a:r>
          </a:p>
          <a:p>
            <a:pPr lvl="1"/>
            <a:r>
              <a:rPr lang="en-US" sz="2400" dirty="0"/>
              <a:t>Breads, pastas, potatoes, peas, beans, </a:t>
            </a:r>
            <a:r>
              <a:rPr lang="en-US" sz="2400" dirty="0" smtClean="0"/>
              <a:t>grains (pick one)</a:t>
            </a:r>
            <a:endParaRPr lang="en-US" sz="2400" dirty="0"/>
          </a:p>
          <a:p>
            <a:endParaRPr lang="en-US" sz="2800" dirty="0"/>
          </a:p>
          <a:p>
            <a:r>
              <a:rPr lang="en-US" sz="2800" dirty="0" smtClean="0"/>
              <a:t>Cellulose: fibrous, indigestible form of plant carb</a:t>
            </a:r>
          </a:p>
          <a:p>
            <a:pPr lvl="1"/>
            <a:r>
              <a:rPr lang="en-US" sz="2400" dirty="0" smtClean="0"/>
              <a:t>Bran, whole-grain</a:t>
            </a:r>
          </a:p>
          <a:p>
            <a:pPr lvl="1"/>
            <a:r>
              <a:rPr lang="en-US" sz="2400" dirty="0" smtClean="0"/>
              <a:t>Helps c bowel </a:t>
            </a:r>
            <a:r>
              <a:rPr lang="en-US" sz="2400" dirty="0" err="1" smtClean="0"/>
              <a:t>mvmts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1. </a:t>
            </a:r>
            <a:r>
              <a:rPr lang="en-US" sz="5400" b="1" dirty="0" smtClean="0"/>
              <a:t>Carbohydrates (CHO)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95600"/>
            <a:ext cx="3124200" cy="350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8120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975" y="338328"/>
            <a:ext cx="2968625" cy="12527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CHO </a:t>
            </a:r>
            <a:br>
              <a:rPr lang="en-US" b="1" dirty="0" smtClean="0"/>
            </a:br>
            <a:r>
              <a:rPr lang="en-US" b="1" dirty="0" smtClean="0"/>
              <a:t>Serving Size</a:t>
            </a:r>
            <a:endParaRPr 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0"/>
            <a:ext cx="5534025" cy="683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 descr="data:image/jpeg;base64,/9j/4AAQSkZJRgABAQAAAQABAAD/2wCEAAkGBw8QEBAQDxAPDw8PDw0PDxANDw8NDQ8QFBEWFhQRFBQYHCghGBolGxUUIjEhJSkrLi46GB8zODMsOigtLisBCgoKDg0OFRAQGS8kIBwsLCwsLzAsNywsLTcrLCw3Ny0rLCwvLCwsLCwsLCwuLCwsOCwsLCwsLC4rLCwsLCwvLP/AABEIALkBEAMBIgACEQEDEQH/xAAbAAABBQEBAAAAAAAAAAAAAAABAAIDBAUGB//EADkQAAICAQMCBAQEBQMEAwEAAAECAAMRBBIhBTETIkFRBmFxgTJCkaEUI1JyscHR8DNiguFDY/E0/8QAGgEBAQADAQEAAAAAAAAAAAAAAAECAwQFBv/EACoRAQACAgEDAwIGAwAAAAAAAAABAgMRIQQSMRNB8CLhI1GBkcHRMmFx/9oADAMBAAIRAxEAPwD22COglAihghCgMMRgNMUMa7BRk8QFiVrtUB25P7SvqNUW4HA/zK0oksvZu8YIgskCwhoEcBHBY7EBgEOI7EOIDcRYjooDcQwxQBFDFAEhs04Pbg/LtJ4oGdYrL37e/pALJpFcyhqdIRynb2/2gFXjg0pJbJlshVkGLMjDRwMB8EGYYCiiigb0UMEilBDBCFFDGuwUEnsIAtsCjJ//AGZd9xc89vQRai8scn7D2kMBQqsKiSKsqAFjwI4LHYgNxFiOxFAEUMUAQQwQFBDBAUUUGYBiiigOBjsRgMcpgUNfoc5ZeG9vQ/8AuZi2EcGdLiZnVNDnzr+Idx7wqrXZJlaZtdktV2QLgMdmQq0eDAfFBDA6CCGCRSiihgKZetv3HA7D95b1120YHc/4mZCGmOUQYzJUWEFVjwIhE7hQSTgAEkmNhwjjgdzicl1P460tQ3IGuTJXfWVZA4/K2DkGWtD19dXSbUAXAwzMwCV8dyf6vlOTL1dKx9M7ltrjmXQbxDOa0HV61Yq9igZGCxwDn2mrV1fTllQW1s7HCqrbiTx7fUTorlraN7YTExLQikB1SDgso79yBnHfEPjA9iOwPB9D6zOLRPMJPCWCNDRSodFBDABgMMUBsMEUAwgxsMCZDHkSBTJlaFYPV9HsO9exPPyPvKVdk6jUVBlIPqJy2ppKMVPp2+YkRcqeWFaZtTy5W0KtAwyNTHiUdFBDFIpRQyvrbMIfnxAz9TZuYn9PpITDEsiHIskESLDc6oAWIGc4ye+Jja9a+ZWImWN8R9eXRpkqzEjuBuVM8BmA5xn2nmHXPi3U3sRvCsFDLSrnwrlH59NcoDK2PQ/vzPQviO+m6lyX8MgBDYRu2ecDkfUjvxz7ThLPhKlLGIZ/KXdQxBUOdUaVC8cfhDH+4ffycvV0tbXdx7fd24+lvrenPV2WN/OO+vxSK1DofF1B7lXr7eX+oev3novw5Wo09ddQW6xa2faf+hTvJPiPj8VjfsBOQ6x0jUKbGQhyqtRQ7Fiaazd4dlmO7OzMVGMkjd7xnS/iezSj+H8Afw4tcWV3ArfqAAFLsDyMY4HbO7iYcZI+mUmlqTzDoOn9K6hqDaljKulassNR4Tri3OVNCg+YA8hsgYHzE6bQ6HT6bc1YLszh2d9thV9uGZUK/wAvPc7ZoJemoo8eklR5goI8NwVOCpXPlx7GeTfG/VOoC+ulytFm1rRZomfxNjMwrL+hGFIO3jPaXV96j9/nz/bHjy3vi/4+8HFOlNVjWEpa486Uqcjt2LZ9D29RJPgXqtngAEeckb2PdsDA5+37zzOjTuWFbpYLLc7kQFnDgZDqBk7WAOR6GerfA/RLqtMpsrZMk4VgfEI/qYflPyPPE6sWq2ry13idTw7fSXEgZlxWmXprh2l5Hno7aFgQyMNHgyoMUQGY4oYDYDIr7tvJxIk1gPof3H+YFgmDMYLAeQYC0CXMkreVd8IeBfzMnrenyA47jv8ASaKPkQXJuUj3EK5YcSzS8guTBI9jFU0iNJDJAZWqaTqYV08QihEKUzupvyB7CaMxtY+Xb6wkosxyCRkyVJBYoEz+sUO4IXYv/dYWz9AAOBNOkcf7zkvinroqJVCbXAOUU1K4z+ZVJBIE83rpjist+Ljlm9Y0q0oDdYG3+S1EVrVwR2fA7EHGfnOY6jr1sDiu1QxQgqGDf0+ZCPbZX3/p+cw+p9We1vIWssDBXs2fw+oQE+QEpww4bvntKGm0FpzaTsQHL3kYQAdxwMZ/ScXoVnnTrpnyRMTM+HZdK62+q3+HW73Fea6Rlsql53IfUB7EPvwJa6L8MaW6/wATUGu7UvWpXS2+JQaVUncTt7854+Xrjjlum/FTaRtmmWgeMa0JtRVOM8OGU7WG4gsD+okV6vXdutvbTa1LGL2A+Jg+ZipAcEEKwA9Dkj67MeCKbmONtebPOSY3D13rfVa6KyfErqVF9FYkAD8qKOZ5V1Xr1WrdrCjfy2C+Olavq9v9Lgsu0H25+Up/EnxZfqk8OpEG4MLVqCm16sdw2MqPt952PwZ8N0VILrHpvv8ALtfUadwyV4GFCs21+fzYPpMuyYibX8z7MYtrXa5evXZsS3Tqain4ePMRjBBAPOQTnvPSegdYD6dFVgbHNdXHZbHLsT+mJzfxjrtLuRK7lbUtcHtRPDYMdoXfbgcEDaAM+/EoVdQ/hz/E17ytV1avX+LO4HFxz25yOMDvOe1praKx7/y7IxTlx90us1Npot4OaA4rDnzecA7hj7H9JbXrAPZlPPYZ/SZ/S9Ql1ShjlNLpaGb18S61QT984Eo+G6OFc5IAP6zqw2ve9eeI+fP+OLJWKxMO40Wo3AGX6huIAmH0x+BOk6bX5d3vwPoJ7DkZOp6Zqg+9LA/lIH/xsMkeXK/UnPONpxyQZS1eq1tFdjum8U0aq888v4WUVPw8bubTz22qM4JPXmQvMO38pb4zeImsS5OzqGpWwI4BUatNKzbAG/8A4y+8AN+e0pt9ACQcSjT119tbWoqI9dVj2bX2VKVZbXIzyK7gqsOMb+cAbj2NolLVKuMEAghgQQCCG/EMfP195NTHuepSfNHJ6jqupBZdvhMtalwil3S0BTbUO4bCtvDAdhwrcka3SeoNYClgYOgHmOCtqn8LgjjkYOPnL7gH0H/BiM28ESxuJ8sbXrMa7RNkHiymbY3xpsaWzprfSWQ0xdJf5hz3mklkDM6pXh8+8oAzX6quQDMhhJIt0NLaGZ9DS9WYV1cMEIhSMwbDyfrNx+x+h/xMBm5hJGS1yNZPWJA3qD2il/BTe5BGNwQ4weQcd+08S6+b7bmQlrdprNgvRGKo4yGFigdgfX2nu6dvrMPVdCpw5CDnJPHf6n1nD1OC1rd0N+K0eJeP1aZdOjWeGdVwu4u7bsc48vY459czM6p1Oy0g1BkVV8u0Yas/0MB+JD6Z9zOo6/p1UEVC1gDlmrX+WePw7jhSO3C57d5N0imrUVuCm1rbKFwvoq88TzMPUTNe6Yehm6WKywfhX4ZDlLrFAUGvUVoj8OqOPErx+XIzj2xNv496cmoenU6dKtPZaWUFgtJ37sh22g5YEE59eOfebqVdlFp8HcpN7WKm0ldlgyy4IyCCW/XMdbqSQKSVezItqXHIPqMfYH9ZsjPa27V9vn9tF8WtdzzrTqosdbS+8sx8VGO8t6q5bIwT2PB9Jr9L65eiimpj4IPZ03MgJ5BPpk5x9Zb6vpaSlgrV61LeTa27JGFZCxHPb68Tn00VoGKylZwAQ9qq20N6KcHH2M6e6t4nbRFZjUvWfhboeiNOmtpPh3VCweIVQ2WI7lmWzI8/fv34yDB8VU00tbt3Zvr3EoE2BVAFpC45bac4+885/irQu0aq3eThhUw2KMegQDzRmp6zfWaqyzHbXaieOxaxjZ3dhyxPOADNM17+J8uutLRXvieHW9HragOtdiuRZSyhhwSFbZ68ghuPmMd5onWF28RyDvOMqDtBHdcehHsZwlfWHXvtKfwi1BlbIbaVxbu9gy8+q55xNDT/ABJ5jlMG3ali5APjqOf7WPOD2Oe5mzHW9J4aMk1t5em9Juz2nbaIfy0/tB/WeX/CXX9PfxW3m9mBB7Zx8j34+U9I0mrRaVdjgAEH7Z/0BP2nqxMTHEuPU70utIbJz2t66zLuAxWa3d9r+HtTC12rv77kZ1YOvBB7jgzD1Ws1bEfzqg5/hnJWuywC+rWLp2txkYwpAsT2IxjOZj6kOivTWnzOna2HEoWvkzktT1G5OVfG5etbRlg9Ys1KV1jnhn/iCgXtw3f3sn4kVGYX4QG50Q5GCtWl3XlT+fbarqSOOQPaO+Et09o8c/ZvMYVMr1XBhkdwF3D1QsoYKfngiTKeJk0MS+zDMPZmH7yI3yC58kn3JP6mV3smbFpUajDL9R/mbi3AdzOPS/n7ia7X5bjsMQNrVMGTI+f+M/6TJaXtO+UI9j/kSi0kg0nmX6jM6vvNCowrr4RBCIUH7H6Gc6/edHOevXDH6mEk6uWEleuWUgTCR6xgK2LEAYIycY5jxMn4h1DKAq8EjIy1iZ98Ff8AecnW5vSw2t+n7t/T077xDzb4vajcQSbXPZrVuYf+PAUfaWuh1eDQzHAsIyqOpY4+aHBI+a5+koahc6tVuNhr3MbFNp1FeR2GG7cntF1rUufIFzX+XaRZXnPH8pzuU/2mfOVtMV7In/L5p9FakTqZ9lM23am4VqQCxwRXqbXQAdyUZcgfKanVNGtK8FHt8IoxctTUicsz2MOVrwOccnAHrg9L0rpQ0Gl3vve11DWMiOzICMhBnLECcbqOoPfbaF/mAVnamrAqqFgdSGf/ALF/EQe+3tO6lOyNPM6nN6s8eIcy2v2MMCx1bArIo/hVYgd66/bHvzxNi/pdlmlS5bWLO1ihbqalLYJ8v4cj2ySc4nP/ABBhGTVJ4+r2urHU6sbKLT/9VR/L7frO16Lqxdo6ssPFHi2AWHy1t+Z2P9KKV+pIEvU2mla2r+fz5wx6XHXJMxZxnwpcG8YbcOw3eUbeBgfYf+ozqOisW5b9yhgxIVckpWB2J7ZPIx85p26Q0WbF3hG2nkHePbcPQnvgyc6F7HDlwpBJRHyEJ/L9+0er+J3x4mHbkrEYeyfLAs0Lo3AIHjC1FIGVVlxYpHoCJa0fw9fZ2yQU2Z9fK2am+oHE7gdND0KV2ipThWcfzb2HBfPfk5M6PoWhTaOBPQ6f8SNvGy/TLnvhD4e1NVjM21UfaWUZ5cev7md9qVIqVCTsNilsHacf3fl7Dn0+smppAlgICMEAj2PadkUiK9sNVb6tFkHTenoyLZaoZmy4UjCJuUqcKe2VZh9DjsABdsOM4wPpxGaVdiBO4XheSTj0zmR3vMojRe252guI9h6fbByP3wZg9U6Wlgwq1gbUU1sD4ViIxZKmA7V7zuYAZbABmta0rtExtK2ms7hzek1NtFm5md1LMrs+3c1h2b2Yg43EVBQqgrWGO5szotdqwKhg82Dy/wBpHJ/T/Myeu6UuRtClmVgS3IBXzJn/AMgMHuPTHMCVttUMdxVQue3A9pjWNSzyTE1ifdG0gcS54UBpmxpZ4QzT0yxi0S/pqoFzTDyn7SqZdAwjfQ/4MoySAveXqZRXvL9UK7CGCKFGYvUEw5+fM2pndVr7N9oFGuWUlVJZrMInWC6lXGGAI+fMKx4iYifKxOnO9U6ArbmqxW5VskDzMfQZ9BKnwx8M+C4tuJssXLAsd2D6cntOsdcyLUgldicE+/AnBk6THS05Kxy6I6jJNeyZ4cz8RVWXixEDq6qXXFmxbPdQcHkd/ScqOg7K2Dfz/GrLDujWlT5qmzyDkEH5TpfEK3N4SeIQQPGc5dxnzAeiqflLbVtt/CcrYLa+3B44/acfZkndteWXdHh5b1Loxfzahm1FqnFjoQul07DtVWuewGBkCM6fYumdEHhFriPDXklrO9RZfVd+0n6CegdW0SAsVDBXbeuxSSr99wH+RM9fhmqzV06tUdRSrkpgqoZsjag9jkn5cDtNc0taJi3hvxZIpzDF1ulUqDyyjxGBc7WdUOLNZa3zbIUfOZr2O7BK2tWvIyGKHPtjAnYavp4O/ehVWK5XgblT/pV4HITcS32meelFWB/Ec5YrwPovyAmnpaWm01ms6dfU5KWrFonlt0UgV5AUYAQM3/TrUcCusfmI9T757y10T1Eh0lQKNvVmsGQoPFYX8oX2l3pFDDJInqdDS1d7h5Oa0S2axJVECLHgT0mgVWKysHuI8RGBQt0y+0q20+01LFld0kRjvp5G1E1WrkRqgZ3gxeDL/hReFKKSUS3VVJVqkyVwK2q4rPzOP+foZny71Rvwr9/+fvKMxkGvvL9QlKkcy/WJVdbBFFAMi1de5SPuJIIYVg45k1ZjtZVtb5HkSNDKxWljxIkMkgPEawhBijSqf8KoOQI/wxLDCR4mOhWfTA9xAdN2wSuPYCWisUk0ifK7YbdGG/dnPbvyfqTJv4Ae01SICslcdaxqIWbTLPq0wHpJ0pAk+2LEziGJoEMMREqEDDmMjoAMiYSWNYQIGWR7JORFtgQbIQkmCwhYEQSPCyQLKvU7tiHHduB/vAx9Xbudj6ZwPoJFAI4CYqmoEvViVqVltBKOoiiigKGNhhUWqq3L8x2mXjE2cylq6ecj1hJQIZMpkCyRTKiWGNBhgGKCGAoMQwQGMI2SyNhAbBHrGssBYhgWGADGgRxggAwGGLECMiELJNsGIAxCFhAhhTTxOc6jqN7nH4V4H+pmj1nWbRsU+Zu/yEw1kkOElrWNQSzUkgmqWWFEYiyZRKOiiiigKKKKFKJhniKKEULqtp+UYs0HXMp2V4lCBjwZEI8GEPxBFFAUEOIICzBDBAURixBiAIDHYgxAZiLEfiHbAYBHBY4CGA3EDLJAIoEMq9Q1gqXPcnsPeP6jrEqXJ/EewHcmctqdQ1jFm9fT0A9hJKhZYWJY8knmPURiLLNSSB9SS3WkbVXLCLKCokgEAEdiBvxRRQpQQwQFFFFCBmBhmGKUVWSNElf/AFkbd4BzCI2EQh0UUUBQYhigDEWI6AwBgRYhigDEWIYjAAEOIYoAMy+p9XWvKrhn/YfWX9T+FvoZxFnc/Vv8yTIddczsWY5JirSMWWapFS1Vy3VXI65aSUPRZIojVjxAdDBD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t="9789" r="15097" b="17195"/>
          <a:stretch/>
        </p:blipFill>
        <p:spPr bwMode="auto">
          <a:xfrm>
            <a:off x="0" y="1676400"/>
            <a:ext cx="3609975" cy="227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" r="22001"/>
          <a:stretch/>
        </p:blipFill>
        <p:spPr bwMode="auto">
          <a:xfrm>
            <a:off x="0" y="3809999"/>
            <a:ext cx="3609975" cy="302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nut 4"/>
          <p:cNvSpPr/>
          <p:nvPr/>
        </p:nvSpPr>
        <p:spPr>
          <a:xfrm>
            <a:off x="7696200" y="5029200"/>
            <a:ext cx="1447800" cy="1828800"/>
          </a:xfrm>
          <a:prstGeom prst="donut">
            <a:avLst>
              <a:gd name="adj" fmla="val 4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9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r="4286"/>
          <a:stretch/>
        </p:blipFill>
        <p:spPr bwMode="auto">
          <a:xfrm>
            <a:off x="0" y="15"/>
            <a:ext cx="8991600" cy="684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65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2. Lipids (Fats)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981200"/>
            <a:ext cx="3822192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Provide E-</a:t>
            </a:r>
          </a:p>
          <a:p>
            <a:r>
              <a:rPr lang="en-US" dirty="0" smtClean="0"/>
              <a:t>Maintain body temp</a:t>
            </a:r>
          </a:p>
          <a:p>
            <a:r>
              <a:rPr lang="en-US" dirty="0" smtClean="0"/>
              <a:t>Cushion organs</a:t>
            </a:r>
          </a:p>
          <a:p>
            <a:r>
              <a:rPr lang="en-US" dirty="0" smtClean="0"/>
              <a:t>Saturated – solids</a:t>
            </a:r>
          </a:p>
          <a:p>
            <a:r>
              <a:rPr lang="en-US" dirty="0" smtClean="0"/>
              <a:t>Unsaturated – soft/oily</a:t>
            </a:r>
          </a:p>
          <a:p>
            <a:r>
              <a:rPr lang="en-US" dirty="0" smtClean="0"/>
              <a:t>Provide flavor</a:t>
            </a:r>
          </a:p>
          <a:p>
            <a:r>
              <a:rPr lang="en-US" dirty="0" smtClean="0"/>
              <a:t>3 common lipids:</a:t>
            </a:r>
          </a:p>
          <a:p>
            <a:pPr marL="301943" lvl="1" indent="0">
              <a:buNone/>
            </a:pPr>
            <a:r>
              <a:rPr lang="en-US" dirty="0" smtClean="0"/>
              <a:t>  1. Triglycerides</a:t>
            </a:r>
          </a:p>
          <a:p>
            <a:pPr marL="301943" lvl="1" indent="0">
              <a:buNone/>
            </a:pPr>
            <a:r>
              <a:rPr lang="en-US" dirty="0" smtClean="0"/>
              <a:t>  2. Phospholipids</a:t>
            </a:r>
          </a:p>
          <a:p>
            <a:pPr marL="301943" lvl="1" indent="0">
              <a:buNone/>
            </a:pPr>
            <a:r>
              <a:rPr lang="en-US" dirty="0" smtClean="0"/>
              <a:t>  3. Cholesterol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2" y="3331369"/>
            <a:ext cx="2143125" cy="2143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6817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igestive system">
  <a:themeElements>
    <a:clrScheme name="Office Theme 2">
      <a:dk1>
        <a:srgbClr val="000000"/>
      </a:dk1>
      <a:lt1>
        <a:srgbClr val="3399FF"/>
      </a:lt1>
      <a:dk2>
        <a:srgbClr val="000000"/>
      </a:dk2>
      <a:lt2>
        <a:srgbClr val="CCCCCC"/>
      </a:lt2>
      <a:accent1>
        <a:srgbClr val="3B4800"/>
      </a:accent1>
      <a:accent2>
        <a:srgbClr val="004285"/>
      </a:accent2>
      <a:accent3>
        <a:srgbClr val="ADCAFF"/>
      </a:accent3>
      <a:accent4>
        <a:srgbClr val="000000"/>
      </a:accent4>
      <a:accent5>
        <a:srgbClr val="AFB1AA"/>
      </a:accent5>
      <a:accent6>
        <a:srgbClr val="003B78"/>
      </a:accent6>
      <a:hlink>
        <a:srgbClr val="004D47"/>
      </a:hlink>
      <a:folHlink>
        <a:srgbClr val="32316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ADCA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ADCA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FFFF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FFFF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3399FF"/>
      </a:lt1>
      <a:dk2>
        <a:srgbClr val="000000"/>
      </a:dk2>
      <a:lt2>
        <a:srgbClr val="CCCCCC"/>
      </a:lt2>
      <a:accent1>
        <a:srgbClr val="3B4800"/>
      </a:accent1>
      <a:accent2>
        <a:srgbClr val="004285"/>
      </a:accent2>
      <a:accent3>
        <a:srgbClr val="ADCAFF"/>
      </a:accent3>
      <a:accent4>
        <a:srgbClr val="000000"/>
      </a:accent4>
      <a:accent5>
        <a:srgbClr val="AFB1AA"/>
      </a:accent5>
      <a:accent6>
        <a:srgbClr val="003B78"/>
      </a:accent6>
      <a:hlink>
        <a:srgbClr val="004D47"/>
      </a:hlink>
      <a:folHlink>
        <a:srgbClr val="32316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ADCA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ADCA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FFFF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FFFF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digestive system</Template>
  <TotalTime>3694</TotalTime>
  <Words>706</Words>
  <Application>Microsoft Office PowerPoint</Application>
  <PresentationFormat>On-screen Show (4:3)</PresentationFormat>
  <Paragraphs>131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digestive system</vt:lpstr>
      <vt:lpstr>1_Default Design</vt:lpstr>
      <vt:lpstr>Waveform</vt:lpstr>
      <vt:lpstr>3/16/15 Today’s Agenda:</vt:lpstr>
      <vt:lpstr>Fundamentals of Nutrition</vt:lpstr>
      <vt:lpstr>Good nutrition may prevent or delay: </vt:lpstr>
      <vt:lpstr>6 Essential Nutrient Groups</vt:lpstr>
      <vt:lpstr>PowerPoint Presentation</vt:lpstr>
      <vt:lpstr>1. Carbohydrates (CHO)</vt:lpstr>
      <vt:lpstr>CHO  Serving Size</vt:lpstr>
      <vt:lpstr>PowerPoint Presentation</vt:lpstr>
      <vt:lpstr>2. Lipids (Fats)</vt:lpstr>
      <vt:lpstr>Fats Serving Size</vt:lpstr>
      <vt:lpstr>PowerPoint Presentation</vt:lpstr>
      <vt:lpstr>Cholesterol (Chol)</vt:lpstr>
      <vt:lpstr>Fats Continued: Triglycerides</vt:lpstr>
      <vt:lpstr>Fats Serving Size</vt:lpstr>
      <vt:lpstr>3. Proteins</vt:lpstr>
      <vt:lpstr>Proteins Serving Size</vt:lpstr>
      <vt:lpstr>4. Water</vt:lpstr>
      <vt:lpstr>5. Vitamins</vt:lpstr>
      <vt:lpstr>Vitamins Continued…</vt:lpstr>
      <vt:lpstr>6. Minerals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</dc:title>
  <dc:creator>Mayfield, Tamara S</dc:creator>
  <cp:lastModifiedBy>Williams, Lydia L</cp:lastModifiedBy>
  <cp:revision>115</cp:revision>
  <cp:lastPrinted>2014-02-10T17:24:28Z</cp:lastPrinted>
  <dcterms:created xsi:type="dcterms:W3CDTF">2011-10-11T13:45:21Z</dcterms:created>
  <dcterms:modified xsi:type="dcterms:W3CDTF">2015-03-16T10:41:30Z</dcterms:modified>
</cp:coreProperties>
</file>