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2" r:id="rId4"/>
    <p:sldId id="261" r:id="rId5"/>
    <p:sldId id="262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50B2-D0B2-4C6A-B628-A0FC85A5B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7DF2D-65AA-4DE7-9342-C8A5E7E619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1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74736-A825-4DEA-8F83-2DCB6063B3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54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50B2-D0B2-4C6A-B628-A0FC85A5B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F2B8-4B9C-459E-99D1-1D1E45316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583C-C49F-4F6B-9EEA-DCECC960C9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0104-8A14-4C55-9DF3-3EA3978DF0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0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9502-F8CF-4371-AF15-99B55901E6A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6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7533-CD46-4EA7-BB7A-67A0FC0A30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3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918A-16AF-488C-8273-6B6447A09E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9C0B8-8C4F-42C3-BA3B-6F7A94691D1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8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3F2B8-4B9C-459E-99D1-1D1E453167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27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EA6A-20E8-483A-926F-748770D5552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9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DF2D-65AA-4DE7-9342-C8A5E7E6193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3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4736-A825-4DEA-8F83-2DCB6063B30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6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D5942C-A2B2-4B1C-9DDA-AFB3C1E0E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8889-478F-4E5A-BE10-3E4BB3A2E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A9933-3460-471A-9AAF-062FD947D8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CC2EF-1763-4FEB-9A0B-66F0E477D4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3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615A9-4FAC-4500-9358-AF9C012113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ABC17-B6B3-4C63-96D3-46DF91F9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1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6D9CA-DC6C-40B3-85E6-8DC694620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3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5583C-C49F-4F6B-9EEA-DCECC960C9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740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19D02-7CAE-4A00-8054-64FD6AC7CC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4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0F8AF-1616-4DF6-ADE8-64A742B6A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2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0E1F5-732F-4481-9709-4F2CB813C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2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B54E3-9457-41BA-BD31-B9A9F4B58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C0104-8A14-4C55-9DF3-3EA3978DF0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1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F9502-F8CF-4371-AF15-99B55901E6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9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97533-CD46-4EA7-BB7A-67A0FC0A30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3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5918A-16AF-488C-8273-6B6447A09E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2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C0B8-8C4F-42C3-BA3B-6F7A94691D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0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FEA6A-20E8-483A-926F-748770D555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6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F7675-58C6-4BEA-93D7-540AC5826D2C}" type="slidenum"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F7675-58C6-4BEA-93D7-540AC5826D2C}" type="slidenum">
              <a:rPr lang="en-US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1F7B4F-384D-4D26-983C-6DC4698EF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67775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Objective:</a:t>
            </a:r>
          </a:p>
          <a:p>
            <a:pPr marL="0" indent="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four types of synovial joints and their common mechanisms of injuries.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69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97163" y="171450"/>
            <a:ext cx="6316662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600200"/>
            <a:ext cx="6326187" cy="4525963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dirty="0" smtClean="0"/>
              <a:t>Ball and Socket</a:t>
            </a:r>
          </a:p>
          <a:p>
            <a:pPr lvl="1"/>
            <a:r>
              <a:rPr lang="en-US" altLang="en-US" dirty="0" smtClean="0"/>
              <a:t>Shoulder and hip</a:t>
            </a:r>
          </a:p>
          <a:p>
            <a:pPr lvl="1"/>
            <a:r>
              <a:rPr lang="en-US" altLang="en-US" dirty="0" smtClean="0"/>
              <a:t>Allows all motion</a:t>
            </a:r>
          </a:p>
          <a:p>
            <a:pPr marL="914400" lvl="1" indent="-457200" eaLnBrk="1" hangingPunct="1">
              <a:buFont typeface="+mj-lt"/>
              <a:buAutoNum type="arabicPeriod"/>
            </a:pPr>
            <a:endParaRPr lang="en-US" altLang="en-US" dirty="0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altLang="en-US" dirty="0" smtClean="0"/>
              <a:t>Gliding</a:t>
            </a:r>
          </a:p>
          <a:p>
            <a:pPr lvl="1"/>
            <a:r>
              <a:rPr lang="en-US" altLang="en-US" dirty="0" smtClean="0"/>
              <a:t>Non-axial joint</a:t>
            </a:r>
          </a:p>
          <a:p>
            <a:pPr lvl="1"/>
            <a:r>
              <a:rPr lang="en-US" altLang="en-US" dirty="0" smtClean="0"/>
              <a:t>Carpal/tarsals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altLang="en-US" dirty="0" smtClean="0"/>
          </a:p>
        </p:txBody>
      </p:sp>
      <p:pic>
        <p:nvPicPr>
          <p:cNvPr id="10244" name="Picture 4" descr="E:\Injury Pictures\ball and socket join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314642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712403" y="228600"/>
            <a:ext cx="63166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Synovial Joints</a:t>
            </a:r>
          </a:p>
        </p:txBody>
      </p:sp>
    </p:spTree>
    <p:extLst>
      <p:ext uri="{BB962C8B-B14F-4D97-AF65-F5344CB8AC3E}">
        <p14:creationId xmlns:p14="http://schemas.microsoft.com/office/powerpoint/2010/main" val="44185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944562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Synovial Joints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3.  Hinge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Uniaxial joint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Knee/elbow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Flexion/extension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4.  Saddle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Biaxial joint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Allows two motions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Flexion/extension, ab/adduction, </a:t>
            </a:r>
            <a:r>
              <a:rPr lang="en-US" altLang="en-US" dirty="0" err="1" smtClean="0"/>
              <a:t>circumducion</a:t>
            </a:r>
            <a:endParaRPr lang="en-US" altLang="en-US" dirty="0" smtClean="0"/>
          </a:p>
        </p:txBody>
      </p:sp>
      <p:pic>
        <p:nvPicPr>
          <p:cNvPr id="11268" name="Picture 4" descr="E:\Injury Pictures\hinge join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230505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21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Synovial Joint Injuries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Sprain</a:t>
            </a:r>
          </a:p>
          <a:p>
            <a:pPr lvl="1" eaLnBrk="1" hangingPunct="1"/>
            <a:r>
              <a:rPr lang="en-US" altLang="en-US" dirty="0" smtClean="0"/>
              <a:t>MOI = traumatic joint twist that results in ligamentous/capsule tearing</a:t>
            </a:r>
          </a:p>
          <a:p>
            <a:pPr lvl="2" eaLnBrk="1" hangingPunct="1"/>
            <a:r>
              <a:rPr lang="en-US" altLang="en-US" sz="2000" dirty="0" smtClean="0"/>
              <a:t>Grade 1 = pain, no instability, little swelling</a:t>
            </a:r>
          </a:p>
          <a:p>
            <a:pPr lvl="2" eaLnBrk="1" hangingPunct="1"/>
            <a:r>
              <a:rPr lang="en-US" altLang="en-US" sz="2000" dirty="0" smtClean="0"/>
              <a:t>Grade 2 = pain, moderate instability, swelling</a:t>
            </a:r>
          </a:p>
          <a:p>
            <a:pPr lvl="2" eaLnBrk="1" hangingPunct="1"/>
            <a:r>
              <a:rPr lang="en-US" altLang="en-US" sz="2000" dirty="0" smtClean="0"/>
              <a:t>Grade 3 = pain, instability, possible subluxation, gross swelling</a:t>
            </a:r>
          </a:p>
          <a:p>
            <a:pPr lvl="2" eaLnBrk="1" hangingPunct="1"/>
            <a:endParaRPr lang="en-US" altLang="en-US" sz="2000" dirty="0" smtClean="0"/>
          </a:p>
          <a:p>
            <a:pPr marL="0" indent="0" eaLnBrk="1" hangingPunct="1">
              <a:buNone/>
            </a:pPr>
            <a:r>
              <a:rPr lang="en-US" altLang="en-US" sz="2800" dirty="0" smtClean="0"/>
              <a:t>5.  Acute synovitis</a:t>
            </a:r>
          </a:p>
          <a:p>
            <a:pPr lvl="1" eaLnBrk="1" hangingPunct="1"/>
            <a:r>
              <a:rPr lang="en-US" altLang="en-US" dirty="0" smtClean="0"/>
              <a:t>Injured synovial membrane in conjunction with sprain</a:t>
            </a:r>
          </a:p>
        </p:txBody>
      </p:sp>
    </p:spTree>
    <p:extLst>
      <p:ext uri="{BB962C8B-B14F-4D97-AF65-F5344CB8AC3E}">
        <p14:creationId xmlns:p14="http://schemas.microsoft.com/office/powerpoint/2010/main" val="61520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Synovial Joint Injuries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6</a:t>
            </a:r>
            <a:r>
              <a:rPr lang="en-US" altLang="en-US" dirty="0" smtClean="0"/>
              <a:t>.  Subluxation</a:t>
            </a:r>
          </a:p>
          <a:p>
            <a:pPr lvl="1" eaLnBrk="1" hangingPunct="1"/>
            <a:r>
              <a:rPr lang="en-US" altLang="en-US" dirty="0" smtClean="0"/>
              <a:t>Partial separation between two articulating bones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7.  Dislocation</a:t>
            </a:r>
          </a:p>
          <a:p>
            <a:pPr lvl="1" eaLnBrk="1" hangingPunct="1"/>
            <a:r>
              <a:rPr lang="en-US" altLang="en-US" dirty="0" smtClean="0"/>
              <a:t>Complete disunion between two articulating bones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97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:\Injury Pictures\shldr dislocati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6096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3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Synovial Chronic Joint Injuries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8.  </a:t>
            </a:r>
            <a:r>
              <a:rPr lang="en-US" altLang="en-US" sz="2800" dirty="0" err="1" smtClean="0"/>
              <a:t>Osteochodrosis</a:t>
            </a:r>
            <a:r>
              <a:rPr lang="en-US" altLang="en-US" sz="2800" dirty="0" smtClean="0"/>
              <a:t>	</a:t>
            </a:r>
          </a:p>
          <a:p>
            <a:pPr lvl="1" eaLnBrk="1" hangingPunct="1"/>
            <a:r>
              <a:rPr lang="en-US" altLang="en-US" dirty="0" smtClean="0"/>
              <a:t>Degenerative changes in the ossification centers of the bone ends (epiphysis)</a:t>
            </a:r>
          </a:p>
          <a:p>
            <a:pPr lvl="2" eaLnBrk="1" hangingPunct="1"/>
            <a:r>
              <a:rPr lang="en-US" altLang="en-US" sz="2000" dirty="0" smtClean="0"/>
              <a:t>Common in children during growth spurts</a:t>
            </a:r>
          </a:p>
          <a:p>
            <a:pPr lvl="1" eaLnBrk="1" hangingPunct="1"/>
            <a:r>
              <a:rPr lang="en-US" altLang="en-US" dirty="0" smtClean="0"/>
              <a:t>Causes:</a:t>
            </a:r>
          </a:p>
          <a:p>
            <a:pPr lvl="2" eaLnBrk="1" hangingPunct="1"/>
            <a:r>
              <a:rPr lang="en-US" altLang="en-US" sz="2000" dirty="0" smtClean="0"/>
              <a:t>Avascular necrosis</a:t>
            </a:r>
          </a:p>
          <a:p>
            <a:pPr lvl="2" eaLnBrk="1" hangingPunct="1"/>
            <a:r>
              <a:rPr lang="en-US" altLang="en-US" sz="2000" dirty="0" smtClean="0"/>
              <a:t>Trauma causing articular cartilage </a:t>
            </a:r>
            <a:r>
              <a:rPr lang="en-US" altLang="en-US" sz="2000" dirty="0" err="1" smtClean="0"/>
              <a:t>fx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7037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Synovial Chronic Joint Injuries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9.  Traumatic arthritis</a:t>
            </a:r>
          </a:p>
          <a:p>
            <a:pPr lvl="1" eaLnBrk="1" hangingPunct="1"/>
            <a:r>
              <a:rPr lang="en-US" altLang="en-US" dirty="0" smtClean="0"/>
              <a:t>Trauma to articular surfaces and structures causes thickening of bone and </a:t>
            </a:r>
            <a:r>
              <a:rPr lang="en-US" altLang="en-US" dirty="0" err="1" smtClean="0"/>
              <a:t>synovium</a:t>
            </a:r>
            <a:endParaRPr lang="en-US" altLang="en-US" dirty="0" smtClean="0"/>
          </a:p>
          <a:p>
            <a:pPr lvl="2" eaLnBrk="1" hangingPunct="1"/>
            <a:r>
              <a:rPr lang="en-US" altLang="en-US" sz="2000" dirty="0" smtClean="0"/>
              <a:t>Pain, muscle spasm, and crepitus</a:t>
            </a:r>
          </a:p>
          <a:p>
            <a:pPr lvl="2" eaLnBrk="1" hangingPunct="1"/>
            <a:r>
              <a:rPr lang="en-US" altLang="en-US" sz="2000" dirty="0" smtClean="0"/>
              <a:t>Weakened ligaments and loose bodies are possible</a:t>
            </a:r>
          </a:p>
          <a:p>
            <a:pPr marL="0" indent="0" eaLnBrk="1" hangingPunct="1">
              <a:buNone/>
            </a:pPr>
            <a:r>
              <a:rPr lang="en-US" altLang="en-US" sz="2800" dirty="0" smtClean="0"/>
              <a:t>10.  Bursitis</a:t>
            </a:r>
          </a:p>
          <a:p>
            <a:pPr lvl="1" eaLnBrk="1" hangingPunct="1"/>
            <a:r>
              <a:rPr lang="en-US" altLang="en-US" dirty="0" smtClean="0"/>
              <a:t>Inflamed bursa due to constant pressure or trauma from overused muscles and/or tendons</a:t>
            </a:r>
          </a:p>
          <a:p>
            <a:pPr lvl="1" eaLnBrk="1" hangingPunct="1"/>
            <a:r>
              <a:rPr lang="en-US" altLang="en-US" dirty="0" smtClean="0"/>
              <a:t>May lead to a calcific bursa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29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Synovial Chronic Joint Injuries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/>
              <a:t>11.  Capsulitis</a:t>
            </a:r>
          </a:p>
          <a:p>
            <a:pPr lvl="1" eaLnBrk="1" hangingPunct="1"/>
            <a:r>
              <a:rPr lang="en-US" altLang="en-US" dirty="0" smtClean="0"/>
              <a:t>Inflammation of capsule following repeated </a:t>
            </a:r>
            <a:r>
              <a:rPr lang="en-US" altLang="en-US" dirty="0" err="1" smtClean="0"/>
              <a:t>microtrauma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Associated with synovitis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sz="2800" dirty="0" smtClean="0"/>
              <a:t>12. Synovitis</a:t>
            </a:r>
          </a:p>
          <a:p>
            <a:pPr lvl="1" eaLnBrk="1" hangingPunct="1"/>
            <a:r>
              <a:rPr lang="en-US" altLang="en-US" dirty="0" smtClean="0"/>
              <a:t>Joint congestion with edema</a:t>
            </a:r>
          </a:p>
          <a:p>
            <a:pPr lvl="1" eaLnBrk="1" hangingPunct="1"/>
            <a:r>
              <a:rPr lang="en-US" altLang="en-US" dirty="0" smtClean="0"/>
              <a:t>Synovial membrane becomes thickened and degenerative</a:t>
            </a:r>
          </a:p>
          <a:p>
            <a:pPr lvl="1" eaLnBrk="1" hangingPunct="1"/>
            <a:r>
              <a:rPr lang="en-US" altLang="en-US" dirty="0" smtClean="0"/>
              <a:t>Restricts movements</a:t>
            </a:r>
          </a:p>
        </p:txBody>
      </p:sp>
    </p:spTree>
    <p:extLst>
      <p:ext uri="{BB962C8B-B14F-4D97-AF65-F5344CB8AC3E}">
        <p14:creationId xmlns:p14="http://schemas.microsoft.com/office/powerpoint/2010/main" val="72319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heme/theme1.xml><?xml version="1.0" encoding="utf-8"?>
<a:theme xmlns:a="http://schemas.openxmlformats.org/drawingml/2006/main" name="Injury Abrasion">
  <a:themeElements>
    <a:clrScheme name="Office Theme 2">
      <a:dk1>
        <a:srgbClr val="000000"/>
      </a:dk1>
      <a:lt1>
        <a:srgbClr val="CCFFCC"/>
      </a:lt1>
      <a:dk2>
        <a:srgbClr val="000000"/>
      </a:dk2>
      <a:lt2>
        <a:srgbClr val="B2B2B2"/>
      </a:lt2>
      <a:accent1>
        <a:srgbClr val="7A991F"/>
      </a:accent1>
      <a:accent2>
        <a:srgbClr val="007CA6"/>
      </a:accent2>
      <a:accent3>
        <a:srgbClr val="E2FFE2"/>
      </a:accent3>
      <a:accent4>
        <a:srgbClr val="000000"/>
      </a:accent4>
      <a:accent5>
        <a:srgbClr val="BECAAB"/>
      </a:accent5>
      <a:accent6>
        <a:srgbClr val="007096"/>
      </a:accent6>
      <a:hlink>
        <a:srgbClr val="198019"/>
      </a:hlink>
      <a:folHlink>
        <a:srgbClr val="2E5B99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E2FFE2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E2FFE2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E2FFE2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CC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E2FFE2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4B224"/>
        </a:accent1>
        <a:accent2>
          <a:srgbClr val="009954"/>
        </a:accent2>
        <a:accent3>
          <a:srgbClr val="FFFFFF"/>
        </a:accent3>
        <a:accent4>
          <a:srgbClr val="000000"/>
        </a:accent4>
        <a:accent5>
          <a:srgbClr val="ACD5AC"/>
        </a:accent5>
        <a:accent6>
          <a:srgbClr val="008A4B"/>
        </a:accent6>
        <a:hlink>
          <a:srgbClr val="198019"/>
        </a:hlink>
        <a:folHlink>
          <a:srgbClr val="0073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A991F"/>
        </a:accent1>
        <a:accent2>
          <a:srgbClr val="007CA6"/>
        </a:accent2>
        <a:accent3>
          <a:srgbClr val="FFFFFF"/>
        </a:accent3>
        <a:accent4>
          <a:srgbClr val="000000"/>
        </a:accent4>
        <a:accent5>
          <a:srgbClr val="BECAAB"/>
        </a:accent5>
        <a:accent6>
          <a:srgbClr val="007096"/>
        </a:accent6>
        <a:hlink>
          <a:srgbClr val="198019"/>
        </a:hlink>
        <a:folHlink>
          <a:srgbClr val="2E5B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6930"/>
        </a:accent1>
        <a:accent2>
          <a:srgbClr val="1F991F"/>
        </a:accent2>
        <a:accent3>
          <a:srgbClr val="FFFFFF"/>
        </a:accent3>
        <a:accent4>
          <a:srgbClr val="000000"/>
        </a:accent4>
        <a:accent5>
          <a:srgbClr val="DCB9AD"/>
        </a:accent5>
        <a:accent6>
          <a:srgbClr val="1B8A1B"/>
        </a:accent6>
        <a:hlink>
          <a:srgbClr val="A73D73"/>
        </a:hlink>
        <a:folHlink>
          <a:srgbClr val="7C3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8F00"/>
        </a:accent1>
        <a:accent2>
          <a:srgbClr val="CC5252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B94949"/>
        </a:accent6>
        <a:hlink>
          <a:srgbClr val="5B4BA6"/>
        </a:hlink>
        <a:folHlink>
          <a:srgbClr val="198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keleton">
  <a:themeElements>
    <a:clrScheme name="Office Them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229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Injury Abrasion</vt:lpstr>
      <vt:lpstr>Skeleton</vt:lpstr>
      <vt:lpstr>1_Default Design</vt:lpstr>
      <vt:lpstr>PowerPoint Presentation</vt:lpstr>
      <vt:lpstr>     </vt:lpstr>
      <vt:lpstr>Types of Synovial Joints</vt:lpstr>
      <vt:lpstr>Synovial Joint Injuries</vt:lpstr>
      <vt:lpstr>Synovial Joint Injuries</vt:lpstr>
      <vt:lpstr>PowerPoint Presentation</vt:lpstr>
      <vt:lpstr>Synovial Chronic Joint Injuries</vt:lpstr>
      <vt:lpstr>Synovial Chronic Joint Injuries</vt:lpstr>
      <vt:lpstr>Synovial Chronic Joint Injuries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Muscle Injuries</dc:title>
  <dc:creator>Williams, Lydia L</dc:creator>
  <cp:lastModifiedBy>Williams, Lydia L</cp:lastModifiedBy>
  <cp:revision>7</cp:revision>
  <dcterms:created xsi:type="dcterms:W3CDTF">2014-12-05T14:27:48Z</dcterms:created>
  <dcterms:modified xsi:type="dcterms:W3CDTF">2014-12-15T13:58:29Z</dcterms:modified>
</cp:coreProperties>
</file>