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61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image" Target="../media/image4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B50B2-D0B2-4C6A-B628-A0FC85A5B6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31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7DF2D-65AA-4DE7-9342-C8A5E7E619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47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74736-A825-4DEA-8F83-2DCB6063B3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289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B50B2-D0B2-4C6A-B628-A0FC85A5B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3F2B8-4B9C-459E-99D1-1D1E453167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07835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5583C-C49F-4F6B-9EEA-DCECC960C9D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31200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C0104-8A14-4C55-9DF3-3EA3978DF03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58757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F9502-F8CF-4371-AF15-99B55901E6A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11159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97533-CD46-4EA7-BB7A-67A0FC0A30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71335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5918A-16AF-488C-8273-6B6447A09ED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60110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9C0B8-8C4F-42C3-BA3B-6F7A94691D1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30565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3F2B8-4B9C-459E-99D1-1D1E453167D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016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FEA6A-20E8-483A-926F-748770D5552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13820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7DF2D-65AA-4DE7-9342-C8A5E7E6193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62284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74736-A825-4DEA-8F83-2DCB6063B30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91699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smtClean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9F8C1BB-BAEE-4CEA-9201-34D4446C55E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3E61C-F846-4B03-9A7F-0E6C1933DD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96371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2ABE5-7B80-41FC-93C6-B115C713A7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81184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0CFE6-2319-45C5-9C4A-6290DD6997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941996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535A5-8689-4D2C-B6C2-9A0D507D5F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9102593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58520-B8BD-4A56-A837-B2E900D4C0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500611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46F63-5389-4F14-AD96-7B0013B2E1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921258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5583C-C49F-4F6B-9EEA-DCECC960C9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3623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CB7E5-1DCB-4424-B644-4DD97E8096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75292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757EA-7658-4325-8035-131B88A7E7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707116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34A08-62C7-4198-8D87-D06CE2EE00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2804764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F5E23-E1B4-4DBE-8300-DF473E5C55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082062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C0104-8A14-4C55-9DF3-3EA3978DF0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26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F9502-F8CF-4371-AF15-99B55901E6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2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97533-CD46-4EA7-BB7A-67A0FC0A30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240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5918A-16AF-488C-8273-6B6447A09E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492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9C0B8-8C4F-42C3-BA3B-6F7A94691D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775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FEA6A-20E8-483A-926F-748770D555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836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ags" Target="../tags/tag7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ags" Target="../tags/tag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7F7675-58C6-4BEA-93D7-540AC5826D2C}" type="slidenum">
              <a:rPr lang="en-US">
                <a:solidFill>
                  <a:srgbClr val="000000"/>
                </a:solidFill>
                <a:latin typeface="Times New Roman" charset="0"/>
                <a:cs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13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7F7675-58C6-4BEA-93D7-540AC5826D2C}" type="slidenum">
              <a:rPr lang="en-US" smtClean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747BBB-DF0A-4693-9BC4-B7B31181D1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50"/>
            <a:ext cx="8867775" cy="868362"/>
          </a:xfrm>
        </p:spPr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12/9/14 Today’s Agenda: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5970" y="1143000"/>
            <a:ext cx="7086600" cy="452596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Students will take an Edmodo quiz over stresses of injury to soft tissues.</a:t>
            </a:r>
          </a:p>
          <a:p>
            <a:pPr marL="457200" indent="-457200">
              <a:buAutoNum type="arabicPeriod"/>
            </a:pPr>
            <a:endParaRPr lang="en-US" sz="1200" dirty="0" smtClean="0"/>
          </a:p>
          <a:p>
            <a:pPr marL="457200" indent="-457200">
              <a:buAutoNum type="arabicPeriod"/>
            </a:pPr>
            <a:r>
              <a:rPr lang="en-US" dirty="0" smtClean="0"/>
              <a:t>Student will use an iPad/</a:t>
            </a:r>
            <a:r>
              <a:rPr lang="en-US" dirty="0" err="1" smtClean="0"/>
              <a:t>weebly</a:t>
            </a:r>
            <a:r>
              <a:rPr lang="en-US" dirty="0" smtClean="0"/>
              <a:t> to create flash cards for:</a:t>
            </a:r>
          </a:p>
          <a:p>
            <a:pPr marL="857250" lvl="1"/>
            <a:r>
              <a:rPr lang="en-US" dirty="0" smtClean="0"/>
              <a:t>Mechanisms of soft tissue injuries </a:t>
            </a:r>
          </a:p>
          <a:p>
            <a:pPr marL="1257300" lvl="2"/>
            <a:r>
              <a:rPr lang="en-US" sz="1800" dirty="0" smtClean="0"/>
              <a:t>12 terms from last class </a:t>
            </a:r>
          </a:p>
          <a:p>
            <a:pPr marL="857250" lvl="1"/>
            <a:r>
              <a:rPr lang="en-US" dirty="0" smtClean="0"/>
              <a:t>Mechanisms of skeletal muscle injuries</a:t>
            </a:r>
          </a:p>
          <a:p>
            <a:pPr marL="1257300" lvl="2"/>
            <a:r>
              <a:rPr lang="en-US" sz="1800" dirty="0" smtClean="0"/>
              <a:t>13 terms this presentation</a:t>
            </a:r>
          </a:p>
          <a:p>
            <a:pPr marL="571500" lvl="1" indent="0">
              <a:buNone/>
            </a:pPr>
            <a:r>
              <a:rPr lang="en-US" dirty="0" smtClean="0"/>
              <a:t>Bring to Miss Williams for a class assignment grade when finished (easy 100). </a:t>
            </a:r>
          </a:p>
          <a:p>
            <a:pPr marL="457200" indent="-457200">
              <a:buAutoNum type="arabicPeriod"/>
            </a:pPr>
            <a:endParaRPr lang="en-US" sz="1200" dirty="0"/>
          </a:p>
          <a:p>
            <a:pPr marL="457200" indent="-457200">
              <a:buAutoNum type="arabicPeriod"/>
            </a:pPr>
            <a:r>
              <a:rPr lang="en-US" dirty="0" smtClean="0"/>
              <a:t>Students will have a quiz over mechanisms of skeletal muscles  injuries next class.  Use your flash cards to study.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72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991600" cy="944562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Mechanisms of Skeletal Muscle (mm) 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Injuries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7162800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1. Contusion</a:t>
            </a:r>
            <a:r>
              <a:rPr lang="en-US" altLang="en-US" sz="2800" dirty="0" smtClean="0"/>
              <a:t>	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Deeper contusion = more severe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Extra blood forms a membrane encapsulated blood </a:t>
            </a:r>
            <a:r>
              <a:rPr lang="en-US" altLang="en-US" dirty="0" smtClean="0"/>
              <a:t>tumor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2. Strain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– s</a:t>
            </a:r>
            <a:r>
              <a:rPr lang="en-US" altLang="en-US" dirty="0" smtClean="0"/>
              <a:t>tretch/tear/rip </a:t>
            </a:r>
            <a:r>
              <a:rPr lang="en-US" altLang="en-US" dirty="0" smtClean="0"/>
              <a:t>in </a:t>
            </a:r>
            <a:r>
              <a:rPr lang="en-US" altLang="en-US" dirty="0" smtClean="0"/>
              <a:t>mm fascia</a:t>
            </a:r>
            <a:r>
              <a:rPr lang="en-US" altLang="en-US" dirty="0" smtClean="0"/>
              <a:t>, or tendon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MOI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Forceful muscle contraction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err="1" smtClean="0"/>
              <a:t>Nuero</a:t>
            </a:r>
            <a:r>
              <a:rPr lang="en-US" altLang="en-US" sz="2000" dirty="0" smtClean="0"/>
              <a:t>-inefficiency of agonist/antagonist contractions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Strength imbalance b/w agonist/antagonist muscles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z="2000" dirty="0" smtClean="0"/>
          </a:p>
          <a:p>
            <a:pPr lvl="2"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lvl="2" eaLnBrk="1" hangingPunct="1">
              <a:lnSpc>
                <a:spcPct val="90000"/>
              </a:lnSpc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3893471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693988" y="304800"/>
            <a:ext cx="6450012" cy="6096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 smtClean="0"/>
              <a:t>3. Cramps</a:t>
            </a:r>
            <a:endParaRPr lang="en-US" altLang="en-US" sz="2800" dirty="0" smtClean="0"/>
          </a:p>
          <a:p>
            <a:pPr lvl="1" eaLnBrk="1" hangingPunct="1"/>
            <a:r>
              <a:rPr lang="en-US" altLang="en-US" dirty="0" smtClean="0"/>
              <a:t>Painful involuntary contraction</a:t>
            </a:r>
          </a:p>
          <a:p>
            <a:pPr lvl="1" eaLnBrk="1" hangingPunct="1"/>
            <a:r>
              <a:rPr lang="en-US" altLang="en-US" dirty="0" smtClean="0"/>
              <a:t>Usually due to dehydration and electrolyte </a:t>
            </a:r>
            <a:r>
              <a:rPr lang="en-US" altLang="en-US" dirty="0" smtClean="0"/>
              <a:t>loss</a:t>
            </a:r>
          </a:p>
          <a:p>
            <a:pPr lvl="1" eaLnBrk="1" hangingPunct="1"/>
            <a:endParaRPr lang="en-US" altLang="en-US" dirty="0" smtClean="0"/>
          </a:p>
          <a:p>
            <a:pPr marL="0" indent="0" eaLnBrk="1" hangingPunct="1">
              <a:buNone/>
            </a:pPr>
            <a:r>
              <a:rPr lang="en-US" altLang="en-US" sz="2800" dirty="0" smtClean="0"/>
              <a:t>4. Spasm</a:t>
            </a:r>
            <a:endParaRPr lang="en-US" altLang="en-US" sz="2800" dirty="0" smtClean="0"/>
          </a:p>
          <a:p>
            <a:pPr lvl="1" eaLnBrk="1" hangingPunct="1"/>
            <a:r>
              <a:rPr lang="en-US" altLang="en-US" dirty="0" smtClean="0"/>
              <a:t>Reflex contraction caused by trauma to upper motor neuron or musculoskeletal system</a:t>
            </a:r>
          </a:p>
          <a:p>
            <a:pPr marL="0" indent="0" eaLnBrk="1" hangingPunct="1">
              <a:buNone/>
            </a:pPr>
            <a:endParaRPr lang="en-US" altLang="en-US" sz="2800" dirty="0" smtClean="0"/>
          </a:p>
          <a:p>
            <a:pPr marL="0" indent="0" eaLnBrk="1" hangingPunct="1">
              <a:buNone/>
            </a:pPr>
            <a:r>
              <a:rPr lang="en-US" altLang="en-US" sz="2800" dirty="0" smtClean="0"/>
              <a:t>5. </a:t>
            </a:r>
            <a:r>
              <a:rPr lang="en-US" altLang="en-US" sz="2800" dirty="0" smtClean="0"/>
              <a:t>Guarding</a:t>
            </a:r>
            <a:endParaRPr lang="en-US" altLang="en-US" sz="2800" dirty="0" smtClean="0"/>
          </a:p>
          <a:p>
            <a:pPr lvl="1" eaLnBrk="1" hangingPunct="1"/>
            <a:r>
              <a:rPr lang="en-US" altLang="en-US" dirty="0" smtClean="0"/>
              <a:t>Protective mechanism that causes an involuntary contraction following injury</a:t>
            </a:r>
          </a:p>
        </p:txBody>
      </p:sp>
    </p:spTree>
    <p:extLst>
      <p:ext uri="{BB962C8B-B14F-4D97-AF65-F5344CB8AC3E}">
        <p14:creationId xmlns:p14="http://schemas.microsoft.com/office/powerpoint/2010/main" val="12344667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693988" y="304800"/>
            <a:ext cx="6326187" cy="6324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6. Muscle </a:t>
            </a:r>
            <a:r>
              <a:rPr lang="en-US" altLang="en-US" sz="2800" dirty="0" smtClean="0"/>
              <a:t>Soreness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Acute-onset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Accompanies fatigue and occurs during and immediately after </a:t>
            </a:r>
            <a:r>
              <a:rPr lang="en-US" altLang="en-US" sz="2000" dirty="0" smtClean="0"/>
              <a:t>exercise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Delayed-onset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Onset is 12 hours post-exercise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Most intense 24-48 hours post-exercise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Relief within 3-4 </a:t>
            </a:r>
            <a:r>
              <a:rPr lang="en-US" altLang="en-US" sz="2000" dirty="0" smtClean="0"/>
              <a:t>days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7. Muscle </a:t>
            </a:r>
            <a:r>
              <a:rPr lang="en-US" altLang="en-US" sz="2800" dirty="0" smtClean="0"/>
              <a:t>Stiffness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Occurs when a group of muscles have been over-exerted for a prolonged period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110324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915400" cy="792162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Mechanisms of Chronic 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Skeletal 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mm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Injuries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371600"/>
            <a:ext cx="6705600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 smtClean="0"/>
              <a:t>8. Myositis</a:t>
            </a:r>
            <a:r>
              <a:rPr lang="en-US" altLang="en-US" dirty="0"/>
              <a:t> </a:t>
            </a:r>
            <a:r>
              <a:rPr lang="en-US" altLang="en-US" dirty="0" smtClean="0"/>
              <a:t>-</a:t>
            </a:r>
            <a:r>
              <a:rPr lang="en-US" altLang="en-US" dirty="0" smtClean="0"/>
              <a:t> </a:t>
            </a:r>
            <a:r>
              <a:rPr lang="en-US" altLang="en-US" dirty="0" smtClean="0"/>
              <a:t>inflammation of muscle </a:t>
            </a:r>
            <a:r>
              <a:rPr lang="en-US" altLang="en-US" dirty="0" smtClean="0"/>
              <a:t>tissue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dirty="0" smtClean="0"/>
              <a:t>9. Fasciitis</a:t>
            </a:r>
            <a:r>
              <a:rPr lang="en-US" altLang="en-US" dirty="0"/>
              <a:t> </a:t>
            </a:r>
            <a:r>
              <a:rPr lang="en-US" altLang="en-US" dirty="0" smtClean="0"/>
              <a:t>-</a:t>
            </a:r>
            <a:r>
              <a:rPr lang="en-US" altLang="en-US" dirty="0" smtClean="0"/>
              <a:t> </a:t>
            </a:r>
            <a:r>
              <a:rPr lang="en-US" altLang="en-US" dirty="0" smtClean="0"/>
              <a:t>inflammation of tissue separating </a:t>
            </a:r>
            <a:r>
              <a:rPr lang="en-US" altLang="en-US" dirty="0" smtClean="0"/>
              <a:t>mm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 smtClean="0"/>
              <a:t>10. Tendinitis - </a:t>
            </a:r>
            <a:r>
              <a:rPr lang="en-US" altLang="en-US" dirty="0" smtClean="0"/>
              <a:t>inflammation of </a:t>
            </a:r>
            <a:r>
              <a:rPr lang="en-US" altLang="en-US" dirty="0" smtClean="0"/>
              <a:t>tendon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 smtClean="0"/>
          </a:p>
          <a:p>
            <a:pPr marL="514350" indent="-514350" eaLnBrk="1" hangingPunct="1">
              <a:lnSpc>
                <a:spcPct val="90000"/>
              </a:lnSpc>
              <a:buNone/>
            </a:pPr>
            <a:r>
              <a:rPr lang="en-US" altLang="en-US" dirty="0" smtClean="0"/>
              <a:t>11. Tenosynovitis - </a:t>
            </a:r>
            <a:r>
              <a:rPr lang="en-US" altLang="en-US" dirty="0" smtClean="0"/>
              <a:t>inflammation of synovial sheath surrounding </a:t>
            </a:r>
            <a:r>
              <a:rPr lang="en-US" altLang="en-US" dirty="0" smtClean="0"/>
              <a:t>tendon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 smtClean="0"/>
              <a:t>12. Atrophy - </a:t>
            </a:r>
            <a:r>
              <a:rPr lang="en-US" altLang="en-US" dirty="0" smtClean="0"/>
              <a:t>muscle </a:t>
            </a:r>
            <a:r>
              <a:rPr lang="en-US" altLang="en-US" dirty="0" smtClean="0"/>
              <a:t>wasting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 smtClean="0"/>
              <a:t>13. Contracture - </a:t>
            </a:r>
            <a:r>
              <a:rPr lang="en-US" altLang="en-US" dirty="0" smtClean="0"/>
              <a:t>shortened muscle</a:t>
            </a:r>
          </a:p>
        </p:txBody>
      </p:sp>
    </p:spTree>
    <p:extLst>
      <p:ext uri="{BB962C8B-B14F-4D97-AF65-F5344CB8AC3E}">
        <p14:creationId xmlns:p14="http://schemas.microsoft.com/office/powerpoint/2010/main" val="2185239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heme/theme1.xml><?xml version="1.0" encoding="utf-8"?>
<a:theme xmlns:a="http://schemas.openxmlformats.org/drawingml/2006/main" name="Injury Abrasion">
  <a:themeElements>
    <a:clrScheme name="Office Theme 2">
      <a:dk1>
        <a:srgbClr val="000000"/>
      </a:dk1>
      <a:lt1>
        <a:srgbClr val="CCFFCC"/>
      </a:lt1>
      <a:dk2>
        <a:srgbClr val="000000"/>
      </a:dk2>
      <a:lt2>
        <a:srgbClr val="B2B2B2"/>
      </a:lt2>
      <a:accent1>
        <a:srgbClr val="7A991F"/>
      </a:accent1>
      <a:accent2>
        <a:srgbClr val="007CA6"/>
      </a:accent2>
      <a:accent3>
        <a:srgbClr val="E2FFE2"/>
      </a:accent3>
      <a:accent4>
        <a:srgbClr val="000000"/>
      </a:accent4>
      <a:accent5>
        <a:srgbClr val="BECAAB"/>
      </a:accent5>
      <a:accent6>
        <a:srgbClr val="007096"/>
      </a:accent6>
      <a:hlink>
        <a:srgbClr val="198019"/>
      </a:hlink>
      <a:folHlink>
        <a:srgbClr val="2E5B99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CCFFCC"/>
        </a:lt1>
        <a:dk2>
          <a:srgbClr val="000000"/>
        </a:dk2>
        <a:lt2>
          <a:srgbClr val="B2B2B2"/>
        </a:lt2>
        <a:accent1>
          <a:srgbClr val="24B224"/>
        </a:accent1>
        <a:accent2>
          <a:srgbClr val="009954"/>
        </a:accent2>
        <a:accent3>
          <a:srgbClr val="E2FFE2"/>
        </a:accent3>
        <a:accent4>
          <a:srgbClr val="000000"/>
        </a:accent4>
        <a:accent5>
          <a:srgbClr val="ACD5AC"/>
        </a:accent5>
        <a:accent6>
          <a:srgbClr val="008A4B"/>
        </a:accent6>
        <a:hlink>
          <a:srgbClr val="198019"/>
        </a:hlink>
        <a:folHlink>
          <a:srgbClr val="0073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CFFCC"/>
        </a:lt1>
        <a:dk2>
          <a:srgbClr val="000000"/>
        </a:dk2>
        <a:lt2>
          <a:srgbClr val="B2B2B2"/>
        </a:lt2>
        <a:accent1>
          <a:srgbClr val="7A991F"/>
        </a:accent1>
        <a:accent2>
          <a:srgbClr val="007CA6"/>
        </a:accent2>
        <a:accent3>
          <a:srgbClr val="E2FFE2"/>
        </a:accent3>
        <a:accent4>
          <a:srgbClr val="000000"/>
        </a:accent4>
        <a:accent5>
          <a:srgbClr val="BECAAB"/>
        </a:accent5>
        <a:accent6>
          <a:srgbClr val="007096"/>
        </a:accent6>
        <a:hlink>
          <a:srgbClr val="198019"/>
        </a:hlink>
        <a:folHlink>
          <a:srgbClr val="2E5B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CFFCC"/>
        </a:lt1>
        <a:dk2>
          <a:srgbClr val="000000"/>
        </a:dk2>
        <a:lt2>
          <a:srgbClr val="B2B2B2"/>
        </a:lt2>
        <a:accent1>
          <a:srgbClr val="BF6930"/>
        </a:accent1>
        <a:accent2>
          <a:srgbClr val="1F991F"/>
        </a:accent2>
        <a:accent3>
          <a:srgbClr val="E2FFE2"/>
        </a:accent3>
        <a:accent4>
          <a:srgbClr val="000000"/>
        </a:accent4>
        <a:accent5>
          <a:srgbClr val="DCB9AD"/>
        </a:accent5>
        <a:accent6>
          <a:srgbClr val="1B8A1B"/>
        </a:accent6>
        <a:hlink>
          <a:srgbClr val="A73D73"/>
        </a:hlink>
        <a:folHlink>
          <a:srgbClr val="7C3D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CFFCC"/>
        </a:lt1>
        <a:dk2>
          <a:srgbClr val="000000"/>
        </a:dk2>
        <a:lt2>
          <a:srgbClr val="B2B2B2"/>
        </a:lt2>
        <a:accent1>
          <a:srgbClr val="B28F00"/>
        </a:accent1>
        <a:accent2>
          <a:srgbClr val="CC5252"/>
        </a:accent2>
        <a:accent3>
          <a:srgbClr val="E2FFE2"/>
        </a:accent3>
        <a:accent4>
          <a:srgbClr val="000000"/>
        </a:accent4>
        <a:accent5>
          <a:srgbClr val="D5C6AA"/>
        </a:accent5>
        <a:accent6>
          <a:srgbClr val="B94949"/>
        </a:accent6>
        <a:hlink>
          <a:srgbClr val="5B4BA6"/>
        </a:hlink>
        <a:folHlink>
          <a:srgbClr val="1980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24B224"/>
        </a:accent1>
        <a:accent2>
          <a:srgbClr val="009954"/>
        </a:accent2>
        <a:accent3>
          <a:srgbClr val="FFFFFF"/>
        </a:accent3>
        <a:accent4>
          <a:srgbClr val="000000"/>
        </a:accent4>
        <a:accent5>
          <a:srgbClr val="ACD5AC"/>
        </a:accent5>
        <a:accent6>
          <a:srgbClr val="008A4B"/>
        </a:accent6>
        <a:hlink>
          <a:srgbClr val="198019"/>
        </a:hlink>
        <a:folHlink>
          <a:srgbClr val="0073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A991F"/>
        </a:accent1>
        <a:accent2>
          <a:srgbClr val="007CA6"/>
        </a:accent2>
        <a:accent3>
          <a:srgbClr val="FFFFFF"/>
        </a:accent3>
        <a:accent4>
          <a:srgbClr val="000000"/>
        </a:accent4>
        <a:accent5>
          <a:srgbClr val="BECAAB"/>
        </a:accent5>
        <a:accent6>
          <a:srgbClr val="007096"/>
        </a:accent6>
        <a:hlink>
          <a:srgbClr val="198019"/>
        </a:hlink>
        <a:folHlink>
          <a:srgbClr val="2E5B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F6930"/>
        </a:accent1>
        <a:accent2>
          <a:srgbClr val="1F991F"/>
        </a:accent2>
        <a:accent3>
          <a:srgbClr val="FFFFFF"/>
        </a:accent3>
        <a:accent4>
          <a:srgbClr val="000000"/>
        </a:accent4>
        <a:accent5>
          <a:srgbClr val="DCB9AD"/>
        </a:accent5>
        <a:accent6>
          <a:srgbClr val="1B8A1B"/>
        </a:accent6>
        <a:hlink>
          <a:srgbClr val="A73D73"/>
        </a:hlink>
        <a:folHlink>
          <a:srgbClr val="7C3D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8F00"/>
        </a:accent1>
        <a:accent2>
          <a:srgbClr val="CC5252"/>
        </a:accent2>
        <a:accent3>
          <a:srgbClr val="FFFFFF"/>
        </a:accent3>
        <a:accent4>
          <a:srgbClr val="000000"/>
        </a:accent4>
        <a:accent5>
          <a:srgbClr val="D5C6AA"/>
        </a:accent5>
        <a:accent6>
          <a:srgbClr val="B94949"/>
        </a:accent6>
        <a:hlink>
          <a:srgbClr val="5B4BA6"/>
        </a:hlink>
        <a:folHlink>
          <a:srgbClr val="19801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c Major">
  <a:themeElements>
    <a:clrScheme name="Office Theme 2">
      <a:dk1>
        <a:srgbClr val="000000"/>
      </a:dk1>
      <a:lt1>
        <a:srgbClr val="CCFFFF"/>
      </a:lt1>
      <a:dk2>
        <a:srgbClr val="000000"/>
      </a:dk2>
      <a:lt2>
        <a:srgbClr val="B2B2B2"/>
      </a:lt2>
      <a:accent1>
        <a:srgbClr val="318C23"/>
      </a:accent1>
      <a:accent2>
        <a:srgbClr val="3268A6"/>
      </a:accent2>
      <a:accent3>
        <a:srgbClr val="E2FFFF"/>
      </a:accent3>
      <a:accent4>
        <a:srgbClr val="000000"/>
      </a:accent4>
      <a:accent5>
        <a:srgbClr val="ADC5AC"/>
      </a:accent5>
      <a:accent6>
        <a:srgbClr val="2C5E96"/>
      </a:accent6>
      <a:hlink>
        <a:srgbClr val="006E6E"/>
      </a:hlink>
      <a:folHlink>
        <a:srgbClr val="4B468C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8096"/>
        </a:accent2>
        <a:accent3>
          <a:srgbClr val="E2FFFF"/>
        </a:accent3>
        <a:accent4>
          <a:srgbClr val="000000"/>
        </a:accent4>
        <a:accent5>
          <a:srgbClr val="AAC5C5"/>
        </a:accent5>
        <a:accent6>
          <a:srgbClr val="007387"/>
        </a:accent6>
        <a:hlink>
          <a:srgbClr val="007373"/>
        </a:hlink>
        <a:folHlink>
          <a:srgbClr val="006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318C23"/>
        </a:accent1>
        <a:accent2>
          <a:srgbClr val="3268A6"/>
        </a:accent2>
        <a:accent3>
          <a:srgbClr val="E2FFFF"/>
        </a:accent3>
        <a:accent4>
          <a:srgbClr val="000000"/>
        </a:accent4>
        <a:accent5>
          <a:srgbClr val="ADC5AC"/>
        </a:accent5>
        <a:accent6>
          <a:srgbClr val="2C5E96"/>
        </a:accent6>
        <a:hlink>
          <a:srgbClr val="006E6E"/>
        </a:hlink>
        <a:folHlink>
          <a:srgbClr val="4B4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996B2E"/>
        </a:accent1>
        <a:accent2>
          <a:srgbClr val="007878"/>
        </a:accent2>
        <a:accent3>
          <a:srgbClr val="E2FFFF"/>
        </a:accent3>
        <a:accent4>
          <a:srgbClr val="000000"/>
        </a:accent4>
        <a:accent5>
          <a:srgbClr val="CABAAD"/>
        </a:accent5>
        <a:accent6>
          <a:srgbClr val="006C6C"/>
        </a:accent6>
        <a:hlink>
          <a:srgbClr val="8C3137"/>
        </a:hlink>
        <a:folHlink>
          <a:srgbClr val="802D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807D26"/>
        </a:accent1>
        <a:accent2>
          <a:srgbClr val="A65832"/>
        </a:accent2>
        <a:accent3>
          <a:srgbClr val="E2FFFF"/>
        </a:accent3>
        <a:accent4>
          <a:srgbClr val="000000"/>
        </a:accent4>
        <a:accent5>
          <a:srgbClr val="C0BFAC"/>
        </a:accent5>
        <a:accent6>
          <a:srgbClr val="964F2C"/>
        </a:accent6>
        <a:hlink>
          <a:srgbClr val="006B6B"/>
        </a:hlink>
        <a:folHlink>
          <a:srgbClr val="644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8096"/>
        </a:accent2>
        <a:accent3>
          <a:srgbClr val="FFFFFF"/>
        </a:accent3>
        <a:accent4>
          <a:srgbClr val="000000"/>
        </a:accent4>
        <a:accent5>
          <a:srgbClr val="AAC5C5"/>
        </a:accent5>
        <a:accent6>
          <a:srgbClr val="007387"/>
        </a:accent6>
        <a:hlink>
          <a:srgbClr val="007373"/>
        </a:hlink>
        <a:folHlink>
          <a:srgbClr val="006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18C23"/>
        </a:accent1>
        <a:accent2>
          <a:srgbClr val="3268A6"/>
        </a:accent2>
        <a:accent3>
          <a:srgbClr val="FFFFFF"/>
        </a:accent3>
        <a:accent4>
          <a:srgbClr val="000000"/>
        </a:accent4>
        <a:accent5>
          <a:srgbClr val="ADC5AC"/>
        </a:accent5>
        <a:accent6>
          <a:srgbClr val="2C5E96"/>
        </a:accent6>
        <a:hlink>
          <a:srgbClr val="006E6E"/>
        </a:hlink>
        <a:folHlink>
          <a:srgbClr val="4B4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6B2E"/>
        </a:accent1>
        <a:accent2>
          <a:srgbClr val="007878"/>
        </a:accent2>
        <a:accent3>
          <a:srgbClr val="FFFFFF"/>
        </a:accent3>
        <a:accent4>
          <a:srgbClr val="000000"/>
        </a:accent4>
        <a:accent5>
          <a:srgbClr val="CABAAD"/>
        </a:accent5>
        <a:accent6>
          <a:srgbClr val="006C6C"/>
        </a:accent6>
        <a:hlink>
          <a:srgbClr val="8C3137"/>
        </a:hlink>
        <a:folHlink>
          <a:srgbClr val="802D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7D26"/>
        </a:accent1>
        <a:accent2>
          <a:srgbClr val="A65832"/>
        </a:accent2>
        <a:accent3>
          <a:srgbClr val="FFFFFF"/>
        </a:accent3>
        <a:accent4>
          <a:srgbClr val="000000"/>
        </a:accent4>
        <a:accent5>
          <a:srgbClr val="C0BFAC"/>
        </a:accent5>
        <a:accent6>
          <a:srgbClr val="964F2C"/>
        </a:accent6>
        <a:hlink>
          <a:srgbClr val="006B6B"/>
        </a:hlink>
        <a:folHlink>
          <a:srgbClr val="644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FFFF"/>
      </a:lt1>
      <a:dk2>
        <a:srgbClr val="000000"/>
      </a:dk2>
      <a:lt2>
        <a:srgbClr val="B2B2B2"/>
      </a:lt2>
      <a:accent1>
        <a:srgbClr val="318C23"/>
      </a:accent1>
      <a:accent2>
        <a:srgbClr val="3268A6"/>
      </a:accent2>
      <a:accent3>
        <a:srgbClr val="E2FFFF"/>
      </a:accent3>
      <a:accent4>
        <a:srgbClr val="000000"/>
      </a:accent4>
      <a:accent5>
        <a:srgbClr val="ADC5AC"/>
      </a:accent5>
      <a:accent6>
        <a:srgbClr val="2C5E96"/>
      </a:accent6>
      <a:hlink>
        <a:srgbClr val="006E6E"/>
      </a:hlink>
      <a:folHlink>
        <a:srgbClr val="4B468C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8096"/>
        </a:accent2>
        <a:accent3>
          <a:srgbClr val="E2FFFF"/>
        </a:accent3>
        <a:accent4>
          <a:srgbClr val="000000"/>
        </a:accent4>
        <a:accent5>
          <a:srgbClr val="AAC5C5"/>
        </a:accent5>
        <a:accent6>
          <a:srgbClr val="007387"/>
        </a:accent6>
        <a:hlink>
          <a:srgbClr val="007373"/>
        </a:hlink>
        <a:folHlink>
          <a:srgbClr val="006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318C23"/>
        </a:accent1>
        <a:accent2>
          <a:srgbClr val="3268A6"/>
        </a:accent2>
        <a:accent3>
          <a:srgbClr val="E2FFFF"/>
        </a:accent3>
        <a:accent4>
          <a:srgbClr val="000000"/>
        </a:accent4>
        <a:accent5>
          <a:srgbClr val="ADC5AC"/>
        </a:accent5>
        <a:accent6>
          <a:srgbClr val="2C5E96"/>
        </a:accent6>
        <a:hlink>
          <a:srgbClr val="006E6E"/>
        </a:hlink>
        <a:folHlink>
          <a:srgbClr val="4B4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996B2E"/>
        </a:accent1>
        <a:accent2>
          <a:srgbClr val="007878"/>
        </a:accent2>
        <a:accent3>
          <a:srgbClr val="E2FFFF"/>
        </a:accent3>
        <a:accent4>
          <a:srgbClr val="000000"/>
        </a:accent4>
        <a:accent5>
          <a:srgbClr val="CABAAD"/>
        </a:accent5>
        <a:accent6>
          <a:srgbClr val="006C6C"/>
        </a:accent6>
        <a:hlink>
          <a:srgbClr val="8C3137"/>
        </a:hlink>
        <a:folHlink>
          <a:srgbClr val="802D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807D26"/>
        </a:accent1>
        <a:accent2>
          <a:srgbClr val="A65832"/>
        </a:accent2>
        <a:accent3>
          <a:srgbClr val="E2FFFF"/>
        </a:accent3>
        <a:accent4>
          <a:srgbClr val="000000"/>
        </a:accent4>
        <a:accent5>
          <a:srgbClr val="C0BFAC"/>
        </a:accent5>
        <a:accent6>
          <a:srgbClr val="964F2C"/>
        </a:accent6>
        <a:hlink>
          <a:srgbClr val="006B6B"/>
        </a:hlink>
        <a:folHlink>
          <a:srgbClr val="644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8096"/>
        </a:accent2>
        <a:accent3>
          <a:srgbClr val="FFFFFF"/>
        </a:accent3>
        <a:accent4>
          <a:srgbClr val="000000"/>
        </a:accent4>
        <a:accent5>
          <a:srgbClr val="AAC5C5"/>
        </a:accent5>
        <a:accent6>
          <a:srgbClr val="007387"/>
        </a:accent6>
        <a:hlink>
          <a:srgbClr val="007373"/>
        </a:hlink>
        <a:folHlink>
          <a:srgbClr val="006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18C23"/>
        </a:accent1>
        <a:accent2>
          <a:srgbClr val="3268A6"/>
        </a:accent2>
        <a:accent3>
          <a:srgbClr val="FFFFFF"/>
        </a:accent3>
        <a:accent4>
          <a:srgbClr val="000000"/>
        </a:accent4>
        <a:accent5>
          <a:srgbClr val="ADC5AC"/>
        </a:accent5>
        <a:accent6>
          <a:srgbClr val="2C5E96"/>
        </a:accent6>
        <a:hlink>
          <a:srgbClr val="006E6E"/>
        </a:hlink>
        <a:folHlink>
          <a:srgbClr val="4B4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6B2E"/>
        </a:accent1>
        <a:accent2>
          <a:srgbClr val="007878"/>
        </a:accent2>
        <a:accent3>
          <a:srgbClr val="FFFFFF"/>
        </a:accent3>
        <a:accent4>
          <a:srgbClr val="000000"/>
        </a:accent4>
        <a:accent5>
          <a:srgbClr val="CABAAD"/>
        </a:accent5>
        <a:accent6>
          <a:srgbClr val="006C6C"/>
        </a:accent6>
        <a:hlink>
          <a:srgbClr val="8C3137"/>
        </a:hlink>
        <a:folHlink>
          <a:srgbClr val="802D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7D26"/>
        </a:accent1>
        <a:accent2>
          <a:srgbClr val="A65832"/>
        </a:accent2>
        <a:accent3>
          <a:srgbClr val="FFFFFF"/>
        </a:accent3>
        <a:accent4>
          <a:srgbClr val="000000"/>
        </a:accent4>
        <a:accent5>
          <a:srgbClr val="C0BFAC"/>
        </a:accent5>
        <a:accent6>
          <a:srgbClr val="964F2C"/>
        </a:accent6>
        <a:hlink>
          <a:srgbClr val="006B6B"/>
        </a:hlink>
        <a:folHlink>
          <a:srgbClr val="644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233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Injury Abrasion</vt:lpstr>
      <vt:lpstr>Pec Major</vt:lpstr>
      <vt:lpstr>1_Default Design</vt:lpstr>
      <vt:lpstr>12/9/14 Today’s Agenda:</vt:lpstr>
      <vt:lpstr>Mechanisms of Skeletal Muscle (mm) Injuries</vt:lpstr>
      <vt:lpstr>PowerPoint Presentation</vt:lpstr>
      <vt:lpstr>PowerPoint Presentation</vt:lpstr>
      <vt:lpstr>Mechanisms of Chronic Skeletal mm Injuries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12/9/14 Today’s Agenda:</dc:title>
  <dc:creator>Williams, Lydia L</dc:creator>
  <cp:lastModifiedBy>Williams, Lydia L</cp:lastModifiedBy>
  <cp:revision>2</cp:revision>
  <dcterms:created xsi:type="dcterms:W3CDTF">2014-12-09T14:30:59Z</dcterms:created>
  <dcterms:modified xsi:type="dcterms:W3CDTF">2014-12-09T14:45:16Z</dcterms:modified>
</cp:coreProperties>
</file>