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65" r:id="rId5"/>
    <p:sldId id="266" r:id="rId6"/>
    <p:sldId id="267" r:id="rId7"/>
    <p:sldId id="261" r:id="rId8"/>
    <p:sldId id="257" r:id="rId9"/>
    <p:sldId id="258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836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650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AC15D9-64D4-43E4-AC89-AFF91395B2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60D46-A15D-46FD-9FCE-CD944FFA9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1091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0A78C-9289-4D64-BE8E-58417CF61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23723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18790-2BE9-4E08-98CC-F820BF9A7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58591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98D0A-0F9F-44F2-B831-5B7AC421E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1614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3B836-4403-40B1-BD10-C3468623B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1154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AACC5-80E5-405C-820F-6BB0342D2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4919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09EFC-54AC-4B62-A79D-81178C6C1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3859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58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CC925-3D4C-43E4-A1FF-F19EB70D9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84163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F684-2FA8-4456-BDC1-DE953A113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74994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EF2E8-222D-4495-9CF5-2935FED27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08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83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093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58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16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90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091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54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08AAE49-C0A0-4A71-9627-B9290FBB238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C10DEB-24BD-49B3-9356-AEB767098E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CCEB5C-B49B-4084-8E69-0A13EB48F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lifesteps.com/gm/Atoz/images/ency/00118505.jpg&amp;imgrefurl=http://www.lifesteps.com/gm/Atoz/ency/testicular_cancer.jsp&amp;usg=__bU3PZ855nR9mXXKJ-7JiaaEH1n8=&amp;h=370&amp;w=379&amp;sz=21&amp;hl=en&amp;start=1&amp;um=1&amp;tbnid=1qQmOEKD7FlfRM:&amp;tbnh=120&amp;tbnw=123&amp;prev=/images?q=testicular+cancer+pictures&amp;hl=en&amp;rls=com.microsoft:en-us:IE-SearchBox&amp;rlz=1I7ADBS_en&amp;um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edical-look.com/diseases_images/epididymitis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7921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Tanner Staging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Testes develop in the abdominal cavity.</a:t>
            </a:r>
          </a:p>
          <a:p>
            <a:pPr lvl="1"/>
            <a:r>
              <a:rPr lang="en-US" dirty="0" smtClean="0"/>
              <a:t>Descend into scrotum before birth.</a:t>
            </a:r>
          </a:p>
          <a:p>
            <a:pPr marL="403225" lvl="1" indent="-403225"/>
            <a:r>
              <a:rPr lang="en-US" dirty="0" smtClean="0"/>
              <a:t>Grows slightly through childhood, begin to increase significantly in puberty.</a:t>
            </a:r>
          </a:p>
          <a:p>
            <a:pPr marL="403225" lvl="1" indent="-403225"/>
            <a:endParaRPr lang="en-US" dirty="0"/>
          </a:p>
          <a:p>
            <a:pPr marL="403225" lvl="1" indent="-403225"/>
            <a:r>
              <a:rPr lang="en-US" dirty="0" smtClean="0"/>
              <a:t>Tanner Staging</a:t>
            </a:r>
          </a:p>
          <a:p>
            <a:pPr marL="803275" lvl="2" indent="-403225"/>
            <a:r>
              <a:rPr lang="en-US" dirty="0" smtClean="0"/>
              <a:t>Use to establish sexual maturity in children/adolescents by HC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5263498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43975" cy="5635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 to page 509 in your textbook: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18876" cy="6019800"/>
          </a:xfrm>
        </p:spPr>
      </p:pic>
    </p:spTree>
    <p:extLst>
      <p:ext uri="{BB962C8B-B14F-4D97-AF65-F5344CB8AC3E}">
        <p14:creationId xmlns:p14="http://schemas.microsoft.com/office/powerpoint/2010/main" val="4686303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343775" cy="6397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Infancy Pathology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7419975" cy="4983163"/>
          </a:xfrm>
        </p:spPr>
        <p:txBody>
          <a:bodyPr/>
          <a:lstStyle/>
          <a:p>
            <a:r>
              <a:rPr lang="en-US" b="1" dirty="0" err="1" smtClean="0"/>
              <a:t>Anorchism</a:t>
            </a:r>
            <a:r>
              <a:rPr lang="en-US" dirty="0" smtClean="0"/>
              <a:t> – absence of testicles</a:t>
            </a:r>
          </a:p>
          <a:p>
            <a:pPr lvl="1"/>
            <a:r>
              <a:rPr lang="en-US" b="1" dirty="0" smtClean="0"/>
              <a:t>a-</a:t>
            </a:r>
            <a:r>
              <a:rPr lang="en-US" dirty="0" smtClean="0"/>
              <a:t> absent; </a:t>
            </a:r>
            <a:r>
              <a:rPr lang="en-US" b="1" dirty="0" err="1" smtClean="0"/>
              <a:t>orchi</a:t>
            </a:r>
            <a:r>
              <a:rPr lang="en-US" b="1" dirty="0" smtClean="0"/>
              <a:t>-</a:t>
            </a:r>
            <a:r>
              <a:rPr lang="en-US" dirty="0" smtClean="0"/>
              <a:t> testes</a:t>
            </a:r>
          </a:p>
          <a:p>
            <a:pPr lvl="1"/>
            <a:endParaRPr lang="en-US" sz="1800" dirty="0" smtClean="0"/>
          </a:p>
          <a:p>
            <a:pPr marL="349250" lvl="1" indent="-349250"/>
            <a:r>
              <a:rPr lang="en-US" b="1" dirty="0" err="1" smtClean="0"/>
              <a:t>Cryptorchism</a:t>
            </a:r>
            <a:r>
              <a:rPr lang="en-US" dirty="0" smtClean="0"/>
              <a:t> – failure for one or both of the </a:t>
            </a:r>
            <a:r>
              <a:rPr lang="en-US" dirty="0" err="1" smtClean="0"/>
              <a:t>tesicles</a:t>
            </a:r>
            <a:r>
              <a:rPr lang="en-US" dirty="0" smtClean="0"/>
              <a:t> to descent.</a:t>
            </a:r>
          </a:p>
          <a:p>
            <a:pPr marL="749300" lvl="2" indent="-349250"/>
            <a:r>
              <a:rPr lang="en-US" b="1" dirty="0" smtClean="0"/>
              <a:t>Crypt-</a:t>
            </a:r>
            <a:r>
              <a:rPr lang="en-US" dirty="0" smtClean="0"/>
              <a:t> hidden; </a:t>
            </a:r>
            <a:r>
              <a:rPr lang="en-US" b="1" dirty="0" err="1" smtClean="0"/>
              <a:t>orchi</a:t>
            </a:r>
            <a:r>
              <a:rPr lang="en-US" b="1" dirty="0" smtClean="0"/>
              <a:t>-</a:t>
            </a:r>
            <a:r>
              <a:rPr lang="en-US" dirty="0" smtClean="0"/>
              <a:t> testes</a:t>
            </a:r>
          </a:p>
          <a:p>
            <a:pPr marL="749300" lvl="2" indent="-349250"/>
            <a:endParaRPr lang="en-US" sz="1800" dirty="0"/>
          </a:p>
          <a:p>
            <a:pPr marL="349250" lvl="2" indent="-349250"/>
            <a:r>
              <a:rPr lang="en-US" b="1" dirty="0" err="1" smtClean="0"/>
              <a:t>Polyorchism</a:t>
            </a:r>
            <a:r>
              <a:rPr lang="en-US" dirty="0" smtClean="0"/>
              <a:t> – having more than two testicles.</a:t>
            </a:r>
          </a:p>
          <a:p>
            <a:pPr marL="806450" lvl="3" indent="-349250"/>
            <a:r>
              <a:rPr lang="en-US" b="1" dirty="0" smtClean="0"/>
              <a:t>Poly-</a:t>
            </a:r>
            <a:r>
              <a:rPr lang="en-US" dirty="0" smtClean="0"/>
              <a:t> many; </a:t>
            </a:r>
            <a:r>
              <a:rPr lang="en-US" b="1" dirty="0" err="1" smtClean="0"/>
              <a:t>orchi</a:t>
            </a:r>
            <a:r>
              <a:rPr lang="en-US" b="1" dirty="0" smtClean="0"/>
              <a:t>-</a:t>
            </a:r>
            <a:r>
              <a:rPr lang="en-US" dirty="0" smtClean="0"/>
              <a:t> testes</a:t>
            </a:r>
          </a:p>
          <a:p>
            <a:pPr marL="806450" lvl="3" indent="-349250"/>
            <a:endParaRPr lang="en-US" sz="1800" dirty="0"/>
          </a:p>
          <a:p>
            <a:pPr marL="349250" lvl="3" indent="-349250"/>
            <a:r>
              <a:rPr lang="en-US" b="1" dirty="0" smtClean="0"/>
              <a:t>Hermaphroditism</a:t>
            </a:r>
            <a:r>
              <a:rPr lang="en-US" dirty="0" smtClean="0"/>
              <a:t> – infant has both male/female sexual tissue</a:t>
            </a:r>
          </a:p>
          <a:p>
            <a:pPr marL="806450" lvl="4" indent="-349250"/>
            <a:r>
              <a:rPr lang="en-US" dirty="0" smtClean="0"/>
              <a:t>Hermes – male Greek god; Aphrodite – female Greek god; </a:t>
            </a:r>
          </a:p>
        </p:txBody>
      </p:sp>
    </p:spTree>
    <p:extLst>
      <p:ext uri="{BB962C8B-B14F-4D97-AF65-F5344CB8AC3E}">
        <p14:creationId xmlns:p14="http://schemas.microsoft.com/office/powerpoint/2010/main" val="10390781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391400" cy="86836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Childhood / Adolescence Pathology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r>
              <a:rPr lang="en-US" b="1" dirty="0" smtClean="0"/>
              <a:t>Testicular Torsion </a:t>
            </a:r>
            <a:r>
              <a:rPr lang="en-US" dirty="0" smtClean="0"/>
              <a:t>– typically occurs on the L side, testes rotates due to incomplete attachment of the testis on the wall of the scrotum.</a:t>
            </a:r>
          </a:p>
          <a:p>
            <a:pPr lvl="1"/>
            <a:r>
              <a:rPr lang="en-US" dirty="0" smtClean="0"/>
              <a:t>Torsi- rotate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: ER </a:t>
            </a:r>
            <a:r>
              <a:rPr lang="en-US" dirty="0" err="1" smtClean="0"/>
              <a:t>Sx</a:t>
            </a:r>
            <a:r>
              <a:rPr lang="en-US" dirty="0" smtClean="0"/>
              <a:t> </a:t>
            </a:r>
          </a:p>
          <a:p>
            <a:pPr lvl="1"/>
            <a:endParaRPr lang="en-US" sz="1800" dirty="0"/>
          </a:p>
          <a:p>
            <a:pPr marL="349250" lvl="1" indent="-349250"/>
            <a:r>
              <a:rPr lang="en-US" b="1" dirty="0" smtClean="0"/>
              <a:t>Priapism </a:t>
            </a:r>
            <a:r>
              <a:rPr lang="en-US" dirty="0" smtClean="0"/>
              <a:t>– prolonged erection, which is associated with sickle cell anemia; blockage of the </a:t>
            </a:r>
            <a:r>
              <a:rPr lang="en-US" dirty="0" err="1" smtClean="0"/>
              <a:t>bld</a:t>
            </a:r>
            <a:r>
              <a:rPr lang="en-US" dirty="0" smtClean="0"/>
              <a:t> flow in the penis causes it to become engorged c/ </a:t>
            </a:r>
            <a:r>
              <a:rPr lang="en-US" dirty="0" err="1" smtClean="0"/>
              <a:t>bld</a:t>
            </a:r>
            <a:r>
              <a:rPr lang="en-US" dirty="0" smtClean="0"/>
              <a:t> without the ability to exit the penis</a:t>
            </a:r>
          </a:p>
          <a:p>
            <a:pPr marL="749300" lvl="2" indent="-349250"/>
            <a:r>
              <a:rPr lang="en-US" b="1" dirty="0" err="1" smtClean="0"/>
              <a:t>Priapos</a:t>
            </a:r>
            <a:r>
              <a:rPr lang="en-US" b="1" dirty="0" smtClean="0"/>
              <a:t> – Greek god of procreation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55631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" y="228600"/>
            <a:ext cx="6316662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Adults/Senior Pathology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524000"/>
            <a:ext cx="4419600" cy="4525963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Benign Prostatic </a:t>
            </a:r>
            <a:r>
              <a:rPr lang="en-US" b="1" dirty="0">
                <a:latin typeface="Comic Sans MS" pitchFamily="66" charset="0"/>
              </a:rPr>
              <a:t>Hypertrophy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(BPH) 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An enlargement of the prostate </a:t>
            </a:r>
            <a:r>
              <a:rPr lang="en-US" dirty="0" smtClean="0">
                <a:latin typeface="Comic Sans MS" pitchFamily="66" charset="0"/>
              </a:rPr>
              <a:t>gland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which squeezes the urethra passing through it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S/S: painful, frequent urination</a:t>
            </a:r>
          </a:p>
          <a:p>
            <a:pPr lvl="2"/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Over 50 y/o.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828800"/>
            <a:ext cx="44989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3459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639175" cy="11430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Testicular Cancer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6172200" cy="4373563"/>
          </a:xfrm>
        </p:spPr>
        <p:txBody>
          <a:bodyPr/>
          <a:lstStyle/>
          <a:p>
            <a:pPr lvl="1" eaLnBrk="1" hangingPunct="1"/>
            <a:r>
              <a:rPr lang="en-US" b="1" dirty="0" smtClean="0">
                <a:latin typeface="Comic Sans MS" pitchFamily="66" charset="0"/>
              </a:rPr>
              <a:t>Cancer </a:t>
            </a:r>
            <a:r>
              <a:rPr lang="en-US" b="1" dirty="0" smtClean="0">
                <a:latin typeface="Comic Sans MS" pitchFamily="66" charset="0"/>
              </a:rPr>
              <a:t>of the testes.  </a:t>
            </a:r>
            <a:endParaRPr lang="en-US" b="1" dirty="0" smtClean="0">
              <a:latin typeface="Comic Sans MS" pitchFamily="66" charset="0"/>
            </a:endParaRPr>
          </a:p>
          <a:p>
            <a:pPr lvl="2"/>
            <a:r>
              <a:rPr lang="en-US" dirty="0" smtClean="0">
                <a:latin typeface="Comic Sans MS" pitchFamily="66" charset="0"/>
              </a:rPr>
              <a:t>Commonly seen in </a:t>
            </a:r>
            <a:r>
              <a:rPr lang="en-US" dirty="0" smtClean="0">
                <a:latin typeface="Comic Sans MS" pitchFamily="66" charset="0"/>
              </a:rPr>
              <a:t>ages </a:t>
            </a:r>
            <a:r>
              <a:rPr lang="en-US" dirty="0" smtClean="0">
                <a:latin typeface="Comic Sans MS" pitchFamily="66" charset="0"/>
              </a:rPr>
              <a:t>20 to 35.</a:t>
            </a:r>
          </a:p>
          <a:p>
            <a:pPr lvl="1" eaLnBrk="1" hangingPunct="1"/>
            <a:endParaRPr lang="en-US" dirty="0">
              <a:latin typeface="Comic Sans MS" pitchFamily="66" charset="0"/>
            </a:endParaRPr>
          </a:p>
          <a:p>
            <a:pPr lvl="1"/>
            <a:r>
              <a:rPr lang="en-US" b="1" dirty="0">
                <a:latin typeface="Comic Sans MS" pitchFamily="66" charset="0"/>
              </a:rPr>
              <a:t>S&amp;S: </a:t>
            </a:r>
            <a:r>
              <a:rPr lang="en-US" dirty="0">
                <a:latin typeface="Comic Sans MS" pitchFamily="66" charset="0"/>
              </a:rPr>
              <a:t>Painless swelling of the testes, a heavy feeling, and an accumulation of fluid. </a:t>
            </a:r>
          </a:p>
          <a:p>
            <a:pPr lvl="1"/>
            <a:endParaRPr lang="en-US" b="1" dirty="0">
              <a:latin typeface="Comic Sans MS" pitchFamily="66" charset="0"/>
            </a:endParaRPr>
          </a:p>
          <a:p>
            <a:pPr lvl="1"/>
            <a:r>
              <a:rPr lang="en-US" b="1" dirty="0">
                <a:latin typeface="Comic Sans MS" pitchFamily="66" charset="0"/>
              </a:rPr>
              <a:t>Treatment: </a:t>
            </a:r>
            <a:r>
              <a:rPr lang="en-US" dirty="0">
                <a:latin typeface="Comic Sans MS" pitchFamily="66" charset="0"/>
              </a:rPr>
              <a:t>Orchiectomy, or surgical removal of the testis, chemotherapy, and/or radiation.</a:t>
            </a:r>
            <a:endParaRPr lang="en-US" dirty="0"/>
          </a:p>
          <a:p>
            <a:pPr lvl="1" eaLnBrk="1" hangingPunct="1"/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9460" name="Picture 5" descr="001185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1835" y="2848840"/>
            <a:ext cx="2438400" cy="237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5022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715375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General Pathologies</a:t>
            </a:r>
            <a:endParaRPr 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458200" cy="47244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mic Sans MS" pitchFamily="66" charset="0"/>
              </a:rPr>
              <a:t>Epididymitis </a:t>
            </a:r>
            <a:r>
              <a:rPr lang="en-US" dirty="0" smtClean="0">
                <a:latin typeface="Comic Sans MS" pitchFamily="66" charset="0"/>
              </a:rPr>
              <a:t>– An inflammation of the epididymis, usually caused by a pathogenic organism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Epi-</a:t>
            </a:r>
            <a:r>
              <a:rPr lang="en-US" dirty="0" smtClean="0">
                <a:latin typeface="Comic Sans MS" pitchFamily="66" charset="0"/>
              </a:rPr>
              <a:t> above; </a:t>
            </a:r>
            <a:r>
              <a:rPr lang="en-US" b="1" dirty="0" smtClean="0">
                <a:latin typeface="Comic Sans MS" pitchFamily="66" charset="0"/>
              </a:rPr>
              <a:t>“</a:t>
            </a:r>
            <a:r>
              <a:rPr lang="en-US" b="1" dirty="0" err="1" smtClean="0">
                <a:latin typeface="Comic Sans MS" pitchFamily="66" charset="0"/>
              </a:rPr>
              <a:t>didymos</a:t>
            </a:r>
            <a:r>
              <a:rPr lang="en-US" b="1" dirty="0" smtClean="0">
                <a:latin typeface="Comic Sans MS" pitchFamily="66" charset="0"/>
              </a:rPr>
              <a:t>” </a:t>
            </a:r>
            <a:r>
              <a:rPr lang="en-US" dirty="0" smtClean="0">
                <a:latin typeface="Comic Sans MS" pitchFamily="66" charset="0"/>
              </a:rPr>
              <a:t>Greek for twin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b="1" dirty="0" smtClean="0">
                <a:latin typeface="Comic Sans MS" pitchFamily="66" charset="0"/>
              </a:rPr>
              <a:t>S&amp;S</a:t>
            </a:r>
            <a:r>
              <a:rPr lang="en-US" b="1" dirty="0"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Intense </a:t>
            </a:r>
            <a:r>
              <a:rPr lang="en-US" dirty="0" smtClean="0">
                <a:latin typeface="Comic Sans MS" pitchFamily="66" charset="0"/>
              </a:rPr>
              <a:t>p! </a:t>
            </a:r>
            <a:r>
              <a:rPr lang="en-US" dirty="0">
                <a:latin typeface="Comic Sans MS" pitchFamily="66" charset="0"/>
              </a:rPr>
              <a:t>in the testes</a:t>
            </a:r>
            <a:r>
              <a:rPr lang="en-US" dirty="0" smtClean="0">
                <a:latin typeface="Comic Sans MS" pitchFamily="66" charset="0"/>
              </a:rPr>
              <a:t>, swelling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smtClean="0">
                <a:latin typeface="Comic Sans MS" pitchFamily="66" charset="0"/>
              </a:rPr>
              <a:t>fever</a:t>
            </a:r>
            <a:r>
              <a:rPr lang="en-US" dirty="0">
                <a:latin typeface="Comic Sans MS" pitchFamily="66" charset="0"/>
              </a:rPr>
              <a:t>. </a:t>
            </a:r>
          </a:p>
          <a:p>
            <a:pPr lvl="1"/>
            <a:r>
              <a:rPr lang="en-US" b="1" dirty="0" err="1" smtClean="0">
                <a:latin typeface="Comic Sans MS" pitchFamily="66" charset="0"/>
              </a:rPr>
              <a:t>Tx</a:t>
            </a:r>
            <a:r>
              <a:rPr lang="en-US" b="1" dirty="0" smtClean="0"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Antibiotics, cold application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>
                <a:latin typeface="Comic Sans MS" pitchFamily="66" charset="0"/>
              </a:rPr>
              <a:t>and pain </a:t>
            </a:r>
            <a:r>
              <a:rPr lang="en-US" dirty="0" smtClean="0">
                <a:latin typeface="Comic Sans MS" pitchFamily="66" charset="0"/>
              </a:rPr>
              <a:t>meds.</a:t>
            </a:r>
            <a:endParaRPr lang="en-US" dirty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5364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1976" y="3657600"/>
            <a:ext cx="383807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6825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b="1" dirty="0" err="1">
                <a:latin typeface="Comic Sans MS" pitchFamily="66" charset="0"/>
              </a:rPr>
              <a:t>Orchitis</a:t>
            </a:r>
            <a:endParaRPr lang="en-US" sz="36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0" y="1447800"/>
            <a:ext cx="5943600" cy="5257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>
                <a:latin typeface="Comic Sans MS" pitchFamily="66" charset="0"/>
              </a:rPr>
              <a:t>inflammation of the testes, usually caused by mumps, pathogens, or injury.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S&amp;S</a:t>
            </a:r>
            <a:r>
              <a:rPr lang="en-US" b="1" dirty="0" smtClean="0"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Swelling of the scrotum, </a:t>
            </a:r>
            <a:r>
              <a:rPr lang="en-US" dirty="0" smtClean="0">
                <a:latin typeface="Comic Sans MS" pitchFamily="66" charset="0"/>
              </a:rPr>
              <a:t>p!, </a:t>
            </a:r>
            <a:r>
              <a:rPr lang="en-US" dirty="0" smtClean="0">
                <a:latin typeface="Comic Sans MS" pitchFamily="66" charset="0"/>
              </a:rPr>
              <a:t>and fever</a:t>
            </a:r>
          </a:p>
          <a:p>
            <a:pPr lvl="1"/>
            <a:r>
              <a:rPr lang="en-US" b="1" dirty="0" err="1" smtClean="0">
                <a:latin typeface="Comic Sans MS" pitchFamily="66" charset="0"/>
              </a:rPr>
              <a:t>Tx</a:t>
            </a:r>
            <a:r>
              <a:rPr lang="en-US" b="1" dirty="0" smtClean="0"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Antibiotics (if indicated), antipyretics (for fever)!</a:t>
            </a:r>
          </a:p>
          <a:p>
            <a:endParaRPr lang="en-US" dirty="0" smtClean="0"/>
          </a:p>
        </p:txBody>
      </p:sp>
      <p:pic>
        <p:nvPicPr>
          <p:cNvPr id="1026" name="Picture 2" descr="http://upload.wikimedia.org/wikipedia/commons/thumb/5/5c/Testicle-cat.jpg/300px-Testicle-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599"/>
            <a:ext cx="1676400" cy="215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53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5635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Sterility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r>
              <a:rPr lang="en-US" dirty="0" smtClean="0"/>
              <a:t>Term used for a variety of conditions related to the decrease or absence of sperm production.</a:t>
            </a:r>
          </a:p>
          <a:p>
            <a:r>
              <a:rPr lang="en-US" dirty="0" smtClean="0"/>
              <a:t>Just because a male is sterile does not mean he is impotent and vice versa.</a:t>
            </a:r>
          </a:p>
          <a:p>
            <a:pPr lvl="1"/>
            <a:endParaRPr lang="en-US" sz="1200" dirty="0"/>
          </a:p>
          <a:p>
            <a:pPr lvl="2"/>
            <a:r>
              <a:rPr lang="en-US" b="1" dirty="0" err="1" smtClean="0"/>
              <a:t>Aspermatogenesis</a:t>
            </a:r>
            <a:r>
              <a:rPr lang="en-US" dirty="0" smtClean="0"/>
              <a:t> – inability to produce sperm</a:t>
            </a:r>
          </a:p>
          <a:p>
            <a:pPr lvl="3"/>
            <a:r>
              <a:rPr lang="en-US" b="1" dirty="0" smtClean="0"/>
              <a:t>A- </a:t>
            </a:r>
            <a:r>
              <a:rPr lang="en-US" dirty="0" smtClean="0"/>
              <a:t>absence; </a:t>
            </a:r>
            <a:r>
              <a:rPr lang="en-US" b="1" dirty="0" smtClean="0"/>
              <a:t>sperm-</a:t>
            </a:r>
            <a:r>
              <a:rPr lang="en-US" dirty="0" smtClean="0"/>
              <a:t> seed; </a:t>
            </a:r>
            <a:r>
              <a:rPr lang="en-US" b="1" dirty="0" smtClean="0"/>
              <a:t>-genesis </a:t>
            </a:r>
            <a:r>
              <a:rPr lang="en-US" dirty="0" smtClean="0"/>
              <a:t>formation.</a:t>
            </a:r>
          </a:p>
          <a:p>
            <a:pPr lvl="3"/>
            <a:r>
              <a:rPr lang="en-US" dirty="0" smtClean="0"/>
              <a:t>What structure does is affected?</a:t>
            </a:r>
          </a:p>
          <a:p>
            <a:pPr marL="1143000" lvl="3"/>
            <a:r>
              <a:rPr lang="en-US" b="1" dirty="0" err="1" smtClean="0"/>
              <a:t>Aspermia</a:t>
            </a:r>
            <a:r>
              <a:rPr lang="en-US" dirty="0" smtClean="0"/>
              <a:t> – inability to produce semen</a:t>
            </a:r>
          </a:p>
          <a:p>
            <a:pPr marL="1600200" lvl="4"/>
            <a:r>
              <a:rPr lang="en-US" b="1" dirty="0" smtClean="0"/>
              <a:t>A-</a:t>
            </a:r>
            <a:r>
              <a:rPr lang="en-US" dirty="0" smtClean="0"/>
              <a:t> absence; </a:t>
            </a:r>
            <a:r>
              <a:rPr lang="en-US" b="1" dirty="0" smtClean="0"/>
              <a:t>sperm-</a:t>
            </a:r>
            <a:r>
              <a:rPr lang="en-US" dirty="0" smtClean="0"/>
              <a:t> seed; </a:t>
            </a:r>
            <a:r>
              <a:rPr lang="en-US" b="1" dirty="0" smtClean="0"/>
              <a:t>-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dirty="0" smtClean="0"/>
              <a:t>condition of</a:t>
            </a:r>
          </a:p>
          <a:p>
            <a:pPr marL="1600200" lvl="4"/>
            <a:r>
              <a:rPr lang="en-US" dirty="0" smtClean="0"/>
              <a:t>What structures are affected?</a:t>
            </a:r>
          </a:p>
          <a:p>
            <a:pPr marL="1143000" lvl="4"/>
            <a:r>
              <a:rPr lang="en-US" b="1" dirty="0" err="1" smtClean="0"/>
              <a:t>Oligospermia</a:t>
            </a:r>
            <a:r>
              <a:rPr lang="en-US" dirty="0" smtClean="0"/>
              <a:t> – decrease in sperm production</a:t>
            </a:r>
          </a:p>
          <a:p>
            <a:pPr marL="1600200" lvl="5"/>
            <a:r>
              <a:rPr lang="en-US" b="1" dirty="0" err="1" smtClean="0"/>
              <a:t>Oligo</a:t>
            </a:r>
            <a:r>
              <a:rPr lang="en-US" b="1" dirty="0" smtClean="0"/>
              <a:t>-</a:t>
            </a:r>
            <a:r>
              <a:rPr lang="en-US" dirty="0" smtClean="0"/>
              <a:t> too little; </a:t>
            </a:r>
            <a:r>
              <a:rPr lang="en-US" b="1" dirty="0" smtClean="0"/>
              <a:t>sperm-</a:t>
            </a:r>
            <a:r>
              <a:rPr lang="en-US" dirty="0" smtClean="0"/>
              <a:t> seed; </a:t>
            </a:r>
            <a:r>
              <a:rPr lang="en-US" b="1" dirty="0" smtClean="0"/>
              <a:t>-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dirty="0" smtClean="0"/>
              <a:t>condition of</a:t>
            </a:r>
            <a:endParaRPr lang="en-US" dirty="0"/>
          </a:p>
          <a:p>
            <a:pPr marL="1600200" lvl="4"/>
            <a:endParaRPr lang="en-US" dirty="0" smtClean="0"/>
          </a:p>
          <a:p>
            <a:pPr marL="1600200" lvl="4"/>
            <a:endParaRPr lang="en-US" dirty="0"/>
          </a:p>
          <a:p>
            <a:pPr marL="1600200"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8190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face mask">
  <a:themeElements>
    <a:clrScheme name="Office Theme 2">
      <a:dk1>
        <a:srgbClr val="000000"/>
      </a:dk1>
      <a:lt1>
        <a:srgbClr val="33CCFF"/>
      </a:lt1>
      <a:dk2>
        <a:srgbClr val="000000"/>
      </a:dk2>
      <a:lt2>
        <a:srgbClr val="CCCCCC"/>
      </a:lt2>
      <a:accent1>
        <a:srgbClr val="234F8C"/>
      </a:accent1>
      <a:accent2>
        <a:srgbClr val="206B20"/>
      </a:accent2>
      <a:accent3>
        <a:srgbClr val="ADE2FF"/>
      </a:accent3>
      <a:accent4>
        <a:srgbClr val="000000"/>
      </a:accent4>
      <a:accent5>
        <a:srgbClr val="ACB2C5"/>
      </a:accent5>
      <a:accent6>
        <a:srgbClr val="1C601C"/>
      </a:accent6>
      <a:hlink>
        <a:srgbClr val="005673"/>
      </a:hlink>
      <a:folHlink>
        <a:srgbClr val="4539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ADE2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ADE2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ADE2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ADE2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FFFF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33CCFF"/>
      </a:lt1>
      <a:dk2>
        <a:srgbClr val="000000"/>
      </a:dk2>
      <a:lt2>
        <a:srgbClr val="CCCCCC"/>
      </a:lt2>
      <a:accent1>
        <a:srgbClr val="234F8C"/>
      </a:accent1>
      <a:accent2>
        <a:srgbClr val="206B20"/>
      </a:accent2>
      <a:accent3>
        <a:srgbClr val="ADE2FF"/>
      </a:accent3>
      <a:accent4>
        <a:srgbClr val="000000"/>
      </a:accent4>
      <a:accent5>
        <a:srgbClr val="ACB2C5"/>
      </a:accent5>
      <a:accent6>
        <a:srgbClr val="1C601C"/>
      </a:accent6>
      <a:hlink>
        <a:srgbClr val="005673"/>
      </a:hlink>
      <a:folHlink>
        <a:srgbClr val="4539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ADE2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ADE2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ADE2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3CC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ADE2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98C"/>
        </a:accent1>
        <a:accent2>
          <a:srgbClr val="175C73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145368"/>
        </a:accent6>
        <a:hlink>
          <a:srgbClr val="004D66"/>
        </a:hlink>
        <a:folHlink>
          <a:srgbClr val="004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34F8C"/>
        </a:accent1>
        <a:accent2>
          <a:srgbClr val="206B20"/>
        </a:accent2>
        <a:accent3>
          <a:srgbClr val="FFFFFF"/>
        </a:accent3>
        <a:accent4>
          <a:srgbClr val="000000"/>
        </a:accent4>
        <a:accent5>
          <a:srgbClr val="ACB2C5"/>
        </a:accent5>
        <a:accent6>
          <a:srgbClr val="1C601C"/>
        </a:accent6>
        <a:hlink>
          <a:srgbClr val="005673"/>
        </a:hlink>
        <a:folHlink>
          <a:srgbClr val="45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00608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005673"/>
        </a:accent6>
        <a:hlink>
          <a:srgbClr val="781850"/>
        </a:hlink>
        <a:folHlink>
          <a:srgbClr val="6B4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6600"/>
        </a:accent1>
        <a:accent2>
          <a:srgbClr val="804219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733B16"/>
        </a:accent6>
        <a:hlink>
          <a:srgbClr val="5C2E73"/>
        </a:hlink>
        <a:folHlink>
          <a:srgbClr val="005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454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face mask</vt:lpstr>
      <vt:lpstr>1_Default Design</vt:lpstr>
      <vt:lpstr>Tanner Staging</vt:lpstr>
      <vt:lpstr>Refer to page 509 in your textbook:</vt:lpstr>
      <vt:lpstr>Infancy Pathology</vt:lpstr>
      <vt:lpstr>Childhood / Adolescence Pathology</vt:lpstr>
      <vt:lpstr>Adults/Senior Pathology</vt:lpstr>
      <vt:lpstr>Testicular Cancer – </vt:lpstr>
      <vt:lpstr>General Pathologies</vt:lpstr>
      <vt:lpstr>Orchitis</vt:lpstr>
      <vt:lpstr>Sterility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Tanner Staging</dc:title>
  <dc:creator>Williams, Lydia L</dc:creator>
  <cp:lastModifiedBy>Williams, Lydia L</cp:lastModifiedBy>
  <cp:revision>5</cp:revision>
  <dcterms:created xsi:type="dcterms:W3CDTF">2015-02-23T17:55:15Z</dcterms:created>
  <dcterms:modified xsi:type="dcterms:W3CDTF">2015-02-23T18:51:18Z</dcterms:modified>
</cp:coreProperties>
</file>