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C209-B0C9-4C55-A5AE-BFC6397092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218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E814-2032-42A6-9725-FAFC1D26E5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860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948B-951F-484C-9453-1D5C6C79CA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94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987B-E161-4A35-B1BC-B4C07CDBD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3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A0B1-8A7E-4C20-97C8-76F09CCB24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54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37BF-BA42-4474-8D1A-D3C5B52951A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7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E09F-C2DE-46CB-88A1-16FF629474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091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470D-EAAB-46D4-B809-083547E030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015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F5D2B-FE26-4F72-96A5-6384C97818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083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7EDE-4282-4FE2-B28E-A9596ECB27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733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4A20-57C6-4019-A882-C6A257E78D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18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E128-0875-4F24-AA67-28C0349040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37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A99C2-FBE7-476B-9E45-17B480E5053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52400"/>
            <a:ext cx="68580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REPRODUCTIVE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1752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Collectively for males and females, reproductive organs are referred to as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gonads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Collectively for males and females, sex cells are referred to as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gametes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Female =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ova</a:t>
            </a:r>
            <a:r>
              <a:rPr lang="en-US" dirty="0" smtClean="0">
                <a:latin typeface="Comic Sans MS" pitchFamily="66" charset="0"/>
              </a:rPr>
              <a:t> (egg)</a:t>
            </a:r>
          </a:p>
          <a:p>
            <a:pPr eaLnBrk="1" hangingPunct="1"/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- Male =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sperm</a:t>
            </a:r>
          </a:p>
          <a:p>
            <a:pPr eaLnBrk="1" hangingPunct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When a sperm penetrates through an ova the product is called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zygote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(fertilized egg).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4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04800"/>
            <a:ext cx="8334375" cy="7712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6. Ejaculatory Ducts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1" y="1087476"/>
            <a:ext cx="81057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seminal vesicles join the ejaculatory ducts to carry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semen (sperm &amp; fluids) through the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prostate gland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and into the urethra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On your coloring sheet, color the ejaculatory duct (D) orange and the prostate gland (K) dark blue.</a:t>
            </a: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8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319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Prostate Gland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itchFamily="66" charset="0"/>
              </a:rPr>
              <a:t>Doughnut-shaped gland located below the </a:t>
            </a:r>
            <a:r>
              <a:rPr lang="en-US" dirty="0" smtClean="0">
                <a:latin typeface="Comic Sans MS" pitchFamily="66" charset="0"/>
              </a:rPr>
              <a:t>bladder.</a:t>
            </a:r>
            <a:endParaRPr lang="en-US" dirty="0">
              <a:latin typeface="Comic Sans MS" pitchFamily="66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itchFamily="66" charset="0"/>
              </a:rPr>
              <a:t>Produces an </a:t>
            </a:r>
            <a:r>
              <a:rPr lang="en-US" dirty="0" smtClean="0">
                <a:latin typeface="Comic Sans MS" pitchFamily="66" charset="0"/>
              </a:rPr>
              <a:t>alkaline secretion </a:t>
            </a:r>
            <a:r>
              <a:rPr lang="en-US" dirty="0">
                <a:latin typeface="Comic Sans MS" pitchFamily="66" charset="0"/>
              </a:rPr>
              <a:t>that increases sperm mobility and neutralizes the acidity in the vagina (better </a:t>
            </a:r>
            <a:r>
              <a:rPr lang="en-US" dirty="0" err="1">
                <a:latin typeface="Comic Sans MS" pitchFamily="66" charset="0"/>
              </a:rPr>
              <a:t>envir’t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This accounts for another 30% of seminal fluids.</a:t>
            </a:r>
            <a:endParaRPr lang="en-US" dirty="0">
              <a:latin typeface="Comic Sans MS" pitchFamily="66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itchFamily="66" charset="0"/>
              </a:rPr>
              <a:t>Contracts during ejaculation to aid in the expulsion of the semen.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itchFamily="66" charset="0"/>
              </a:rPr>
              <a:t>Also closes off the urethra (prevents urine passage).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7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7. Cowper’s Gland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Located below the prostate gland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Secrete mucous for </a:t>
            </a:r>
            <a:r>
              <a:rPr lang="en-US" dirty="0" smtClean="0">
                <a:latin typeface="Comic Sans MS" pitchFamily="66" charset="0"/>
              </a:rPr>
              <a:t>lubrication adding another 5% of seminal fluids.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Also secretes an alkaline fluid providing for a better environment for the sperm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On your coloring sheet, color the Cowper’s Gland (L) pink.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9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76238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Extends from the bladder to the outside of the body.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Carries urine and semen but not at the same time</a:t>
            </a:r>
            <a:r>
              <a:rPr lang="en-US" sz="2800" dirty="0">
                <a:solidFill>
                  <a:srgbClr val="000000"/>
                </a:solidFill>
              </a:rPr>
              <a:t>!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On your coloring sheet, color the Urethra (E,F,G) dark green.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Ejaculation is rapid expulsion of seminal fluid from the body.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~ 1 teaspoon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~100 million sperm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1010" y="457200"/>
            <a:ext cx="8229600" cy="8683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8. Urethra</a:t>
            </a:r>
          </a:p>
        </p:txBody>
      </p:sp>
    </p:spTree>
    <p:extLst>
      <p:ext uri="{BB962C8B-B14F-4D97-AF65-F5344CB8AC3E}">
        <p14:creationId xmlns:p14="http://schemas.microsoft.com/office/powerpoint/2010/main" val="36780700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63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228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On your coloring sheet, color the rectum (g), brown..</a:t>
            </a:r>
            <a:r>
              <a:rPr lang="en-US" sz="2800" dirty="0" err="1">
                <a:solidFill>
                  <a:srgbClr val="000000"/>
                </a:solidFill>
              </a:rPr>
              <a:t>hehehe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"/>
          <a:stretch/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864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5438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The external male reproductive </a:t>
            </a:r>
            <a:r>
              <a:rPr lang="en-US" dirty="0" smtClean="0">
                <a:latin typeface="Comic Sans MS" pitchFamily="66" charset="0"/>
              </a:rPr>
              <a:t>organ.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Distal end is the glans penis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On your coloring sheet, color the glans </a:t>
            </a:r>
            <a:r>
              <a:rPr lang="en-US" dirty="0" smtClean="0">
                <a:latin typeface="Comic Sans MS" pitchFamily="66" charset="0"/>
              </a:rPr>
              <a:t>penis (H2) with a pink highlighter.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Covered with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prepuce</a:t>
            </a:r>
            <a:r>
              <a:rPr lang="en-US" dirty="0" smtClean="0">
                <a:latin typeface="Comic Sans MS" pitchFamily="66" charset="0"/>
              </a:rPr>
              <a:t> (foreskin), which is sometimes surgically removed </a:t>
            </a:r>
            <a:r>
              <a:rPr lang="en-US" dirty="0" smtClean="0">
                <a:latin typeface="Comic Sans MS" pitchFamily="66" charset="0"/>
              </a:rPr>
              <a:t>at birth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circumcision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On your coloring sheet, color the prepuce (H3) with a yellow highlighter.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Fills with </a:t>
            </a:r>
            <a:r>
              <a:rPr lang="en-US" dirty="0" err="1" smtClean="0">
                <a:latin typeface="Comic Sans MS" pitchFamily="66" charset="0"/>
              </a:rPr>
              <a:t>bld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causing an erection.</a:t>
            </a:r>
          </a:p>
        </p:txBody>
      </p:sp>
    </p:spTree>
    <p:extLst>
      <p:ext uri="{BB962C8B-B14F-4D97-AF65-F5344CB8AC3E}">
        <p14:creationId xmlns:p14="http://schemas.microsoft.com/office/powerpoint/2010/main" val="133619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1"/>
          <a:stretch/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7303170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MALE REPRODUCTIVE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mic Sans MS" pitchFamily="66" charset="0"/>
              </a:rPr>
              <a:t>We will first look at the male reproductive system.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Urologists</a:t>
            </a:r>
            <a:r>
              <a:rPr lang="en-US" dirty="0" smtClean="0">
                <a:latin typeface="Comic Sans MS" pitchFamily="66" charset="0"/>
              </a:rPr>
              <a:t> are physicians who specialize in the </a:t>
            </a:r>
            <a:r>
              <a:rPr lang="en-US" dirty="0" err="1" smtClean="0">
                <a:latin typeface="Comic Sans MS" pitchFamily="66" charset="0"/>
              </a:rPr>
              <a:t>tx</a:t>
            </a:r>
            <a:r>
              <a:rPr lang="en-US" dirty="0" smtClean="0">
                <a:latin typeface="Comic Sans MS" pitchFamily="66" charset="0"/>
              </a:rPr>
              <a:t>/dx of the male repro sys including sexual dysfunction.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Infertility specialist </a:t>
            </a:r>
            <a:r>
              <a:rPr lang="en-US" dirty="0" smtClean="0">
                <a:latin typeface="Comic Sans MS" pitchFamily="66" charset="0"/>
              </a:rPr>
              <a:t>handle pts who are unable 	  to impregnate a woman for various reasons.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External organs are 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genitalia</a:t>
            </a:r>
            <a:r>
              <a:rPr lang="en-US" dirty="0" smtClean="0">
                <a:latin typeface="Comic Sans MS" pitchFamily="66" charset="0"/>
              </a:rPr>
              <a:t>.  This is where sperm is produced and begins its journey, and where we will also start.  First stop:</a:t>
            </a: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6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1.Testes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724400" cy="5181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Is a gland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Located in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scrotum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Produces sperm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1000 long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seminiferous tubules</a:t>
            </a:r>
            <a:r>
              <a:rPr lang="en-US" sz="2800" dirty="0" smtClean="0">
                <a:latin typeface="Comic Sans MS" pitchFamily="66" charset="0"/>
              </a:rPr>
              <a:t> have cells that produce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testosterone</a:t>
            </a:r>
            <a:r>
              <a:rPr lang="en-US" sz="2800" dirty="0" smtClean="0">
                <a:latin typeface="Comic Sans MS" pitchFamily="66" charset="0"/>
              </a:rPr>
              <a:t> (the male sex hormone)</a:t>
            </a:r>
          </a:p>
          <a:p>
            <a:pPr eaLnBrk="1" hangingPunct="1"/>
            <a:endParaRPr lang="en-US" sz="2800" dirty="0">
              <a:latin typeface="Comic Sans MS" pitchFamily="66" charset="0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latin typeface="Comic Sans MS" pitchFamily="66" charset="0"/>
              </a:rPr>
              <a:t>On your coloring sheet, color the testes (A) purple.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5125" name="Picture 5" descr="Image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0372"/>
            <a:ext cx="4492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nut 1"/>
          <p:cNvSpPr/>
          <p:nvPr/>
        </p:nvSpPr>
        <p:spPr>
          <a:xfrm>
            <a:off x="7391400" y="1905000"/>
            <a:ext cx="1066800" cy="685800"/>
          </a:xfrm>
          <a:prstGeom prst="donut">
            <a:avLst>
              <a:gd name="adj" fmla="val 40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1010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44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Epididymis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6106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Stores the sperm while they mature and become mobile (able to move by themselves</a:t>
            </a:r>
            <a:r>
              <a:rPr lang="en-US" dirty="0" smtClean="0">
                <a:latin typeface="Comic Sans MS" pitchFamily="66" charset="0"/>
              </a:rPr>
              <a:t>).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This can take 10 to 20 days.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Also produces a fluid that becomes part of the semen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On your coloring sheet color the epididymis (B) light blue.</a:t>
            </a:r>
          </a:p>
          <a:p>
            <a:pPr eaLnBrk="1" hangingPunct="1">
              <a:buFontTx/>
              <a:buNone/>
            </a:pPr>
            <a:endParaRPr lang="en-US" sz="4000" dirty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Sends mature sperm from the scrotum into the abdominal cavity by passing over the pubis symphysis (c – color yellow).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Cut during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Vasectomy</a:t>
            </a:r>
            <a:r>
              <a:rPr lang="en-US" dirty="0" smtClean="0">
                <a:latin typeface="Comic Sans MS" pitchFamily="66" charset="0"/>
              </a:rPr>
              <a:t> (prevent future pregnancies).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On your coloring sheet color the Ductus Deferens (C) light green. 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758" y="3581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Vas Deferens (aka Ductus Deferens)</a:t>
            </a:r>
          </a:p>
        </p:txBody>
      </p:sp>
    </p:spTree>
    <p:extLst>
      <p:ext uri="{BB962C8B-B14F-4D97-AF65-F5344CB8AC3E}">
        <p14:creationId xmlns:p14="http://schemas.microsoft.com/office/powerpoint/2010/main" val="2863105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</p:spTree>
    <p:extLst>
      <p:ext uri="{BB962C8B-B14F-4D97-AF65-F5344CB8AC3E}">
        <p14:creationId xmlns:p14="http://schemas.microsoft.com/office/powerpoint/2010/main" val="5172689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824" y="912860"/>
            <a:ext cx="3826157" cy="556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1" y="685800"/>
            <a:ext cx="457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 Spermatic Cord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Covers the Vas Deferens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Carries sperm over the top of and down the posterior surface of the bladder.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On your coloring sheet, color your urinary bladder (d) black.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It joins to the seminal vesicles.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77199" y="4724400"/>
            <a:ext cx="762001" cy="542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581" y="3581400"/>
            <a:ext cx="1396619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598" y="4114800"/>
            <a:ext cx="990602" cy="3401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3409" y="3048000"/>
            <a:ext cx="990602" cy="3401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7325" y="5562600"/>
            <a:ext cx="731875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562600"/>
            <a:ext cx="871765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6581" y="5867400"/>
            <a:ext cx="1053720" cy="4544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334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 Seminal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Vesicles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0"/>
            <a:ext cx="7467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Located behind the bladder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Creates about 60% of the volume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semen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fld</a:t>
            </a:r>
            <a:r>
              <a:rPr lang="en-US" dirty="0" smtClean="0">
                <a:latin typeface="Comic Sans MS" pitchFamily="66" charset="0"/>
              </a:rPr>
              <a:t> containing sperm)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Produces </a:t>
            </a:r>
            <a:r>
              <a:rPr lang="en-US" dirty="0" smtClean="0">
                <a:latin typeface="Comic Sans MS" pitchFamily="66" charset="0"/>
              </a:rPr>
              <a:t>a thick, yellow fluid that is rich in sugar </a:t>
            </a:r>
            <a:r>
              <a:rPr lang="en-US" dirty="0" smtClean="0">
                <a:latin typeface="Comic Sans MS" pitchFamily="66" charset="0"/>
              </a:rPr>
              <a:t>and provides </a:t>
            </a:r>
            <a:r>
              <a:rPr lang="en-US" dirty="0" smtClean="0">
                <a:latin typeface="Comic Sans MS" pitchFamily="66" charset="0"/>
              </a:rPr>
              <a:t>nourishment for the sperm.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On your coloring sheet,  color the seminal vesicle (J) red.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28" y="0"/>
            <a:ext cx="9206528" cy="6858000"/>
          </a:xfrm>
        </p:spPr>
      </p:pic>
    </p:spTree>
    <p:extLst>
      <p:ext uri="{BB962C8B-B14F-4D97-AF65-F5344CB8AC3E}">
        <p14:creationId xmlns:p14="http://schemas.microsoft.com/office/powerpoint/2010/main" val="18829779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DNA">
  <a:themeElements>
    <a:clrScheme name="Default Design 2">
      <a:dk1>
        <a:srgbClr val="000000"/>
      </a:dk1>
      <a:lt1>
        <a:srgbClr val="FFFF66"/>
      </a:lt1>
      <a:dk2>
        <a:srgbClr val="000000"/>
      </a:dk2>
      <a:lt2>
        <a:srgbClr val="CCCCCC"/>
      </a:lt2>
      <a:accent1>
        <a:srgbClr val="947600"/>
      </a:accent1>
      <a:accent2>
        <a:srgbClr val="567300"/>
      </a:accent2>
      <a:accent3>
        <a:srgbClr val="FFFFB8"/>
      </a:accent3>
      <a:accent4>
        <a:srgbClr val="000000"/>
      </a:accent4>
      <a:accent5>
        <a:srgbClr val="C8BDAA"/>
      </a:accent5>
      <a:accent6>
        <a:srgbClr val="4D6800"/>
      </a:accent6>
      <a:hlink>
        <a:srgbClr val="616100"/>
      </a:hlink>
      <a:folHlink>
        <a:srgbClr val="1F661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B8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B8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B8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66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B8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A7A00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E6E00"/>
        </a:accent6>
        <a:hlink>
          <a:srgbClr val="666600"/>
        </a:hlink>
        <a:folHlink>
          <a:srgbClr val="59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47600"/>
        </a:accent1>
        <a:accent2>
          <a:srgbClr val="567300"/>
        </a:accent2>
        <a:accent3>
          <a:srgbClr val="FFFFFF"/>
        </a:accent3>
        <a:accent4>
          <a:srgbClr val="000000"/>
        </a:accent4>
        <a:accent5>
          <a:srgbClr val="C8BDAA"/>
        </a:accent5>
        <a:accent6>
          <a:srgbClr val="4D6800"/>
        </a:accent6>
        <a:hlink>
          <a:srgbClr val="616100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D5680"/>
        </a:accent1>
        <a:accent2>
          <a:srgbClr val="666600"/>
        </a:accent2>
        <a:accent3>
          <a:srgbClr val="FFFFFF"/>
        </a:accent3>
        <a:accent4>
          <a:srgbClr val="000000"/>
        </a:accent4>
        <a:accent5>
          <a:srgbClr val="ADB4C0"/>
        </a:accent5>
        <a:accent6>
          <a:srgbClr val="5C5C00"/>
        </a:accent6>
        <a:hlink>
          <a:srgbClr val="73283B"/>
        </a:hlink>
        <a:folHlink>
          <a:srgbClr val="562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4D23"/>
        </a:accent1>
        <a:accent2>
          <a:srgbClr val="225D73"/>
        </a:accent2>
        <a:accent3>
          <a:srgbClr val="FFFFFF"/>
        </a:accent3>
        <a:accent4>
          <a:srgbClr val="000000"/>
        </a:accent4>
        <a:accent5>
          <a:srgbClr val="C5B2AC"/>
        </a:accent5>
        <a:accent6>
          <a:srgbClr val="1E5368"/>
        </a:accent6>
        <a:hlink>
          <a:srgbClr val="5B376E"/>
        </a:hlink>
        <a:folHlink>
          <a:srgbClr val="5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605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DNA</vt:lpstr>
      <vt:lpstr>REPRODUCTIVE SYSTEM</vt:lpstr>
      <vt:lpstr>MALE REPRODUCTIVE SYSTEM</vt:lpstr>
      <vt:lpstr>1.Testes</vt:lpstr>
      <vt:lpstr>PowerPoint Presentation</vt:lpstr>
      <vt:lpstr>2. Epididymis</vt:lpstr>
      <vt:lpstr>PowerPoint Presentation</vt:lpstr>
      <vt:lpstr>PowerPoint Presentation</vt:lpstr>
      <vt:lpstr>5. Seminal Vesicles </vt:lpstr>
      <vt:lpstr>PowerPoint Presentation</vt:lpstr>
      <vt:lpstr>PowerPoint Presentation</vt:lpstr>
      <vt:lpstr>PowerPoint Presentation</vt:lpstr>
      <vt:lpstr>Prostate Gland</vt:lpstr>
      <vt:lpstr>7. Cowper’s Gland</vt:lpstr>
      <vt:lpstr>PowerPoint Presentation</vt:lpstr>
      <vt:lpstr>PowerPoint Presentation</vt:lpstr>
      <vt:lpstr>PowerPoint Presentation</vt:lpstr>
      <vt:lpstr>PowerPoint Presentation</vt:lpstr>
      <vt:lpstr>Penis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Williams, Lydia L</dc:creator>
  <cp:lastModifiedBy>Williams, Lydia L</cp:lastModifiedBy>
  <cp:revision>3</cp:revision>
  <dcterms:created xsi:type="dcterms:W3CDTF">2015-02-13T17:22:09Z</dcterms:created>
  <dcterms:modified xsi:type="dcterms:W3CDTF">2015-02-13T18:18:05Z</dcterms:modified>
</cp:coreProperties>
</file>