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7"/>
  </p:notesMasterIdLst>
  <p:sldIdLst>
    <p:sldId id="273" r:id="rId3"/>
    <p:sldId id="272" r:id="rId4"/>
    <p:sldId id="263" r:id="rId5"/>
    <p:sldId id="269" r:id="rId6"/>
    <p:sldId id="265" r:id="rId7"/>
    <p:sldId id="275" r:id="rId8"/>
    <p:sldId id="267" r:id="rId9"/>
    <p:sldId id="271" r:id="rId10"/>
    <p:sldId id="266" r:id="rId11"/>
    <p:sldId id="274" r:id="rId12"/>
    <p:sldId id="270" r:id="rId13"/>
    <p:sldId id="276" r:id="rId14"/>
    <p:sldId id="277" r:id="rId15"/>
    <p:sldId id="278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>
      <p:cViewPr>
        <p:scale>
          <a:sx n="66" d="100"/>
          <a:sy n="66" d="100"/>
        </p:scale>
        <p:origin x="-54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D19E208-1A6F-474C-862D-3AC9F7B1EF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7598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2105E76-14BF-4888-9085-66ECA89FFA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57B79D-AC15-4F0B-BBFC-5069F4189EE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665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F21672-2790-4B11-A721-58A462E589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7592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BA632A9-10E9-4D34-A256-4C8D3BD7D2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45587F-A069-4F06-A51F-4CE97F1A8DD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0327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7A13E4-AA23-4541-8484-0FB3487D7F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9163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048E17-3F6A-49B8-9A1A-F04B0D6654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3277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E59675-E2AF-47BC-9CB4-3ABB254F163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0402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CF5C85-136E-440E-B79C-755EBBF8384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5803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9083E5-3F6E-4F1B-B16A-1D9C42AEF7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9985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CFBED6-236C-416E-9FCA-1248E12134C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045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CB9FBD-AA88-4DC1-9CEC-A081F74A73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1432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492756-E685-4CFF-981C-902F9806CD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2777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5481E5-8049-4142-8456-7A7F2B08877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3036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32FD91-B457-4847-BE6D-25D1870ECC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504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32348-0063-49AE-B7ED-35F7F887A7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680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529263-BA88-4052-A71B-2C1030B074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786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058BFA-87B3-4373-BE6D-8248855060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172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B1373B-24A0-41CF-BB68-60D1064333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260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68AB6E-512B-4CC5-B04C-F255F3DC36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432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A03B86-994C-4300-8CF0-6A24E13830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086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993162-03DF-4C07-AFD9-7693F1DCE28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356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CBCFFF3-885E-474D-BBB6-4897609BE80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3B96294-E2F6-475D-A6A7-2BD68B70C12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228600"/>
            <a:ext cx="7315200" cy="6889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4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4/01/14 Today’s Agenda: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1002957"/>
            <a:ext cx="6781800" cy="1295400"/>
          </a:xfrm>
        </p:spPr>
        <p:txBody>
          <a:bodyPr/>
          <a:lstStyle/>
          <a:p>
            <a:pPr eaLnBrk="1" hangingPunct="1"/>
            <a:r>
              <a:rPr lang="en-US" b="1" dirty="0" smtClean="0">
                <a:ea typeface="ＭＳ Ｐゴシック" pitchFamily="34" charset="-128"/>
              </a:rPr>
              <a:t>Unit 5: </a:t>
            </a:r>
            <a:r>
              <a:rPr lang="en-US" dirty="0" smtClean="0">
                <a:ea typeface="ＭＳ Ｐゴシック" pitchFamily="34" charset="-128"/>
              </a:rPr>
              <a:t>What skills are necessary to be a Laboratory Assistant?</a:t>
            </a:r>
          </a:p>
          <a:p>
            <a:pPr marL="508000" indent="406400" eaLnBrk="1" hangingPunct="1">
              <a:buAutoNum type="arabicPeriod"/>
            </a:pPr>
            <a:r>
              <a:rPr lang="en-US" sz="1800" dirty="0" smtClean="0">
                <a:ea typeface="ＭＳ Ｐゴシック" pitchFamily="34" charset="-128"/>
              </a:rPr>
              <a:t>Using a microscope</a:t>
            </a:r>
          </a:p>
          <a:p>
            <a:pPr marL="508000" indent="406400" eaLnBrk="1" hangingPunct="1">
              <a:buAutoNum type="arabicPeriod"/>
            </a:pPr>
            <a:r>
              <a:rPr lang="en-US" sz="1800" dirty="0" smtClean="0">
                <a:ea typeface="ＭＳ Ｐゴシック" pitchFamily="34" charset="-128"/>
              </a:rPr>
              <a:t>Obtaining/examining a cultural specimen</a:t>
            </a:r>
          </a:p>
          <a:p>
            <a:pPr marL="508000" indent="406400" eaLnBrk="1" hangingPunct="1">
              <a:buAutoNum type="arabicPeriod"/>
            </a:pPr>
            <a:r>
              <a:rPr lang="en-US" sz="1800" dirty="0" smtClean="0">
                <a:ea typeface="ＭＳ Ｐゴシック" pitchFamily="34" charset="-128"/>
              </a:rPr>
              <a:t>Spun HCT test</a:t>
            </a:r>
          </a:p>
          <a:p>
            <a:pPr marL="508000" indent="406400" eaLnBrk="1" hangingPunct="1">
              <a:buAutoNum type="arabicPeriod"/>
            </a:pPr>
            <a:r>
              <a:rPr lang="en-US" sz="1800" dirty="0" err="1" smtClean="0">
                <a:ea typeface="ＭＳ Ｐゴシック" pitchFamily="34" charset="-128"/>
              </a:rPr>
              <a:t>Hgb</a:t>
            </a:r>
            <a:r>
              <a:rPr lang="en-US" sz="1800" dirty="0">
                <a:ea typeface="ＭＳ Ｐゴシック" pitchFamily="34" charset="-128"/>
              </a:rPr>
              <a:t> </a:t>
            </a:r>
            <a:r>
              <a:rPr lang="en-US" sz="1800" dirty="0" smtClean="0">
                <a:ea typeface="ＭＳ Ｐゴシック" pitchFamily="34" charset="-128"/>
              </a:rPr>
              <a:t>&amp; Leukocyte test</a:t>
            </a:r>
          </a:p>
          <a:p>
            <a:pPr marL="508000" indent="406400" eaLnBrk="1" hangingPunct="1">
              <a:buAutoNum type="arabicPeriod"/>
            </a:pPr>
            <a:r>
              <a:rPr lang="en-US" sz="1800" dirty="0" smtClean="0">
                <a:ea typeface="ＭＳ Ｐゴシック" pitchFamily="34" charset="-128"/>
              </a:rPr>
              <a:t>ABO Test</a:t>
            </a:r>
          </a:p>
          <a:p>
            <a:pPr marL="508000" indent="406400" eaLnBrk="1" hangingPunct="1">
              <a:buAutoNum type="arabicPeriod"/>
            </a:pPr>
            <a:r>
              <a:rPr lang="en-US" sz="1800" dirty="0" smtClean="0">
                <a:ea typeface="ＭＳ Ｐゴシック" pitchFamily="34" charset="-128"/>
              </a:rPr>
              <a:t>Glucose Testing</a:t>
            </a:r>
          </a:p>
        </p:txBody>
      </p:sp>
      <p:sp>
        <p:nvSpPr>
          <p:cNvPr id="5125" name="TextBox 1"/>
          <p:cNvSpPr txBox="1">
            <a:spLocks noChangeArrowheads="1"/>
          </p:cNvSpPr>
          <p:nvPr/>
        </p:nvSpPr>
        <p:spPr bwMode="auto">
          <a:xfrm>
            <a:off x="2209800" y="4038600"/>
            <a:ext cx="6934200" cy="2369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en-US" b="1" dirty="0" smtClean="0"/>
              <a:t>Students will complete Daily Cerebral Exercise – turn in permission forms for lab.</a:t>
            </a:r>
          </a:p>
          <a:p>
            <a:pPr eaLnBrk="1" hangingPunct="1">
              <a:buFontTx/>
              <a:buAutoNum type="arabicPeriod"/>
            </a:pPr>
            <a:endParaRPr lang="en-US" sz="1400" b="1" dirty="0">
              <a:solidFill>
                <a:srgbClr val="FFFF00"/>
              </a:solidFill>
            </a:endParaRPr>
          </a:p>
          <a:p>
            <a:pPr eaLnBrk="1" hangingPunct="1">
              <a:buFontTx/>
              <a:buAutoNum type="arabicPeriod"/>
            </a:pPr>
            <a:r>
              <a:rPr lang="en-US" b="1" dirty="0" smtClean="0">
                <a:solidFill>
                  <a:srgbClr val="FFFF00"/>
                </a:solidFill>
              </a:rPr>
              <a:t>TO</a:t>
            </a:r>
            <a:r>
              <a:rPr lang="en-US" b="1" dirty="0">
                <a:solidFill>
                  <a:srgbClr val="FFFF00"/>
                </a:solidFill>
              </a:rPr>
              <a:t>:  How do you test for blood </a:t>
            </a:r>
            <a:r>
              <a:rPr lang="en-US" b="1" dirty="0" smtClean="0">
                <a:solidFill>
                  <a:srgbClr val="FFFF00"/>
                </a:solidFill>
              </a:rPr>
              <a:t>sugar?</a:t>
            </a:r>
            <a:endParaRPr lang="en-US" b="1" dirty="0">
              <a:solidFill>
                <a:srgbClr val="FFFF00"/>
              </a:solidFill>
            </a:endParaRPr>
          </a:p>
          <a:p>
            <a:pPr eaLnBrk="1" hangingPunct="1">
              <a:buFontTx/>
              <a:buAutoNum type="arabicPeriod"/>
            </a:pPr>
            <a:endParaRPr lang="en-US" sz="1400" b="1" dirty="0" smtClean="0"/>
          </a:p>
          <a:p>
            <a:pPr eaLnBrk="1" hangingPunct="1">
              <a:buFontTx/>
              <a:buAutoNum type="arabicPeriod"/>
            </a:pPr>
            <a:r>
              <a:rPr lang="en-US" b="1" dirty="0" smtClean="0"/>
              <a:t>Students will perform LAS Lab #4 – Testing for Blood Sugar.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2071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Normal Values of GTT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Hypoglycemia – low blood sugar</a:t>
            </a:r>
          </a:p>
          <a:p>
            <a:endParaRPr lang="en-US" dirty="0" smtClean="0"/>
          </a:p>
          <a:p>
            <a:r>
              <a:rPr lang="en-US" dirty="0" smtClean="0"/>
              <a:t>Normal Reading - 70 to 100 mg / </a:t>
            </a:r>
            <a:r>
              <a:rPr lang="en-US" dirty="0" err="1" smtClean="0"/>
              <a:t>dL</a:t>
            </a:r>
            <a:r>
              <a:rPr lang="en-US" dirty="0" smtClean="0"/>
              <a:t>  (no food 8-12 </a:t>
            </a:r>
            <a:r>
              <a:rPr lang="en-US" dirty="0" err="1" smtClean="0"/>
              <a:t>hs</a:t>
            </a:r>
            <a:r>
              <a:rPr lang="en-US" dirty="0" smtClean="0"/>
              <a:t> pre test)</a:t>
            </a:r>
          </a:p>
          <a:p>
            <a:endParaRPr lang="en-US" dirty="0" smtClean="0"/>
          </a:p>
          <a:p>
            <a:r>
              <a:rPr lang="en-US" dirty="0" smtClean="0"/>
              <a:t>Hyperglycemia – high blood sugar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1943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60" name="Picture 4" descr="http://hypoglycemiatreatment.net/wp-content/uploads/2011/07/hypoglycemia-symptom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85143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yperglycemia - Symptoms Of High Blood Sug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01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3733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274638"/>
            <a:ext cx="6962775" cy="11430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 #6: Glucose Testing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4/1/14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0" y="1600200"/>
            <a:ext cx="6734175" cy="4525963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US" dirty="0" smtClean="0"/>
              <a:t>Assemble </a:t>
            </a:r>
            <a:r>
              <a:rPr lang="en-US" dirty="0" err="1" smtClean="0"/>
              <a:t>eqpmt</a:t>
            </a:r>
            <a:r>
              <a:rPr lang="en-US" dirty="0" smtClean="0"/>
              <a:t>: glucose reagent strips, glucose meter, latex gloves.</a:t>
            </a:r>
          </a:p>
          <a:p>
            <a:pPr marL="457200" indent="-457200">
              <a:buAutoNum type="arabicPeriod"/>
            </a:pPr>
            <a:r>
              <a:rPr lang="en-US" dirty="0" smtClean="0"/>
              <a:t>Wash hands, gloves</a:t>
            </a:r>
          </a:p>
          <a:p>
            <a:pPr marL="457200" indent="-457200">
              <a:buAutoNum type="arabicPeriod"/>
            </a:pPr>
            <a:r>
              <a:rPr lang="en-US" dirty="0" smtClean="0"/>
              <a:t>IWIPE</a:t>
            </a:r>
          </a:p>
          <a:p>
            <a:pPr marL="457200" indent="-457200">
              <a:buAutoNum type="arabicPeriod"/>
            </a:pPr>
            <a:r>
              <a:rPr lang="en-US" dirty="0" smtClean="0"/>
              <a:t>Perform skin puncture procedure (cleanse area first)</a:t>
            </a:r>
          </a:p>
          <a:p>
            <a:pPr marL="457200" indent="-457200">
              <a:buAutoNum type="arabicPeriod"/>
            </a:pPr>
            <a:r>
              <a:rPr lang="en-US" dirty="0" smtClean="0"/>
              <a:t>Use sterile gauze to remove first drop of bld.</a:t>
            </a:r>
          </a:p>
          <a:p>
            <a:pPr marL="457200" indent="-457200">
              <a:buAutoNum type="arabicPeriod"/>
            </a:pPr>
            <a:r>
              <a:rPr lang="en-US" dirty="0" smtClean="0"/>
              <a:t>Remove one reagent strip from the bottle.</a:t>
            </a:r>
          </a:p>
          <a:p>
            <a:pPr marL="457200" indent="-457200">
              <a:buAutoNum type="arabicPeriod"/>
            </a:pPr>
            <a:r>
              <a:rPr lang="en-US" dirty="0" smtClean="0"/>
              <a:t>Press the start button on glucose meter, wait for flash or beep.</a:t>
            </a:r>
          </a:p>
          <a:p>
            <a:pPr marL="457200" indent="-457200">
              <a:buAutoNum type="arabicPeriod"/>
            </a:pPr>
            <a:r>
              <a:rPr lang="en-US" dirty="0" smtClean="0"/>
              <a:t>When sufficient blood has been obtained have </a:t>
            </a:r>
            <a:r>
              <a:rPr lang="en-US" dirty="0" err="1" smtClean="0"/>
              <a:t>pt</a:t>
            </a:r>
            <a:r>
              <a:rPr lang="en-US" dirty="0" smtClean="0"/>
              <a:t> hold gauze over puncture.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rot="20743250">
            <a:off x="83432" y="229590"/>
            <a:ext cx="1981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lab notebook!</a:t>
            </a:r>
            <a:endParaRPr 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343184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35143"/>
            <a:ext cx="6962775" cy="11430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 #6: Glucose Testing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4/1/14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549" y="1416916"/>
            <a:ext cx="6992308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9.  Stat insert strip into meter.</a:t>
            </a:r>
          </a:p>
          <a:p>
            <a:pPr marL="0" indent="0">
              <a:buNone/>
            </a:pPr>
            <a:r>
              <a:rPr lang="en-US" dirty="0" smtClean="0"/>
              <a:t>10.  Record the reading in mg / </a:t>
            </a:r>
            <a:r>
              <a:rPr lang="en-US" dirty="0" err="1" smtClean="0"/>
              <a:t>dL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11.  </a:t>
            </a:r>
            <a:r>
              <a:rPr lang="en-US" dirty="0" err="1" smtClean="0"/>
              <a:t>Ck</a:t>
            </a:r>
            <a:r>
              <a:rPr lang="en-US" dirty="0" smtClean="0"/>
              <a:t> </a:t>
            </a:r>
            <a:r>
              <a:rPr lang="en-US" dirty="0" err="1" smtClean="0"/>
              <a:t>pt</a:t>
            </a:r>
            <a:r>
              <a:rPr lang="en-US" dirty="0" smtClean="0"/>
              <a:t> to ensure </a:t>
            </a:r>
            <a:r>
              <a:rPr lang="en-US" dirty="0" err="1" smtClean="0"/>
              <a:t>blding</a:t>
            </a:r>
            <a:r>
              <a:rPr lang="en-US" dirty="0" smtClean="0"/>
              <a:t> has stopped, </a:t>
            </a:r>
            <a:r>
              <a:rPr lang="en-US" dirty="0" err="1" smtClean="0"/>
              <a:t>band-aid</a:t>
            </a:r>
            <a:r>
              <a:rPr lang="en-US" dirty="0" smtClean="0"/>
              <a:t>.</a:t>
            </a:r>
          </a:p>
          <a:p>
            <a:pPr marL="457200" indent="-457200">
              <a:buAutoNum type="arabicPeriod" startAt="12"/>
            </a:pPr>
            <a:r>
              <a:rPr lang="en-US" dirty="0" smtClean="0"/>
              <a:t> Clean and replace all </a:t>
            </a:r>
            <a:r>
              <a:rPr lang="en-US" dirty="0" err="1" smtClean="0"/>
              <a:t>eqmt</a:t>
            </a:r>
            <a:r>
              <a:rPr lang="en-US" dirty="0" smtClean="0"/>
              <a:t>.</a:t>
            </a:r>
          </a:p>
          <a:p>
            <a:pPr marL="457200" indent="-457200">
              <a:buAutoNum type="arabicPeriod" startAt="12"/>
            </a:pPr>
            <a:r>
              <a:rPr lang="en-US" dirty="0" smtClean="0"/>
              <a:t> Remove gloves, wash hands.</a:t>
            </a:r>
          </a:p>
          <a:p>
            <a:pPr marL="457200" indent="-457200">
              <a:buAutoNum type="arabicPeriod" startAt="12"/>
            </a:pPr>
            <a:r>
              <a:rPr lang="en-US" dirty="0" smtClean="0"/>
              <a:t>  </a:t>
            </a:r>
            <a:r>
              <a:rPr lang="en-US" dirty="0" err="1" smtClean="0"/>
              <a:t>Recoard</a:t>
            </a:r>
            <a:r>
              <a:rPr lang="en-US" dirty="0" smtClean="0"/>
              <a:t> all required information on </a:t>
            </a:r>
            <a:r>
              <a:rPr lang="en-US" dirty="0" err="1" smtClean="0"/>
              <a:t>pt</a:t>
            </a:r>
            <a:r>
              <a:rPr lang="en-US" dirty="0" smtClean="0"/>
              <a:t> chart.</a:t>
            </a:r>
          </a:p>
          <a:p>
            <a:pPr marL="457200" indent="-457200">
              <a:buAutoNum type="arabicPeriod" startAt="12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Pt Name: _______________	Date: __/__/__</a:t>
            </a:r>
          </a:p>
          <a:p>
            <a:pPr marL="0" indent="0">
              <a:buNone/>
            </a:pPr>
            <a:r>
              <a:rPr lang="en-US" dirty="0" smtClean="0"/>
              <a:t>Time: _______ (military)		</a:t>
            </a:r>
          </a:p>
          <a:p>
            <a:pPr marL="0" indent="0">
              <a:buNone/>
            </a:pPr>
            <a:r>
              <a:rPr lang="en-US" dirty="0" smtClean="0"/>
              <a:t>Test: </a:t>
            </a:r>
            <a:r>
              <a:rPr lang="en-US" dirty="0" err="1" smtClean="0"/>
              <a:t>Bld</a:t>
            </a:r>
            <a:r>
              <a:rPr lang="en-US" dirty="0" smtClean="0"/>
              <a:t> Glucose			Reading: _____</a:t>
            </a:r>
          </a:p>
          <a:p>
            <a:pPr marL="0" indent="0">
              <a:buNone/>
            </a:pPr>
            <a:r>
              <a:rPr lang="en-US" dirty="0" smtClean="0"/>
              <a:t>Interpretation of Reading: _________________</a:t>
            </a:r>
          </a:p>
          <a:p>
            <a:pPr marL="0" indent="0">
              <a:buNone/>
            </a:pPr>
            <a:r>
              <a:rPr lang="en-US" dirty="0" smtClean="0"/>
              <a:t>Signature: _________________	Title: LAS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rot="20743250">
            <a:off x="83432" y="229590"/>
            <a:ext cx="1981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lab notebook!</a:t>
            </a:r>
            <a:endParaRPr 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28917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274638"/>
            <a:ext cx="6886575" cy="792162"/>
          </a:xfrm>
        </p:spPr>
        <p:txBody>
          <a:bodyPr/>
          <a:lstStyle/>
          <a:p>
            <a:r>
              <a:rPr lang="en-US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FFFFFF">
                      <a:alpha val="49804"/>
                    </a:srgbClr>
                  </a:outerShdw>
                </a:effectLst>
              </a:rPr>
              <a:t>Daily Cerebral Exercise</a:t>
            </a:r>
            <a:endParaRPr lang="en-US" sz="4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25500" dist="23000" dir="7020000" algn="tl">
                  <a:srgbClr val="FFFFFF">
                    <a:alpha val="49804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1371600"/>
            <a:ext cx="6962775" cy="5257800"/>
          </a:xfrm>
        </p:spPr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en-US" sz="2800" dirty="0" smtClean="0"/>
              <a:t>The presence of _______ on the surface of a erythrocyte determines </a:t>
            </a:r>
            <a:r>
              <a:rPr lang="en-US" sz="2800" dirty="0" err="1" smtClean="0"/>
              <a:t>bld</a:t>
            </a:r>
            <a:r>
              <a:rPr lang="en-US" sz="2800" dirty="0" smtClean="0"/>
              <a:t> type.</a:t>
            </a:r>
          </a:p>
          <a:p>
            <a:pPr marL="457200" indent="-457200">
              <a:buAutoNum type="arabicPeriod"/>
            </a:pPr>
            <a:endParaRPr lang="en-US" sz="2000" dirty="0"/>
          </a:p>
          <a:p>
            <a:pPr marL="457200" indent="-457200">
              <a:buAutoNum type="arabicPeriod"/>
            </a:pPr>
            <a:r>
              <a:rPr lang="en-US" sz="2800" dirty="0" smtClean="0"/>
              <a:t>When _____ occurs, the test is positive for the anti-serum being tested.</a:t>
            </a:r>
          </a:p>
          <a:p>
            <a:pPr marL="457200" indent="-457200">
              <a:buAutoNum type="arabicPeriod"/>
            </a:pPr>
            <a:endParaRPr lang="en-US" sz="2000" dirty="0"/>
          </a:p>
          <a:p>
            <a:pPr marL="457200" indent="-457200">
              <a:buAutoNum type="arabicPeriod"/>
            </a:pPr>
            <a:r>
              <a:rPr lang="en-US" sz="2800" dirty="0" smtClean="0"/>
              <a:t>Describe </a:t>
            </a:r>
            <a:r>
              <a:rPr lang="en-US" sz="2800" dirty="0" err="1" smtClean="0"/>
              <a:t>erythroblastosis</a:t>
            </a:r>
            <a:r>
              <a:rPr lang="en-US" sz="2800" dirty="0" smtClean="0"/>
              <a:t> and its possible outcomes.</a:t>
            </a:r>
          </a:p>
          <a:p>
            <a:pPr marL="457200" indent="-457200">
              <a:buAutoNum type="arabicPeriod"/>
            </a:pPr>
            <a:endParaRPr lang="en-US" sz="2000" dirty="0"/>
          </a:p>
          <a:p>
            <a:pPr marL="465138" indent="-465138">
              <a:buNone/>
            </a:pPr>
            <a:r>
              <a:rPr lang="en-US" sz="2800" dirty="0" smtClean="0"/>
              <a:t>4. List 3 reasons why blood typing is important.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53649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3513" y="274638"/>
            <a:ext cx="6316662" cy="792162"/>
          </a:xfrm>
        </p:spPr>
        <p:txBody>
          <a:bodyPr/>
          <a:lstStyle/>
          <a:p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Blood Sugar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371600"/>
            <a:ext cx="6554787" cy="5257800"/>
          </a:xfrm>
        </p:spPr>
        <p:txBody>
          <a:bodyPr/>
          <a:lstStyle/>
          <a:p>
            <a:r>
              <a:rPr lang="en-US" dirty="0" smtClean="0"/>
              <a:t>Glucose sugar found in </a:t>
            </a:r>
            <a:r>
              <a:rPr lang="en-US" dirty="0" err="1" smtClean="0"/>
              <a:t>bldstream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Insulin produced in pancreas allows glucose to cross cell membranes so it can be metabolized and used for E-.</a:t>
            </a:r>
          </a:p>
          <a:p>
            <a:pPr lvl="1"/>
            <a:r>
              <a:rPr lang="en-US" dirty="0" smtClean="0"/>
              <a:t>Insufficient insulin = diabetes mellitus</a:t>
            </a:r>
          </a:p>
          <a:p>
            <a:pPr lvl="2"/>
            <a:r>
              <a:rPr lang="en-US" dirty="0" smtClean="0"/>
              <a:t>Cannot metabolize glucose </a:t>
            </a:r>
            <a:r>
              <a:rPr lang="en-US" sz="2000" dirty="0" smtClean="0"/>
              <a:t>(break it down for E-)</a:t>
            </a:r>
          </a:p>
          <a:p>
            <a:pPr lvl="2"/>
            <a:r>
              <a:rPr lang="en-US" dirty="0" smtClean="0"/>
              <a:t>Builds up in </a:t>
            </a:r>
            <a:r>
              <a:rPr lang="en-US" dirty="0" err="1" smtClean="0"/>
              <a:t>bldstream</a:t>
            </a:r>
            <a:r>
              <a:rPr lang="en-US" dirty="0" smtClean="0"/>
              <a:t>  thus kidneys filter it out &amp; body eliminates it</a:t>
            </a:r>
          </a:p>
          <a:p>
            <a:pPr lvl="3"/>
            <a:r>
              <a:rPr lang="en-US" dirty="0" smtClean="0"/>
              <a:t>Hyperglycemia – high </a:t>
            </a:r>
            <a:r>
              <a:rPr lang="en-US" dirty="0" err="1" smtClean="0"/>
              <a:t>bld</a:t>
            </a:r>
            <a:r>
              <a:rPr lang="en-US" dirty="0" smtClean="0"/>
              <a:t> sugar</a:t>
            </a:r>
          </a:p>
          <a:p>
            <a:pPr lvl="3"/>
            <a:r>
              <a:rPr lang="en-US" dirty="0" smtClean="0"/>
              <a:t>Glycosuria – sugar in urine </a:t>
            </a:r>
            <a:endParaRPr lang="en-US" dirty="0"/>
          </a:p>
        </p:txBody>
      </p:sp>
      <p:sp>
        <p:nvSpPr>
          <p:cNvPr id="5" name="Left Brace 4"/>
          <p:cNvSpPr/>
          <p:nvPr/>
        </p:nvSpPr>
        <p:spPr>
          <a:xfrm>
            <a:off x="3276600" y="5464628"/>
            <a:ext cx="609600" cy="914400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76400" y="5652867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 main signs of diabetes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10434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4" name="Picture 2" descr="http://acbays.files.wordpress.com/2011/04/diabetes_symptoms1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46" r="12288" b="13923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1967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381000"/>
            <a:ext cx="6316662" cy="792162"/>
          </a:xfrm>
        </p:spPr>
        <p:txBody>
          <a:bodyPr/>
          <a:lstStyle/>
          <a:p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Diabetics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Control </a:t>
            </a:r>
            <a:r>
              <a:rPr lang="en-US" dirty="0" err="1" smtClean="0"/>
              <a:t>dz</a:t>
            </a:r>
            <a:r>
              <a:rPr lang="en-US" dirty="0" smtClean="0"/>
              <a:t> by calculated diets that control amount on sugar being consumed.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Control </a:t>
            </a:r>
            <a:r>
              <a:rPr lang="en-US" dirty="0" err="1" smtClean="0"/>
              <a:t>dz</a:t>
            </a:r>
            <a:r>
              <a:rPr lang="en-US" dirty="0" smtClean="0"/>
              <a:t> by insulin injections, but amount injected depends on </a:t>
            </a:r>
            <a:r>
              <a:rPr lang="en-US" dirty="0" err="1" smtClean="0"/>
              <a:t>exrs</a:t>
            </a:r>
            <a:r>
              <a:rPr lang="en-US" dirty="0" smtClean="0"/>
              <a:t>, metabolism, food intake, and stress.</a:t>
            </a:r>
          </a:p>
          <a:p>
            <a:pPr lvl="1"/>
            <a:r>
              <a:rPr lang="en-US" dirty="0" err="1" smtClean="0"/>
              <a:t>Pts</a:t>
            </a:r>
            <a:r>
              <a:rPr lang="en-US" dirty="0" smtClean="0"/>
              <a:t> are taught to test </a:t>
            </a:r>
            <a:r>
              <a:rPr lang="en-US" dirty="0" err="1" smtClean="0"/>
              <a:t>bld</a:t>
            </a:r>
            <a:r>
              <a:rPr lang="en-US" dirty="0" smtClean="0"/>
              <a:t> sugar</a:t>
            </a:r>
          </a:p>
          <a:p>
            <a:pPr lvl="2"/>
            <a:r>
              <a:rPr lang="en-US" dirty="0" smtClean="0"/>
              <a:t>Too much insulin can lead to hypoglycemia </a:t>
            </a:r>
            <a:r>
              <a:rPr lang="en-US" sz="2000" dirty="0" smtClean="0"/>
              <a:t>(low </a:t>
            </a:r>
            <a:r>
              <a:rPr lang="en-US" sz="2000" dirty="0" err="1" smtClean="0"/>
              <a:t>bld</a:t>
            </a:r>
            <a:r>
              <a:rPr lang="en-US" sz="2000" dirty="0" smtClean="0"/>
              <a:t> sugar)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59457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3513" y="274638"/>
            <a:ext cx="6316662" cy="715962"/>
          </a:xfrm>
        </p:spPr>
        <p:txBody>
          <a:bodyPr/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Types of Diabetes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0" y="1219200"/>
            <a:ext cx="6326187" cy="4525963"/>
          </a:xfrm>
        </p:spPr>
        <p:txBody>
          <a:bodyPr/>
          <a:lstStyle/>
          <a:p>
            <a:r>
              <a:rPr lang="en-US" dirty="0"/>
              <a:t>Type 2 </a:t>
            </a:r>
            <a:r>
              <a:rPr lang="en-US" dirty="0" smtClean="0"/>
              <a:t>Diabetes </a:t>
            </a:r>
          </a:p>
          <a:p>
            <a:pPr lvl="1"/>
            <a:r>
              <a:rPr lang="en-US" dirty="0" smtClean="0"/>
              <a:t>Chronic </a:t>
            </a:r>
            <a:r>
              <a:rPr lang="en-US" dirty="0" err="1" smtClean="0"/>
              <a:t>dz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High </a:t>
            </a:r>
            <a:r>
              <a:rPr lang="en-US" dirty="0"/>
              <a:t>level of </a:t>
            </a:r>
            <a:r>
              <a:rPr lang="en-US" dirty="0" smtClean="0"/>
              <a:t>glucose </a:t>
            </a:r>
          </a:p>
          <a:p>
            <a:pPr lvl="1"/>
            <a:r>
              <a:rPr lang="en-US" dirty="0" smtClean="0"/>
              <a:t>Most prevalent </a:t>
            </a:r>
            <a:r>
              <a:rPr lang="en-US" dirty="0"/>
              <a:t>form of </a:t>
            </a:r>
            <a:r>
              <a:rPr lang="en-US" dirty="0" smtClean="0"/>
              <a:t>diabetes</a:t>
            </a:r>
          </a:p>
          <a:p>
            <a:pPr lvl="1"/>
            <a:endParaRPr lang="en-US" dirty="0"/>
          </a:p>
          <a:p>
            <a:pPr marL="347663" lvl="1" indent="-347663"/>
            <a:r>
              <a:rPr lang="en-US" dirty="0" smtClean="0"/>
              <a:t>Type 1 Diabetes</a:t>
            </a:r>
          </a:p>
          <a:p>
            <a:pPr marL="747713" lvl="2" indent="-347663"/>
            <a:r>
              <a:rPr lang="en-US" dirty="0" smtClean="0"/>
              <a:t>Pancreas </a:t>
            </a:r>
            <a:r>
              <a:rPr lang="en-US" dirty="0"/>
              <a:t>cannot produce </a:t>
            </a:r>
            <a:r>
              <a:rPr lang="en-US" dirty="0" smtClean="0"/>
              <a:t>any/enough insulin in beta cells.</a:t>
            </a:r>
          </a:p>
          <a:p>
            <a:pPr marL="747713" lvl="2" indent="-347663"/>
            <a:r>
              <a:rPr lang="en-US" dirty="0" smtClean="0"/>
              <a:t>Insulin (hormone) that allows sugar to be taken into cells to be converted to E-</a:t>
            </a:r>
          </a:p>
          <a:p>
            <a:pPr marL="747713" lvl="2" indent="-347663"/>
            <a:r>
              <a:rPr lang="en-US" dirty="0" smtClean="0"/>
              <a:t>Have </a:t>
            </a:r>
            <a:r>
              <a:rPr lang="en-US" dirty="0"/>
              <a:t>to inject insulin </a:t>
            </a:r>
            <a:r>
              <a:rPr lang="en-US" dirty="0" err="1" smtClean="0"/>
              <a:t>qd</a:t>
            </a:r>
            <a:r>
              <a:rPr lang="en-US" dirty="0" smtClean="0"/>
              <a:t> to </a:t>
            </a:r>
            <a:r>
              <a:rPr lang="en-US" dirty="0"/>
              <a:t>get the insulin they are lacking</a:t>
            </a:r>
          </a:p>
        </p:txBody>
      </p:sp>
    </p:spTree>
    <p:extLst>
      <p:ext uri="{BB962C8B-B14F-4D97-AF65-F5344CB8AC3E}">
        <p14:creationId xmlns:p14="http://schemas.microsoft.com/office/powerpoint/2010/main" val="15497562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533400"/>
            <a:ext cx="7002462" cy="792162"/>
          </a:xfrm>
        </p:spPr>
        <p:txBody>
          <a:bodyPr/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Ways to Measure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Bld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Sugar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-457200">
              <a:buNone/>
            </a:pPr>
            <a:r>
              <a:rPr lang="en-US" dirty="0"/>
              <a:t>1</a:t>
            </a:r>
            <a:r>
              <a:rPr lang="en-US" dirty="0" smtClean="0"/>
              <a:t>. Glucose Meter</a:t>
            </a:r>
          </a:p>
          <a:p>
            <a:pPr marL="623888" lvl="2" indent="-276225"/>
            <a:r>
              <a:rPr lang="en-US" dirty="0" smtClean="0"/>
              <a:t>Uses reagent strips (plastic c chemical reagent pad)</a:t>
            </a:r>
          </a:p>
          <a:p>
            <a:pPr marL="623888" lvl="2" indent="-276225"/>
            <a:r>
              <a:rPr lang="en-US" dirty="0" smtClean="0"/>
              <a:t>Drop of </a:t>
            </a:r>
            <a:r>
              <a:rPr lang="en-US" dirty="0" err="1" smtClean="0"/>
              <a:t>bld</a:t>
            </a:r>
            <a:r>
              <a:rPr lang="en-US" dirty="0" smtClean="0"/>
              <a:t> from finger prick</a:t>
            </a:r>
          </a:p>
          <a:p>
            <a:pPr marL="623888" lvl="2" indent="-276225"/>
            <a:r>
              <a:rPr lang="en-US" dirty="0" smtClean="0"/>
              <a:t>Glucose reacts c chemicals and color changes occur</a:t>
            </a:r>
          </a:p>
          <a:p>
            <a:pPr marL="623888" lvl="2" indent="-276225"/>
            <a:r>
              <a:rPr lang="en-US" dirty="0" smtClean="0"/>
              <a:t>Compare color of reagent strip to color chart on bottle of reagent strips</a:t>
            </a:r>
          </a:p>
          <a:p>
            <a:pPr marL="623888" lvl="3" indent="-276225"/>
            <a:r>
              <a:rPr lang="en-US" dirty="0" smtClean="0"/>
              <a:t>Accurate?? No</a:t>
            </a:r>
          </a:p>
          <a:p>
            <a:pPr marL="623888" lvl="3" indent="-276225"/>
            <a:r>
              <a:rPr lang="en-US" dirty="0" smtClean="0"/>
              <a:t>Photometer more accurate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1908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2" name="Picture 2" descr="http://www.sciencephoto.com/image/297804/350wm/M9200210-Test_for_urine_glucose_level-SP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6808" y="0"/>
            <a:ext cx="493453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684" name="Picture 4" descr="urinalysis reagent test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72"/>
          <a:stretch/>
        </p:blipFill>
        <p:spPr bwMode="auto">
          <a:xfrm>
            <a:off x="0" y="0"/>
            <a:ext cx="417680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92886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381000"/>
            <a:ext cx="6926262" cy="792162"/>
          </a:xfrm>
        </p:spPr>
        <p:txBody>
          <a:bodyPr/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Ways to Measure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Bld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Sugar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3988" y="1600200"/>
            <a:ext cx="6450012" cy="4525963"/>
          </a:xfrm>
        </p:spPr>
        <p:txBody>
          <a:bodyPr/>
          <a:lstStyle/>
          <a:p>
            <a:pPr marL="0" lvl="1" indent="0">
              <a:buNone/>
              <a:tabLst>
                <a:tab pos="290513" algn="l"/>
              </a:tabLst>
            </a:pPr>
            <a:r>
              <a:rPr lang="en-US" dirty="0"/>
              <a:t>2</a:t>
            </a:r>
            <a:r>
              <a:rPr lang="en-US" dirty="0" smtClean="0"/>
              <a:t>. Fasting </a:t>
            </a:r>
            <a:r>
              <a:rPr lang="en-US" dirty="0" err="1" smtClean="0"/>
              <a:t>Bld</a:t>
            </a:r>
            <a:r>
              <a:rPr lang="en-US" dirty="0" smtClean="0"/>
              <a:t> Sugar (FBS) performed in labs</a:t>
            </a:r>
          </a:p>
          <a:p>
            <a:pPr marL="406400" lvl="2" indent="276225"/>
            <a:r>
              <a:rPr lang="en-US" dirty="0" smtClean="0"/>
              <a:t>No food/drink for 8 – 12 </a:t>
            </a:r>
            <a:r>
              <a:rPr lang="en-US" dirty="0" err="1" smtClean="0"/>
              <a:t>hrs</a:t>
            </a:r>
            <a:r>
              <a:rPr lang="en-US" dirty="0" smtClean="0"/>
              <a:t> pre-test</a:t>
            </a:r>
          </a:p>
          <a:p>
            <a:pPr marL="406400" lvl="2" indent="276225"/>
            <a:r>
              <a:rPr lang="en-US" dirty="0" smtClean="0"/>
              <a:t>Venipuncture performed</a:t>
            </a:r>
          </a:p>
          <a:p>
            <a:pPr marL="406400" lvl="2" indent="276225"/>
            <a:r>
              <a:rPr lang="en-US" dirty="0" smtClean="0"/>
              <a:t>Normal 70 – 110 mg / </a:t>
            </a:r>
            <a:r>
              <a:rPr lang="en-US" dirty="0" err="1" smtClean="0"/>
              <a:t>dL</a:t>
            </a:r>
            <a:r>
              <a:rPr lang="en-US" dirty="0" smtClean="0"/>
              <a:t> of </a:t>
            </a:r>
            <a:r>
              <a:rPr lang="en-US" dirty="0" err="1" smtClean="0"/>
              <a:t>bld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3563256"/>
            <a:ext cx="5029200" cy="3142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2533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med_0094_slide">
  <a:themeElements>
    <a:clrScheme name="Office Theme 2">
      <a:dk1>
        <a:srgbClr val="000000"/>
      </a:dk1>
      <a:lt1>
        <a:srgbClr val="FF6666"/>
      </a:lt1>
      <a:dk2>
        <a:srgbClr val="000000"/>
      </a:dk2>
      <a:lt2>
        <a:srgbClr val="CCCCCC"/>
      </a:lt2>
      <a:accent1>
        <a:srgbClr val="8C3800"/>
      </a:accent1>
      <a:accent2>
        <a:srgbClr val="73174C"/>
      </a:accent2>
      <a:accent3>
        <a:srgbClr val="FFB8B8"/>
      </a:accent3>
      <a:accent4>
        <a:srgbClr val="000000"/>
      </a:accent4>
      <a:accent5>
        <a:srgbClr val="C5AEAA"/>
      </a:accent5>
      <a:accent6>
        <a:srgbClr val="681444"/>
      </a:accent6>
      <a:hlink>
        <a:srgbClr val="730000"/>
      </a:hlink>
      <a:folHlink>
        <a:srgbClr val="3C1052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6666"/>
        </a:lt1>
        <a:dk2>
          <a:srgbClr val="000000"/>
        </a:dk2>
        <a:lt2>
          <a:srgbClr val="CCCCCC"/>
        </a:lt2>
        <a:accent1>
          <a:srgbClr val="B20000"/>
        </a:accent1>
        <a:accent2>
          <a:srgbClr val="9E0000"/>
        </a:accent2>
        <a:accent3>
          <a:srgbClr val="FFB8B8"/>
        </a:accent3>
        <a:accent4>
          <a:srgbClr val="000000"/>
        </a:accent4>
        <a:accent5>
          <a:srgbClr val="D5AAAA"/>
        </a:accent5>
        <a:accent6>
          <a:srgbClr val="8F0000"/>
        </a:accent6>
        <a:hlink>
          <a:srgbClr val="800000"/>
        </a:hlink>
        <a:folHlink>
          <a:srgbClr val="6B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6666"/>
        </a:lt1>
        <a:dk2>
          <a:srgbClr val="000000"/>
        </a:dk2>
        <a:lt2>
          <a:srgbClr val="CCCCCC"/>
        </a:lt2>
        <a:accent1>
          <a:srgbClr val="8C3800"/>
        </a:accent1>
        <a:accent2>
          <a:srgbClr val="73174C"/>
        </a:accent2>
        <a:accent3>
          <a:srgbClr val="FFB8B8"/>
        </a:accent3>
        <a:accent4>
          <a:srgbClr val="000000"/>
        </a:accent4>
        <a:accent5>
          <a:srgbClr val="C5AEAA"/>
        </a:accent5>
        <a:accent6>
          <a:srgbClr val="681444"/>
        </a:accent6>
        <a:hlink>
          <a:srgbClr val="730000"/>
        </a:hlink>
        <a:folHlink>
          <a:srgbClr val="3C105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6666"/>
        </a:lt1>
        <a:dk2>
          <a:srgbClr val="000000"/>
        </a:dk2>
        <a:lt2>
          <a:srgbClr val="CCCCCC"/>
        </a:lt2>
        <a:accent1>
          <a:srgbClr val="435411"/>
        </a:accent1>
        <a:accent2>
          <a:srgbClr val="194554"/>
        </a:accent2>
        <a:accent3>
          <a:srgbClr val="FFB8B8"/>
        </a:accent3>
        <a:accent4>
          <a:srgbClr val="000000"/>
        </a:accent4>
        <a:accent5>
          <a:srgbClr val="B0B3AA"/>
        </a:accent5>
        <a:accent6>
          <a:srgbClr val="163E4B"/>
        </a:accent6>
        <a:hlink>
          <a:srgbClr val="7A1010"/>
        </a:hlink>
        <a:folHlink>
          <a:srgbClr val="32296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6666"/>
        </a:lt1>
        <a:dk2>
          <a:srgbClr val="000000"/>
        </a:dk2>
        <a:lt2>
          <a:srgbClr val="CCCCCC"/>
        </a:lt2>
        <a:accent1>
          <a:srgbClr val="992E2E"/>
        </a:accent1>
        <a:accent2>
          <a:srgbClr val="594700"/>
        </a:accent2>
        <a:accent3>
          <a:srgbClr val="FFB8B8"/>
        </a:accent3>
        <a:accent4>
          <a:srgbClr val="000000"/>
        </a:accent4>
        <a:accent5>
          <a:srgbClr val="CAADAD"/>
        </a:accent5>
        <a:accent6>
          <a:srgbClr val="503F00"/>
        </a:accent6>
        <a:hlink>
          <a:srgbClr val="372F5E"/>
        </a:hlink>
        <a:folHlink>
          <a:srgbClr val="00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B20000"/>
        </a:accent1>
        <a:accent2>
          <a:srgbClr val="9E0000"/>
        </a:accent2>
        <a:accent3>
          <a:srgbClr val="FFFFFF"/>
        </a:accent3>
        <a:accent4>
          <a:srgbClr val="000000"/>
        </a:accent4>
        <a:accent5>
          <a:srgbClr val="D5AAAA"/>
        </a:accent5>
        <a:accent6>
          <a:srgbClr val="8F0000"/>
        </a:accent6>
        <a:hlink>
          <a:srgbClr val="800000"/>
        </a:hlink>
        <a:folHlink>
          <a:srgbClr val="6B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C3800"/>
        </a:accent1>
        <a:accent2>
          <a:srgbClr val="73174C"/>
        </a:accent2>
        <a:accent3>
          <a:srgbClr val="FFFFFF"/>
        </a:accent3>
        <a:accent4>
          <a:srgbClr val="000000"/>
        </a:accent4>
        <a:accent5>
          <a:srgbClr val="C5AEAA"/>
        </a:accent5>
        <a:accent6>
          <a:srgbClr val="681444"/>
        </a:accent6>
        <a:hlink>
          <a:srgbClr val="730000"/>
        </a:hlink>
        <a:folHlink>
          <a:srgbClr val="3C105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435411"/>
        </a:accent1>
        <a:accent2>
          <a:srgbClr val="194554"/>
        </a:accent2>
        <a:accent3>
          <a:srgbClr val="FFFFFF"/>
        </a:accent3>
        <a:accent4>
          <a:srgbClr val="000000"/>
        </a:accent4>
        <a:accent5>
          <a:srgbClr val="B0B3AA"/>
        </a:accent5>
        <a:accent6>
          <a:srgbClr val="163E4B"/>
        </a:accent6>
        <a:hlink>
          <a:srgbClr val="7A1010"/>
        </a:hlink>
        <a:folHlink>
          <a:srgbClr val="32296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992E2E"/>
        </a:accent1>
        <a:accent2>
          <a:srgbClr val="594700"/>
        </a:accent2>
        <a:accent3>
          <a:srgbClr val="FFFFFF"/>
        </a:accent3>
        <a:accent4>
          <a:srgbClr val="000000"/>
        </a:accent4>
        <a:accent5>
          <a:srgbClr val="CAADAD"/>
        </a:accent5>
        <a:accent6>
          <a:srgbClr val="503F00"/>
        </a:accent6>
        <a:hlink>
          <a:srgbClr val="372F5E"/>
        </a:hlink>
        <a:folHlink>
          <a:srgbClr val="003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FF6666"/>
      </a:lt1>
      <a:dk2>
        <a:srgbClr val="000000"/>
      </a:dk2>
      <a:lt2>
        <a:srgbClr val="CCCCCC"/>
      </a:lt2>
      <a:accent1>
        <a:srgbClr val="8C3800"/>
      </a:accent1>
      <a:accent2>
        <a:srgbClr val="73174C"/>
      </a:accent2>
      <a:accent3>
        <a:srgbClr val="FFB8B8"/>
      </a:accent3>
      <a:accent4>
        <a:srgbClr val="000000"/>
      </a:accent4>
      <a:accent5>
        <a:srgbClr val="C5AEAA"/>
      </a:accent5>
      <a:accent6>
        <a:srgbClr val="681444"/>
      </a:accent6>
      <a:hlink>
        <a:srgbClr val="730000"/>
      </a:hlink>
      <a:folHlink>
        <a:srgbClr val="3C1052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6666"/>
        </a:lt1>
        <a:dk2>
          <a:srgbClr val="000000"/>
        </a:dk2>
        <a:lt2>
          <a:srgbClr val="CCCCCC"/>
        </a:lt2>
        <a:accent1>
          <a:srgbClr val="B20000"/>
        </a:accent1>
        <a:accent2>
          <a:srgbClr val="9E0000"/>
        </a:accent2>
        <a:accent3>
          <a:srgbClr val="FFB8B8"/>
        </a:accent3>
        <a:accent4>
          <a:srgbClr val="000000"/>
        </a:accent4>
        <a:accent5>
          <a:srgbClr val="D5AAAA"/>
        </a:accent5>
        <a:accent6>
          <a:srgbClr val="8F0000"/>
        </a:accent6>
        <a:hlink>
          <a:srgbClr val="800000"/>
        </a:hlink>
        <a:folHlink>
          <a:srgbClr val="6B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6666"/>
        </a:lt1>
        <a:dk2>
          <a:srgbClr val="000000"/>
        </a:dk2>
        <a:lt2>
          <a:srgbClr val="CCCCCC"/>
        </a:lt2>
        <a:accent1>
          <a:srgbClr val="8C3800"/>
        </a:accent1>
        <a:accent2>
          <a:srgbClr val="73174C"/>
        </a:accent2>
        <a:accent3>
          <a:srgbClr val="FFB8B8"/>
        </a:accent3>
        <a:accent4>
          <a:srgbClr val="000000"/>
        </a:accent4>
        <a:accent5>
          <a:srgbClr val="C5AEAA"/>
        </a:accent5>
        <a:accent6>
          <a:srgbClr val="681444"/>
        </a:accent6>
        <a:hlink>
          <a:srgbClr val="730000"/>
        </a:hlink>
        <a:folHlink>
          <a:srgbClr val="3C105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6666"/>
        </a:lt1>
        <a:dk2>
          <a:srgbClr val="000000"/>
        </a:dk2>
        <a:lt2>
          <a:srgbClr val="CCCCCC"/>
        </a:lt2>
        <a:accent1>
          <a:srgbClr val="435411"/>
        </a:accent1>
        <a:accent2>
          <a:srgbClr val="194554"/>
        </a:accent2>
        <a:accent3>
          <a:srgbClr val="FFB8B8"/>
        </a:accent3>
        <a:accent4>
          <a:srgbClr val="000000"/>
        </a:accent4>
        <a:accent5>
          <a:srgbClr val="B0B3AA"/>
        </a:accent5>
        <a:accent6>
          <a:srgbClr val="163E4B"/>
        </a:accent6>
        <a:hlink>
          <a:srgbClr val="7A1010"/>
        </a:hlink>
        <a:folHlink>
          <a:srgbClr val="32296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6666"/>
        </a:lt1>
        <a:dk2>
          <a:srgbClr val="000000"/>
        </a:dk2>
        <a:lt2>
          <a:srgbClr val="CCCCCC"/>
        </a:lt2>
        <a:accent1>
          <a:srgbClr val="992E2E"/>
        </a:accent1>
        <a:accent2>
          <a:srgbClr val="594700"/>
        </a:accent2>
        <a:accent3>
          <a:srgbClr val="FFB8B8"/>
        </a:accent3>
        <a:accent4>
          <a:srgbClr val="000000"/>
        </a:accent4>
        <a:accent5>
          <a:srgbClr val="CAADAD"/>
        </a:accent5>
        <a:accent6>
          <a:srgbClr val="503F00"/>
        </a:accent6>
        <a:hlink>
          <a:srgbClr val="372F5E"/>
        </a:hlink>
        <a:folHlink>
          <a:srgbClr val="00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B20000"/>
        </a:accent1>
        <a:accent2>
          <a:srgbClr val="9E0000"/>
        </a:accent2>
        <a:accent3>
          <a:srgbClr val="FFFFFF"/>
        </a:accent3>
        <a:accent4>
          <a:srgbClr val="000000"/>
        </a:accent4>
        <a:accent5>
          <a:srgbClr val="D5AAAA"/>
        </a:accent5>
        <a:accent6>
          <a:srgbClr val="8F0000"/>
        </a:accent6>
        <a:hlink>
          <a:srgbClr val="800000"/>
        </a:hlink>
        <a:folHlink>
          <a:srgbClr val="6B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C3800"/>
        </a:accent1>
        <a:accent2>
          <a:srgbClr val="73174C"/>
        </a:accent2>
        <a:accent3>
          <a:srgbClr val="FFFFFF"/>
        </a:accent3>
        <a:accent4>
          <a:srgbClr val="000000"/>
        </a:accent4>
        <a:accent5>
          <a:srgbClr val="C5AEAA"/>
        </a:accent5>
        <a:accent6>
          <a:srgbClr val="681444"/>
        </a:accent6>
        <a:hlink>
          <a:srgbClr val="730000"/>
        </a:hlink>
        <a:folHlink>
          <a:srgbClr val="3C105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435411"/>
        </a:accent1>
        <a:accent2>
          <a:srgbClr val="194554"/>
        </a:accent2>
        <a:accent3>
          <a:srgbClr val="FFFFFF"/>
        </a:accent3>
        <a:accent4>
          <a:srgbClr val="000000"/>
        </a:accent4>
        <a:accent5>
          <a:srgbClr val="B0B3AA"/>
        </a:accent5>
        <a:accent6>
          <a:srgbClr val="163E4B"/>
        </a:accent6>
        <a:hlink>
          <a:srgbClr val="7A1010"/>
        </a:hlink>
        <a:folHlink>
          <a:srgbClr val="32296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992E2E"/>
        </a:accent1>
        <a:accent2>
          <a:srgbClr val="594700"/>
        </a:accent2>
        <a:accent3>
          <a:srgbClr val="FFFFFF"/>
        </a:accent3>
        <a:accent4>
          <a:srgbClr val="000000"/>
        </a:accent4>
        <a:accent5>
          <a:srgbClr val="CAADAD"/>
        </a:accent5>
        <a:accent6>
          <a:srgbClr val="503F00"/>
        </a:accent6>
        <a:hlink>
          <a:srgbClr val="372F5E"/>
        </a:hlink>
        <a:folHlink>
          <a:srgbClr val="003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med_0094_slide</Template>
  <TotalTime>141</TotalTime>
  <Words>570</Words>
  <Application>Microsoft Office PowerPoint</Application>
  <PresentationFormat>On-screen Show (4:3)</PresentationFormat>
  <Paragraphs>90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med_0094_slide</vt:lpstr>
      <vt:lpstr>1_Default Design</vt:lpstr>
      <vt:lpstr>4/01/14 Today’s Agenda:</vt:lpstr>
      <vt:lpstr>Daily Cerebral Exercise</vt:lpstr>
      <vt:lpstr>Blood Sugar</vt:lpstr>
      <vt:lpstr>PowerPoint Presentation</vt:lpstr>
      <vt:lpstr>Diabetics</vt:lpstr>
      <vt:lpstr>Types of Diabetes</vt:lpstr>
      <vt:lpstr>Ways to Measure Bld Sugar</vt:lpstr>
      <vt:lpstr>PowerPoint Presentation</vt:lpstr>
      <vt:lpstr>Ways to Measure Bld Sugar</vt:lpstr>
      <vt:lpstr>Normal Values of GTT</vt:lpstr>
      <vt:lpstr>PowerPoint Presentation</vt:lpstr>
      <vt:lpstr>PowerPoint Presentation</vt:lpstr>
      <vt:lpstr>LAS #6: Glucose Testing 4/1/14</vt:lpstr>
      <vt:lpstr>LAS #6: Glucose Testing 4/1/14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4/26/12 Today’s Agenda:</dc:title>
  <dc:creator>Williams, Lydia L</dc:creator>
  <cp:lastModifiedBy>Williams, Lydia L</cp:lastModifiedBy>
  <cp:revision>19</cp:revision>
  <dcterms:created xsi:type="dcterms:W3CDTF">2012-04-26T10:34:30Z</dcterms:created>
  <dcterms:modified xsi:type="dcterms:W3CDTF">2014-03-31T19:24:13Z</dcterms:modified>
</cp:coreProperties>
</file>