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1" r:id="rId6"/>
    <p:sldId id="269" r:id="rId7"/>
    <p:sldId id="270" r:id="rId8"/>
    <p:sldId id="271" r:id="rId9"/>
    <p:sldId id="262" r:id="rId10"/>
    <p:sldId id="263" r:id="rId11"/>
    <p:sldId id="272" r:id="rId12"/>
    <p:sldId id="266" r:id="rId13"/>
    <p:sldId id="26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A632A9-10E9-4D34-A256-4C8D3BD7D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5587F-A069-4F06-A51F-4CE97F1A8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3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13E4-AA23-4541-8484-0FB3487D7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1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48E17-3F6A-49B8-9A1A-F04B0D665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2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59675-E2AF-47BC-9CB4-3ABB254F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F5C85-136E-440E-B79C-755EBBF838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80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083E5-3F6E-4F1B-B16A-1D9C42AEF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FBED6-236C-416E-9FCA-1248E1213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4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3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92756-E685-4CFF-981C-902F9806C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7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81E5-8049-4142-8456-7A7F2B088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0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2FD91-B457-4847-BE6D-25D1870EC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8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8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6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5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D47D2FA-7829-46C6-B83F-7CE7015B8EBE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806B56-A651-46B6-B103-AECE17B127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B96294-E2F6-475D-A6A7-2BD68B70C1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886575" cy="1143000"/>
          </a:xfrm>
        </p:spPr>
        <p:txBody>
          <a:bodyPr/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FFFFFF">
                      <a:alpha val="49804"/>
                    </a:srgbClr>
                  </a:outerShdw>
                </a:effectLst>
              </a:rPr>
              <a:t>Daily Cerebral Exercise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FFFFFF">
                    <a:alpha val="49804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962775" cy="50292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What are the five types of leukocytes?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800" dirty="0" smtClean="0"/>
              <a:t>A leukocyte is more commonly known as a _________.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800" dirty="0" smtClean="0"/>
              <a:t>In your own words describe the process of performing a differential count including how to prep the slide.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800" dirty="0" err="1" smtClean="0"/>
              <a:t>Hemeglobin</a:t>
            </a:r>
            <a:r>
              <a:rPr lang="en-US" sz="2800" dirty="0" smtClean="0"/>
              <a:t> test is run to test for what?  What are the normal values for a man?  A woman?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009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29438" cy="792162"/>
          </a:xfrm>
        </p:spPr>
        <p:txBody>
          <a:bodyPr/>
          <a:lstStyle/>
          <a:p>
            <a:r>
              <a:rPr lang="en-US" sz="4000" b="1" u="sng" dirty="0" smtClean="0"/>
              <a:t>Rh System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7010401" cy="5257800"/>
          </a:xfrm>
        </p:spPr>
        <p:txBody>
          <a:bodyPr/>
          <a:lstStyle/>
          <a:p>
            <a:r>
              <a:rPr lang="en-US" dirty="0" smtClean="0"/>
              <a:t>1900 &amp; 1940 more research was done on the presence of other antigens in human RBC</a:t>
            </a:r>
          </a:p>
          <a:p>
            <a:endParaRPr lang="en-US" sz="1600" dirty="0" smtClean="0"/>
          </a:p>
          <a:p>
            <a:r>
              <a:rPr lang="en-US" u="sng" dirty="0" smtClean="0"/>
              <a:t>Rabbit sera contained antibodies for the RBC of Rhesus Monkeys, which agglutinated the RBC of 5% of Caucasians</a:t>
            </a:r>
          </a:p>
          <a:p>
            <a:endParaRPr lang="en-US" sz="1600" dirty="0"/>
          </a:p>
          <a:p>
            <a:r>
              <a:rPr lang="en-US" dirty="0" smtClean="0"/>
              <a:t>These 6 antigens became known as the Rh factor</a:t>
            </a:r>
          </a:p>
          <a:p>
            <a:pPr lvl="1"/>
            <a:r>
              <a:rPr lang="en-US" dirty="0"/>
              <a:t>D is present in:  85% Caucasians</a:t>
            </a:r>
          </a:p>
          <a:p>
            <a:pPr marL="457200" lvl="1" indent="0">
              <a:buNone/>
            </a:pPr>
            <a:r>
              <a:rPr lang="en-US" dirty="0"/>
              <a:t>                              94% of African Americans</a:t>
            </a:r>
          </a:p>
          <a:p>
            <a:pPr marL="457200" lvl="1" indent="0">
              <a:buNone/>
            </a:pPr>
            <a:r>
              <a:rPr lang="en-US" dirty="0"/>
              <a:t>                              99% </a:t>
            </a:r>
            <a:r>
              <a:rPr lang="en-US" dirty="0" smtClean="0"/>
              <a:t>Asians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dirty="0" smtClean="0"/>
              <a:t>If </a:t>
            </a:r>
            <a:r>
              <a:rPr lang="en-US" u="sng" dirty="0" smtClean="0"/>
              <a:t>agglutination </a:t>
            </a:r>
            <a:r>
              <a:rPr lang="en-US" u="sng" dirty="0" smtClean="0"/>
              <a:t>occurs / D is present, </a:t>
            </a:r>
            <a:r>
              <a:rPr lang="en-US" u="sng" dirty="0" smtClean="0"/>
              <a:t>Rh+</a:t>
            </a:r>
          </a:p>
          <a:p>
            <a:r>
              <a:rPr lang="en-US" dirty="0" smtClean="0"/>
              <a:t>If </a:t>
            </a:r>
            <a:r>
              <a:rPr lang="en-US" u="sng" dirty="0" smtClean="0"/>
              <a:t>no agglutination </a:t>
            </a:r>
            <a:r>
              <a:rPr lang="en-US" u="sng" dirty="0" smtClean="0"/>
              <a:t>occurs / D is not present, </a:t>
            </a:r>
            <a:r>
              <a:rPr lang="en-US" u="sng" dirty="0" smtClean="0"/>
              <a:t>Rh-</a:t>
            </a:r>
          </a:p>
        </p:txBody>
      </p:sp>
    </p:spTree>
    <p:extLst>
      <p:ext uri="{BB962C8B-B14F-4D97-AF65-F5344CB8AC3E}">
        <p14:creationId xmlns:p14="http://schemas.microsoft.com/office/powerpoint/2010/main" val="3187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181975" cy="792162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Pregnant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Mothers?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7343775" cy="5486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Bld</a:t>
            </a:r>
            <a:r>
              <a:rPr lang="en-US" b="1" dirty="0" smtClean="0"/>
              <a:t> typing performed </a:t>
            </a:r>
            <a:r>
              <a:rPr lang="en-US" b="1" dirty="0" err="1" smtClean="0"/>
              <a:t>bc</a:t>
            </a:r>
            <a:r>
              <a:rPr lang="en-US" b="1" dirty="0" smtClean="0"/>
              <a:t> Rh incompatibility can cause hemolytic </a:t>
            </a:r>
            <a:r>
              <a:rPr lang="en-US" b="1" dirty="0" err="1" smtClean="0"/>
              <a:t>dz</a:t>
            </a:r>
            <a:r>
              <a:rPr lang="en-US" b="1" dirty="0" smtClean="0"/>
              <a:t> of the newborn </a:t>
            </a:r>
            <a:r>
              <a:rPr lang="en-US" b="1" dirty="0" smtClean="0"/>
              <a:t>(</a:t>
            </a:r>
            <a:r>
              <a:rPr lang="en-US" b="1" dirty="0" err="1" smtClean="0"/>
              <a:t>erythroblastosis</a:t>
            </a:r>
            <a:r>
              <a:rPr lang="en-US" b="1" dirty="0" smtClean="0"/>
              <a:t>).</a:t>
            </a:r>
            <a:endParaRPr lang="en-US" b="1" dirty="0" smtClean="0"/>
          </a:p>
          <a:p>
            <a:pPr lvl="1"/>
            <a:r>
              <a:rPr lang="en-US" dirty="0" smtClean="0"/>
              <a:t>Mother Rh – and fetus Rh +</a:t>
            </a:r>
          </a:p>
          <a:p>
            <a:pPr lvl="2"/>
            <a:r>
              <a:rPr lang="en-US" dirty="0" smtClean="0"/>
              <a:t>D antigen enters mother through placenta</a:t>
            </a:r>
          </a:p>
          <a:p>
            <a:pPr lvl="2"/>
            <a:r>
              <a:rPr lang="en-US" dirty="0" smtClean="0"/>
              <a:t>Mother produces antibodies</a:t>
            </a:r>
          </a:p>
          <a:p>
            <a:pPr lvl="2"/>
            <a:r>
              <a:rPr lang="en-US" dirty="0" smtClean="0"/>
              <a:t>Those antibodies return to the fetus where hemolysis occurs in fetus</a:t>
            </a:r>
          </a:p>
          <a:p>
            <a:pPr lvl="2"/>
            <a:r>
              <a:rPr lang="en-US" dirty="0" err="1" smtClean="0"/>
              <a:t>RhoGAM</a:t>
            </a:r>
            <a:r>
              <a:rPr lang="en-US" dirty="0" smtClean="0"/>
              <a:t> injection given 1 – 2 times throughout pregnancy &amp; again 72 </a:t>
            </a:r>
            <a:r>
              <a:rPr lang="en-US" dirty="0" err="1" smtClean="0"/>
              <a:t>hrs</a:t>
            </a:r>
            <a:r>
              <a:rPr lang="en-US" dirty="0" smtClean="0"/>
              <a:t> post </a:t>
            </a:r>
            <a:r>
              <a:rPr lang="en-US" dirty="0" smtClean="0"/>
              <a:t>delivery</a:t>
            </a:r>
          </a:p>
          <a:p>
            <a:pPr lvl="2"/>
            <a:r>
              <a:rPr lang="en-US" dirty="0" smtClean="0"/>
              <a:t>To save baby from the attack </a:t>
            </a:r>
            <a:r>
              <a:rPr lang="en-US" dirty="0" err="1" smtClean="0"/>
              <a:t>infants’s</a:t>
            </a:r>
            <a:r>
              <a:rPr lang="en-US" dirty="0" smtClean="0"/>
              <a:t> Rh+ </a:t>
            </a:r>
            <a:r>
              <a:rPr lang="en-US" dirty="0" err="1" smtClean="0"/>
              <a:t>bld</a:t>
            </a:r>
            <a:r>
              <a:rPr lang="en-US" dirty="0" smtClean="0"/>
              <a:t> is replaced by Rh-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6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886575" cy="792162"/>
          </a:xfrm>
        </p:spPr>
        <p:txBody>
          <a:bodyPr/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Transfusions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962775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Typing must be performed 1</a:t>
            </a:r>
            <a:r>
              <a:rPr lang="en-US" b="1" baseline="30000" dirty="0" smtClean="0"/>
              <a:t>st</a:t>
            </a:r>
            <a:endParaRPr lang="en-US" b="1" dirty="0" smtClean="0"/>
          </a:p>
          <a:p>
            <a:pPr lvl="1"/>
            <a:r>
              <a:rPr lang="en-US" dirty="0" smtClean="0"/>
              <a:t>Type must match or body will produce antibodies thus destroying new RBCs</a:t>
            </a:r>
          </a:p>
          <a:p>
            <a:pPr lvl="1"/>
            <a:endParaRPr lang="en-US" dirty="0" smtClean="0"/>
          </a:p>
          <a:p>
            <a:pPr marL="395288" lvl="1" indent="-395288"/>
            <a:r>
              <a:rPr lang="en-US" b="1" dirty="0" smtClean="0"/>
              <a:t>Antibody Screen checks for unexpected antibodies </a:t>
            </a:r>
            <a:r>
              <a:rPr lang="en-US" dirty="0" smtClean="0"/>
              <a:t>that may be present  to prevent incompatibility reaction</a:t>
            </a:r>
            <a:r>
              <a:rPr lang="en-US" dirty="0" smtClean="0"/>
              <a:t>.</a:t>
            </a:r>
          </a:p>
          <a:p>
            <a:pPr marL="395288" lvl="1" indent="-395288"/>
            <a:endParaRPr lang="en-US" dirty="0"/>
          </a:p>
          <a:p>
            <a:pPr marL="395288" lvl="1" indent="-395288"/>
            <a:r>
              <a:rPr lang="en-US" b="1" dirty="0" smtClean="0"/>
              <a:t>Jehovah’s Witness, Christian Scientist will refuse </a:t>
            </a:r>
            <a:r>
              <a:rPr lang="en-US" dirty="0" err="1" smtClean="0"/>
              <a:t>bld</a:t>
            </a:r>
            <a:r>
              <a:rPr lang="en-US" dirty="0" smtClean="0"/>
              <a:t> transfusions.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9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38975" cy="792162"/>
          </a:xfrm>
        </p:spPr>
        <p:txBody>
          <a:bodyPr/>
          <a:lstStyle/>
          <a:p>
            <a:r>
              <a:rPr lang="en-US" sz="3600" b="1" u="sng" dirty="0" smtClean="0"/>
              <a:t>Why is </a:t>
            </a:r>
            <a:r>
              <a:rPr lang="en-US" sz="3600" b="1" u="sng" dirty="0" err="1" smtClean="0"/>
              <a:t>bld</a:t>
            </a:r>
            <a:r>
              <a:rPr lang="en-US" sz="3600" b="1" u="sng" dirty="0" smtClean="0"/>
              <a:t> typing important?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u="sng" dirty="0" smtClean="0"/>
              <a:t>only receive </a:t>
            </a:r>
            <a:r>
              <a:rPr lang="en-US" u="sng" dirty="0" err="1" smtClean="0"/>
              <a:t>bld</a:t>
            </a:r>
            <a:r>
              <a:rPr lang="en-US" u="sng" dirty="0" smtClean="0"/>
              <a:t> transfusions from certain types</a:t>
            </a:r>
          </a:p>
          <a:p>
            <a:pPr marL="742950" lvl="2" indent="-342900"/>
            <a:r>
              <a:rPr lang="en-US" dirty="0"/>
              <a:t>If the wrong types are mixed </a:t>
            </a:r>
            <a:r>
              <a:rPr lang="en-US" dirty="0" err="1"/>
              <a:t>erythroctye</a:t>
            </a:r>
            <a:r>
              <a:rPr lang="en-US" dirty="0"/>
              <a:t> destruction &amp; agglutination can occur</a:t>
            </a:r>
          </a:p>
          <a:p>
            <a:endParaRPr lang="en-US" dirty="0" smtClean="0"/>
          </a:p>
          <a:p>
            <a:r>
              <a:rPr lang="en-US" u="sng" dirty="0" smtClean="0"/>
              <a:t>Identification of paternity</a:t>
            </a:r>
            <a:r>
              <a:rPr lang="en-US" dirty="0" smtClean="0"/>
              <a:t> (parents)</a:t>
            </a:r>
          </a:p>
          <a:p>
            <a:pPr lvl="1"/>
            <a:r>
              <a:rPr lang="en-US" dirty="0" smtClean="0"/>
              <a:t>Cannot prove, but can rule out</a:t>
            </a:r>
          </a:p>
          <a:p>
            <a:pPr lvl="1"/>
            <a:r>
              <a:rPr lang="en-US" dirty="0" smtClean="0"/>
              <a:t>Child is AB, mother is A, what can the father not be?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u="sng" dirty="0" smtClean="0"/>
              <a:t>Criminal investigations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500214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52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7315200" cy="688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3/21/14 </a:t>
            </a: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Today’s Agenda: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002957"/>
            <a:ext cx="6172200" cy="12954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ea typeface="ＭＳ Ｐゴシック" pitchFamily="34" charset="-128"/>
              </a:rPr>
              <a:t>Unit 5: </a:t>
            </a:r>
            <a:r>
              <a:rPr lang="en-US" sz="3200" dirty="0" smtClean="0">
                <a:ea typeface="ＭＳ Ｐゴシック" pitchFamily="34" charset="-128"/>
              </a:rPr>
              <a:t>What skills are necessary to be a Laboratory Assistant?</a:t>
            </a: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2362200" y="2590800"/>
            <a:ext cx="6553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800" b="1" dirty="0" smtClean="0"/>
              <a:t>Students will complete Daily Cerebral Exercise.</a:t>
            </a:r>
          </a:p>
          <a:p>
            <a:pPr eaLnBrk="1" hangingPunct="1">
              <a:buFontTx/>
              <a:buAutoNum type="arabicPeriod"/>
            </a:pPr>
            <a:endParaRPr lang="en-US" sz="2800" b="1" dirty="0">
              <a:solidFill>
                <a:srgbClr val="FFFF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TO</a:t>
            </a:r>
            <a:r>
              <a:rPr lang="en-US" sz="2800" b="1" dirty="0">
                <a:solidFill>
                  <a:srgbClr val="FFFF00"/>
                </a:solidFill>
              </a:rPr>
              <a:t>:  How do you test for blood </a:t>
            </a:r>
            <a:r>
              <a:rPr lang="en-US" sz="2800" b="1" dirty="0" smtClean="0">
                <a:solidFill>
                  <a:srgbClr val="FFFF00"/>
                </a:solidFill>
              </a:rPr>
              <a:t>type?</a:t>
            </a:r>
            <a:endParaRPr lang="en-US" sz="2800" b="1" dirty="0">
              <a:solidFill>
                <a:srgbClr val="FFFF00"/>
              </a:solidFill>
            </a:endParaRPr>
          </a:p>
          <a:p>
            <a:pPr eaLnBrk="1" hangingPunct="1">
              <a:buFontTx/>
              <a:buAutoNum type="arabicPeriod"/>
            </a:pPr>
            <a:endParaRPr lang="en-US" sz="2800" b="1" dirty="0" smtClean="0"/>
          </a:p>
          <a:p>
            <a:pPr eaLnBrk="1" hangingPunct="1">
              <a:buFontTx/>
              <a:buAutoNum type="arabicPeriod"/>
            </a:pPr>
            <a:r>
              <a:rPr lang="en-US" sz="2800" b="1" dirty="0" smtClean="0"/>
              <a:t>Students </a:t>
            </a:r>
            <a:r>
              <a:rPr lang="en-US" sz="2800" b="1" dirty="0" smtClean="0"/>
              <a:t>will perform LAS Lab #3 – Determining Blood Types.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57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886575" cy="715962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for Blood Types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19200"/>
            <a:ext cx="6886575" cy="4525963"/>
          </a:xfrm>
        </p:spPr>
        <p:txBody>
          <a:bodyPr>
            <a:noAutofit/>
          </a:bodyPr>
          <a:lstStyle/>
          <a:p>
            <a:r>
              <a:rPr lang="en-US" b="1" dirty="0" smtClean="0"/>
              <a:t>Classified in 1901 by Carl Landsteiner.</a:t>
            </a:r>
          </a:p>
          <a:p>
            <a:endParaRPr lang="en-US" b="1" dirty="0"/>
          </a:p>
          <a:p>
            <a:r>
              <a:rPr lang="en-US" b="1" dirty="0" smtClean="0"/>
              <a:t>Inherit </a:t>
            </a:r>
            <a:r>
              <a:rPr lang="en-US" b="1" dirty="0" err="1" smtClean="0"/>
              <a:t>bld</a:t>
            </a:r>
            <a:r>
              <a:rPr lang="en-US" b="1" dirty="0" smtClean="0"/>
              <a:t> type from parents</a:t>
            </a:r>
          </a:p>
          <a:p>
            <a:pPr lvl="1"/>
            <a:r>
              <a:rPr lang="en-US" dirty="0" smtClean="0"/>
              <a:t>Determined by </a:t>
            </a:r>
            <a:r>
              <a:rPr lang="en-US" b="1" dirty="0" smtClean="0"/>
              <a:t>presence of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antigens</a:t>
            </a:r>
            <a:r>
              <a:rPr lang="en-US" b="1" dirty="0" smtClean="0"/>
              <a:t> on erythrocytes.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Antigens cause </a:t>
            </a:r>
            <a:r>
              <a:rPr lang="en-US" b="1" dirty="0" smtClean="0"/>
              <a:t>body to produce a protein-antibody that reacts against that antigen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/>
              <a:t>Two major blood type </a:t>
            </a:r>
            <a:r>
              <a:rPr lang="en-US" b="1" dirty="0" smtClean="0"/>
              <a:t>systems:</a:t>
            </a:r>
            <a:endParaRPr lang="en-US" dirty="0" smtClean="0"/>
          </a:p>
          <a:p>
            <a:pPr lvl="1"/>
            <a:r>
              <a:rPr lang="en-US" dirty="0" smtClean="0"/>
              <a:t>ABO </a:t>
            </a:r>
            <a:r>
              <a:rPr lang="en-US" dirty="0" err="1" smtClean="0"/>
              <a:t>Bld</a:t>
            </a:r>
            <a:endParaRPr lang="en-US" dirty="0" smtClean="0"/>
          </a:p>
          <a:p>
            <a:pPr lvl="1"/>
            <a:r>
              <a:rPr lang="en-US" dirty="0" smtClean="0"/>
              <a:t>Rh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4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267575" cy="715962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ABO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 Sys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6886575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2 main </a:t>
            </a:r>
            <a:r>
              <a:rPr lang="en-US" b="1" dirty="0" err="1" smtClean="0"/>
              <a:t>aggultinogens</a:t>
            </a:r>
            <a:r>
              <a:rPr lang="en-US" b="1" dirty="0" smtClean="0"/>
              <a:t>:    </a:t>
            </a:r>
            <a:r>
              <a:rPr lang="en-US" b="1" dirty="0" smtClean="0"/>
              <a:t>A    or   B</a:t>
            </a:r>
          </a:p>
          <a:p>
            <a:r>
              <a:rPr lang="en-US" b="1" dirty="0" smtClean="0"/>
              <a:t>4 main </a:t>
            </a:r>
            <a:r>
              <a:rPr lang="en-US" b="1" dirty="0" err="1" smtClean="0"/>
              <a:t>bld</a:t>
            </a:r>
            <a:r>
              <a:rPr lang="en-US" b="1" dirty="0" smtClean="0"/>
              <a:t> types:     A     B     AB   </a:t>
            </a:r>
            <a:r>
              <a:rPr lang="en-US" b="1" dirty="0" smtClean="0"/>
              <a:t>O</a:t>
            </a:r>
          </a:p>
          <a:p>
            <a:pPr lvl="1"/>
            <a:r>
              <a:rPr lang="en-US" sz="2000" b="1" dirty="0" smtClean="0"/>
              <a:t>Letters </a:t>
            </a:r>
            <a:r>
              <a:rPr lang="en-US" sz="2000" b="1" dirty="0" smtClean="0"/>
              <a:t>refer to </a:t>
            </a:r>
            <a:r>
              <a:rPr lang="en-US" sz="2000" b="1" dirty="0" err="1" smtClean="0"/>
              <a:t>agglutinogens</a:t>
            </a:r>
            <a:r>
              <a:rPr lang="en-US" sz="2000" b="1" dirty="0" smtClean="0"/>
              <a:t>/</a:t>
            </a:r>
            <a:r>
              <a:rPr lang="en-US" sz="2000" b="1" dirty="0" smtClean="0"/>
              <a:t>antigen present on surface of RBC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dirty="0" smtClean="0"/>
              <a:t>Type </a:t>
            </a:r>
            <a:r>
              <a:rPr lang="en-US" dirty="0" smtClean="0"/>
              <a:t>A  -  A antigen</a:t>
            </a:r>
          </a:p>
          <a:p>
            <a:pPr lvl="1"/>
            <a:r>
              <a:rPr lang="en-US" dirty="0" smtClean="0"/>
              <a:t>Type B  -  B </a:t>
            </a:r>
          </a:p>
          <a:p>
            <a:pPr lvl="1"/>
            <a:r>
              <a:rPr lang="en-US" dirty="0" smtClean="0"/>
              <a:t>Type AB  -  both A &amp; B</a:t>
            </a:r>
          </a:p>
          <a:p>
            <a:pPr lvl="1"/>
            <a:r>
              <a:rPr lang="en-US" dirty="0" smtClean="0"/>
              <a:t>Type O  </a:t>
            </a:r>
            <a:r>
              <a:rPr lang="en-US" dirty="0"/>
              <a:t>- neither A nor B</a:t>
            </a:r>
          </a:p>
          <a:p>
            <a:pPr lvl="1"/>
            <a:endParaRPr lang="en-US" dirty="0" smtClean="0"/>
          </a:p>
          <a:p>
            <a:pPr marL="339725" lvl="1" indent="-339725"/>
            <a:r>
              <a:rPr lang="en-US" dirty="0"/>
              <a:t>After </a:t>
            </a:r>
            <a:r>
              <a:rPr lang="en-US" b="1" dirty="0"/>
              <a:t>birth antibodies (agglutinins) against A &amp; B antigens begin to build </a:t>
            </a:r>
            <a:r>
              <a:rPr lang="en-US" dirty="0"/>
              <a:t>up in </a:t>
            </a:r>
            <a:r>
              <a:rPr lang="en-US" dirty="0" err="1"/>
              <a:t>bld</a:t>
            </a:r>
            <a:r>
              <a:rPr lang="en-US" dirty="0"/>
              <a:t> </a:t>
            </a:r>
            <a:r>
              <a:rPr lang="en-US" dirty="0" smtClean="0"/>
              <a:t>plasma.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5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222455"/>
              </p:ext>
            </p:extLst>
          </p:nvPr>
        </p:nvGraphicFramePr>
        <p:xfrm>
          <a:off x="-1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1"/>
                <a:gridCol w="2133600"/>
                <a:gridCol w="1802295"/>
                <a:gridCol w="1272209"/>
                <a:gridCol w="1456307"/>
                <a:gridCol w="1565188"/>
              </a:tblGrid>
              <a:tr h="1592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Bld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Type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Antigens on Erythrocytes (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Agglutinogens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Antibodies in Plasma (Agglutinins)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Can Give Blood To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Can Receive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 Blood From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% of Population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10276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A, AB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O, 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39%</a:t>
                      </a:r>
                      <a:endParaRPr lang="en-US" sz="2800" b="1" dirty="0"/>
                    </a:p>
                  </a:txBody>
                  <a:tcPr/>
                </a:tc>
              </a:tr>
              <a:tr h="10276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B, AB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O, 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12%</a:t>
                      </a:r>
                      <a:endParaRPr lang="en-US" sz="2800" b="1" dirty="0"/>
                    </a:p>
                  </a:txBody>
                  <a:tcPr/>
                </a:tc>
              </a:tr>
              <a:tr h="16048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Neither Anti A nor 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O, A, B, AB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4%</a:t>
                      </a:r>
                      <a:endParaRPr lang="en-US" sz="2800" b="1" dirty="0"/>
                    </a:p>
                  </a:txBody>
                  <a:tcPr/>
                </a:tc>
              </a:tr>
              <a:tr h="16048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Neither A nor</a:t>
                      </a:r>
                      <a:r>
                        <a:rPr lang="en-US" sz="2800" baseline="0" dirty="0" smtClean="0"/>
                        <a:t> 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Both Anti</a:t>
                      </a:r>
                      <a:r>
                        <a:rPr lang="en-US" sz="2800" baseline="0" dirty="0" smtClean="0"/>
                        <a:t> – A and 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O, A, B, AB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45%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5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Process of </a:t>
            </a:r>
            <a:r>
              <a:rPr lang="en-US" sz="4000" dirty="0" err="1" smtClean="0"/>
              <a:t>Aggultination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18" y="1828800"/>
            <a:ext cx="6326187" cy="4525963"/>
          </a:xfrm>
        </p:spPr>
        <p:txBody>
          <a:bodyPr/>
          <a:lstStyle/>
          <a:p>
            <a:r>
              <a:rPr lang="en-US" dirty="0" smtClean="0"/>
              <a:t>Simple test, c antiserum containing high levels of anti-A and anti-B agglutinins to determine blood type.</a:t>
            </a:r>
          </a:p>
          <a:p>
            <a:endParaRPr lang="en-US" dirty="0"/>
          </a:p>
          <a:p>
            <a:r>
              <a:rPr lang="en-US" dirty="0" smtClean="0"/>
              <a:t>3-4 drops of antiserum is added to the blood sample</a:t>
            </a:r>
          </a:p>
          <a:p>
            <a:endParaRPr lang="en-US" dirty="0"/>
          </a:p>
          <a:p>
            <a:r>
              <a:rPr lang="en-US" dirty="0" err="1" smtClean="0"/>
              <a:t>Aggultination</a:t>
            </a:r>
            <a:r>
              <a:rPr lang="en-US" dirty="0" smtClean="0"/>
              <a:t> = clumping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3043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237"/>
            <a:ext cx="2667000" cy="38147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145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20175" cy="1143000"/>
          </a:xfrm>
        </p:spPr>
        <p:txBody>
          <a:bodyPr/>
          <a:lstStyle/>
          <a:p>
            <a:pPr algn="ctr"/>
            <a:r>
              <a:rPr lang="en-US" sz="4000" dirty="0" smtClean="0"/>
              <a:t>Agglutination </a:t>
            </a:r>
            <a:r>
              <a:rPr lang="en-US" sz="4000" dirty="0" err="1" smtClean="0"/>
              <a:t>Rxn</a:t>
            </a:r>
            <a:r>
              <a:rPr lang="en-US" sz="4000" dirty="0" smtClean="0"/>
              <a:t> of ABO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Bld</a:t>
            </a:r>
            <a:r>
              <a:rPr lang="en-US" sz="4000" dirty="0" smtClean="0"/>
              <a:t> </a:t>
            </a:r>
            <a:r>
              <a:rPr lang="en-US" sz="4000" dirty="0" smtClean="0"/>
              <a:t>Typing Serum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456878"/>
              </p:ext>
            </p:extLst>
          </p:nvPr>
        </p:nvGraphicFramePr>
        <p:xfrm>
          <a:off x="0" y="1523998"/>
          <a:ext cx="9144000" cy="53340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  <a:gridCol w="3048000"/>
              </a:tblGrid>
              <a:tr h="16078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</a:rPr>
                        <a:t>Reaction </a:t>
                      </a:r>
                      <a:endParaRPr lang="en-US" sz="32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</a:rPr>
                        <a:t>Anti-A </a:t>
                      </a:r>
                      <a:r>
                        <a:rPr lang="en-US" sz="3200" dirty="0" smtClean="0">
                          <a:solidFill>
                            <a:srgbClr val="FFFFFF"/>
                          </a:solidFill>
                        </a:rPr>
                        <a:t>Serum</a:t>
                      </a:r>
                      <a:endParaRPr lang="en-US" sz="32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</a:rPr>
                        <a:t>Reaction </a:t>
                      </a:r>
                      <a:endParaRPr lang="en-US" sz="32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</a:rPr>
                        <a:t>Anti-B</a:t>
                      </a:r>
                      <a:r>
                        <a:rPr lang="en-US" sz="32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FFFFFF"/>
                          </a:solidFill>
                        </a:rPr>
                        <a:t>Serum</a:t>
                      </a:r>
                      <a:endParaRPr lang="en-US" sz="32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</a:rPr>
                        <a:t>Blood Type</a:t>
                      </a:r>
                      <a:endParaRPr lang="en-US" sz="32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9315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Agglutination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Agglutination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31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No Agglutination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Agglutination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315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Agglutination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Agglutination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31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No Agglutination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Agglutination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5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ac122.icu.ac.jp/gen-ed/mendel-gifs/17-abo-blood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0"/>
            <a:ext cx="9135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3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2963" r="7461" b="295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69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Blood">
  <a:themeElements>
    <a:clrScheme name="Office Theme 2">
      <a:dk1>
        <a:srgbClr val="000000"/>
      </a:dk1>
      <a:lt1>
        <a:srgbClr val="FF6666"/>
      </a:lt1>
      <a:dk2>
        <a:srgbClr val="000000"/>
      </a:dk2>
      <a:lt2>
        <a:srgbClr val="CCCCCC"/>
      </a:lt2>
      <a:accent1>
        <a:srgbClr val="8C3800"/>
      </a:accent1>
      <a:accent2>
        <a:srgbClr val="73174C"/>
      </a:accent2>
      <a:accent3>
        <a:srgbClr val="FFB8B8"/>
      </a:accent3>
      <a:accent4>
        <a:srgbClr val="000000"/>
      </a:accent4>
      <a:accent5>
        <a:srgbClr val="C5AEAA"/>
      </a:accent5>
      <a:accent6>
        <a:srgbClr val="681444"/>
      </a:accent6>
      <a:hlink>
        <a:srgbClr val="730000"/>
      </a:hlink>
      <a:folHlink>
        <a:srgbClr val="3C105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6666"/>
        </a:lt1>
        <a:dk2>
          <a:srgbClr val="000000"/>
        </a:dk2>
        <a:lt2>
          <a:srgbClr val="CCCCCC"/>
        </a:lt2>
        <a:accent1>
          <a:srgbClr val="B20000"/>
        </a:accent1>
        <a:accent2>
          <a:srgbClr val="9E0000"/>
        </a:accent2>
        <a:accent3>
          <a:srgbClr val="FFB8B8"/>
        </a:accent3>
        <a:accent4>
          <a:srgbClr val="000000"/>
        </a:accent4>
        <a:accent5>
          <a:srgbClr val="D5AAAA"/>
        </a:accent5>
        <a:accent6>
          <a:srgbClr val="8F0000"/>
        </a:accent6>
        <a:hlink>
          <a:srgbClr val="800000"/>
        </a:hlink>
        <a:folHlink>
          <a:srgbClr val="6B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6666"/>
        </a:lt1>
        <a:dk2>
          <a:srgbClr val="000000"/>
        </a:dk2>
        <a:lt2>
          <a:srgbClr val="CCCCCC"/>
        </a:lt2>
        <a:accent1>
          <a:srgbClr val="8C3800"/>
        </a:accent1>
        <a:accent2>
          <a:srgbClr val="73174C"/>
        </a:accent2>
        <a:accent3>
          <a:srgbClr val="FFB8B8"/>
        </a:accent3>
        <a:accent4>
          <a:srgbClr val="000000"/>
        </a:accent4>
        <a:accent5>
          <a:srgbClr val="C5AEAA"/>
        </a:accent5>
        <a:accent6>
          <a:srgbClr val="681444"/>
        </a:accent6>
        <a:hlink>
          <a:srgbClr val="730000"/>
        </a:hlink>
        <a:folHlink>
          <a:srgbClr val="3C1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6666"/>
        </a:lt1>
        <a:dk2>
          <a:srgbClr val="000000"/>
        </a:dk2>
        <a:lt2>
          <a:srgbClr val="CCCCCC"/>
        </a:lt2>
        <a:accent1>
          <a:srgbClr val="435411"/>
        </a:accent1>
        <a:accent2>
          <a:srgbClr val="194554"/>
        </a:accent2>
        <a:accent3>
          <a:srgbClr val="FFB8B8"/>
        </a:accent3>
        <a:accent4>
          <a:srgbClr val="000000"/>
        </a:accent4>
        <a:accent5>
          <a:srgbClr val="B0B3AA"/>
        </a:accent5>
        <a:accent6>
          <a:srgbClr val="163E4B"/>
        </a:accent6>
        <a:hlink>
          <a:srgbClr val="7A1010"/>
        </a:hlink>
        <a:folHlink>
          <a:srgbClr val="3229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6666"/>
        </a:lt1>
        <a:dk2>
          <a:srgbClr val="000000"/>
        </a:dk2>
        <a:lt2>
          <a:srgbClr val="CCCCCC"/>
        </a:lt2>
        <a:accent1>
          <a:srgbClr val="992E2E"/>
        </a:accent1>
        <a:accent2>
          <a:srgbClr val="594700"/>
        </a:accent2>
        <a:accent3>
          <a:srgbClr val="FFB8B8"/>
        </a:accent3>
        <a:accent4>
          <a:srgbClr val="000000"/>
        </a:accent4>
        <a:accent5>
          <a:srgbClr val="CAADAD"/>
        </a:accent5>
        <a:accent6>
          <a:srgbClr val="503F00"/>
        </a:accent6>
        <a:hlink>
          <a:srgbClr val="372F5E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20000"/>
        </a:accent1>
        <a:accent2>
          <a:srgbClr val="9E0000"/>
        </a:accent2>
        <a:accent3>
          <a:srgbClr val="FFFFFF"/>
        </a:accent3>
        <a:accent4>
          <a:srgbClr val="000000"/>
        </a:accent4>
        <a:accent5>
          <a:srgbClr val="D5AAAA"/>
        </a:accent5>
        <a:accent6>
          <a:srgbClr val="8F0000"/>
        </a:accent6>
        <a:hlink>
          <a:srgbClr val="800000"/>
        </a:hlink>
        <a:folHlink>
          <a:srgbClr val="6B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00"/>
        </a:accent1>
        <a:accent2>
          <a:srgbClr val="73174C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681444"/>
        </a:accent6>
        <a:hlink>
          <a:srgbClr val="730000"/>
        </a:hlink>
        <a:folHlink>
          <a:srgbClr val="3C1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35411"/>
        </a:accent1>
        <a:accent2>
          <a:srgbClr val="194554"/>
        </a:accent2>
        <a:accent3>
          <a:srgbClr val="FFFFFF"/>
        </a:accent3>
        <a:accent4>
          <a:srgbClr val="000000"/>
        </a:accent4>
        <a:accent5>
          <a:srgbClr val="B0B3AA"/>
        </a:accent5>
        <a:accent6>
          <a:srgbClr val="163E4B"/>
        </a:accent6>
        <a:hlink>
          <a:srgbClr val="7A1010"/>
        </a:hlink>
        <a:folHlink>
          <a:srgbClr val="3229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2E"/>
        </a:accent1>
        <a:accent2>
          <a:srgbClr val="594700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503F00"/>
        </a:accent6>
        <a:hlink>
          <a:srgbClr val="372F5E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6666"/>
      </a:lt1>
      <a:dk2>
        <a:srgbClr val="000000"/>
      </a:dk2>
      <a:lt2>
        <a:srgbClr val="CCCCCC"/>
      </a:lt2>
      <a:accent1>
        <a:srgbClr val="8C3800"/>
      </a:accent1>
      <a:accent2>
        <a:srgbClr val="73174C"/>
      </a:accent2>
      <a:accent3>
        <a:srgbClr val="FFB8B8"/>
      </a:accent3>
      <a:accent4>
        <a:srgbClr val="000000"/>
      </a:accent4>
      <a:accent5>
        <a:srgbClr val="C5AEAA"/>
      </a:accent5>
      <a:accent6>
        <a:srgbClr val="681444"/>
      </a:accent6>
      <a:hlink>
        <a:srgbClr val="730000"/>
      </a:hlink>
      <a:folHlink>
        <a:srgbClr val="3C105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6666"/>
        </a:lt1>
        <a:dk2>
          <a:srgbClr val="000000"/>
        </a:dk2>
        <a:lt2>
          <a:srgbClr val="CCCCCC"/>
        </a:lt2>
        <a:accent1>
          <a:srgbClr val="B20000"/>
        </a:accent1>
        <a:accent2>
          <a:srgbClr val="9E0000"/>
        </a:accent2>
        <a:accent3>
          <a:srgbClr val="FFB8B8"/>
        </a:accent3>
        <a:accent4>
          <a:srgbClr val="000000"/>
        </a:accent4>
        <a:accent5>
          <a:srgbClr val="D5AAAA"/>
        </a:accent5>
        <a:accent6>
          <a:srgbClr val="8F0000"/>
        </a:accent6>
        <a:hlink>
          <a:srgbClr val="800000"/>
        </a:hlink>
        <a:folHlink>
          <a:srgbClr val="6B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6666"/>
        </a:lt1>
        <a:dk2>
          <a:srgbClr val="000000"/>
        </a:dk2>
        <a:lt2>
          <a:srgbClr val="CCCCCC"/>
        </a:lt2>
        <a:accent1>
          <a:srgbClr val="8C3800"/>
        </a:accent1>
        <a:accent2>
          <a:srgbClr val="73174C"/>
        </a:accent2>
        <a:accent3>
          <a:srgbClr val="FFB8B8"/>
        </a:accent3>
        <a:accent4>
          <a:srgbClr val="000000"/>
        </a:accent4>
        <a:accent5>
          <a:srgbClr val="C5AEAA"/>
        </a:accent5>
        <a:accent6>
          <a:srgbClr val="681444"/>
        </a:accent6>
        <a:hlink>
          <a:srgbClr val="730000"/>
        </a:hlink>
        <a:folHlink>
          <a:srgbClr val="3C1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6666"/>
        </a:lt1>
        <a:dk2>
          <a:srgbClr val="000000"/>
        </a:dk2>
        <a:lt2>
          <a:srgbClr val="CCCCCC"/>
        </a:lt2>
        <a:accent1>
          <a:srgbClr val="435411"/>
        </a:accent1>
        <a:accent2>
          <a:srgbClr val="194554"/>
        </a:accent2>
        <a:accent3>
          <a:srgbClr val="FFB8B8"/>
        </a:accent3>
        <a:accent4>
          <a:srgbClr val="000000"/>
        </a:accent4>
        <a:accent5>
          <a:srgbClr val="B0B3AA"/>
        </a:accent5>
        <a:accent6>
          <a:srgbClr val="163E4B"/>
        </a:accent6>
        <a:hlink>
          <a:srgbClr val="7A1010"/>
        </a:hlink>
        <a:folHlink>
          <a:srgbClr val="3229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6666"/>
        </a:lt1>
        <a:dk2>
          <a:srgbClr val="000000"/>
        </a:dk2>
        <a:lt2>
          <a:srgbClr val="CCCCCC"/>
        </a:lt2>
        <a:accent1>
          <a:srgbClr val="992E2E"/>
        </a:accent1>
        <a:accent2>
          <a:srgbClr val="594700"/>
        </a:accent2>
        <a:accent3>
          <a:srgbClr val="FFB8B8"/>
        </a:accent3>
        <a:accent4>
          <a:srgbClr val="000000"/>
        </a:accent4>
        <a:accent5>
          <a:srgbClr val="CAADAD"/>
        </a:accent5>
        <a:accent6>
          <a:srgbClr val="503F00"/>
        </a:accent6>
        <a:hlink>
          <a:srgbClr val="372F5E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20000"/>
        </a:accent1>
        <a:accent2>
          <a:srgbClr val="9E0000"/>
        </a:accent2>
        <a:accent3>
          <a:srgbClr val="FFFFFF"/>
        </a:accent3>
        <a:accent4>
          <a:srgbClr val="000000"/>
        </a:accent4>
        <a:accent5>
          <a:srgbClr val="D5AAAA"/>
        </a:accent5>
        <a:accent6>
          <a:srgbClr val="8F0000"/>
        </a:accent6>
        <a:hlink>
          <a:srgbClr val="800000"/>
        </a:hlink>
        <a:folHlink>
          <a:srgbClr val="6B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00"/>
        </a:accent1>
        <a:accent2>
          <a:srgbClr val="73174C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681444"/>
        </a:accent6>
        <a:hlink>
          <a:srgbClr val="730000"/>
        </a:hlink>
        <a:folHlink>
          <a:srgbClr val="3C1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35411"/>
        </a:accent1>
        <a:accent2>
          <a:srgbClr val="194554"/>
        </a:accent2>
        <a:accent3>
          <a:srgbClr val="FFFFFF"/>
        </a:accent3>
        <a:accent4>
          <a:srgbClr val="000000"/>
        </a:accent4>
        <a:accent5>
          <a:srgbClr val="B0B3AA"/>
        </a:accent5>
        <a:accent6>
          <a:srgbClr val="163E4B"/>
        </a:accent6>
        <a:hlink>
          <a:srgbClr val="7A1010"/>
        </a:hlink>
        <a:folHlink>
          <a:srgbClr val="3229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2E"/>
        </a:accent1>
        <a:accent2>
          <a:srgbClr val="594700"/>
        </a:accent2>
        <a:accent3>
          <a:srgbClr val="FFFFFF"/>
        </a:accent3>
        <a:accent4>
          <a:srgbClr val="000000"/>
        </a:accent4>
        <a:accent5>
          <a:srgbClr val="CAADAD"/>
        </a:accent5>
        <a:accent6>
          <a:srgbClr val="503F00"/>
        </a:accent6>
        <a:hlink>
          <a:srgbClr val="372F5E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Blood</Template>
  <TotalTime>75</TotalTime>
  <Words>636</Words>
  <Application>Microsoft Office PowerPoint</Application>
  <PresentationFormat>On-screen Show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Blood</vt:lpstr>
      <vt:lpstr>1_Default Design</vt:lpstr>
      <vt:lpstr>Daily Cerebral Exercise</vt:lpstr>
      <vt:lpstr>3/21/14 Today’s Agenda:</vt:lpstr>
      <vt:lpstr>Testing for Blood Types</vt:lpstr>
      <vt:lpstr>1. ABO Bld Type Sys</vt:lpstr>
      <vt:lpstr>PowerPoint Presentation</vt:lpstr>
      <vt:lpstr>Process of Aggultination</vt:lpstr>
      <vt:lpstr>Agglutination Rxn of ABO  Bld Typing Serum</vt:lpstr>
      <vt:lpstr>PowerPoint Presentation</vt:lpstr>
      <vt:lpstr>PowerPoint Presentation</vt:lpstr>
      <vt:lpstr>Rh System</vt:lpstr>
      <vt:lpstr>What about Pregnant Mothers?</vt:lpstr>
      <vt:lpstr>Bld Transfusions</vt:lpstr>
      <vt:lpstr>Why is bld typing important?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Cerebral Exercise</dc:title>
  <dc:creator>Williams, Lydia L</dc:creator>
  <cp:lastModifiedBy>Williams, Lydia L</cp:lastModifiedBy>
  <cp:revision>3</cp:revision>
  <dcterms:created xsi:type="dcterms:W3CDTF">2014-03-21T11:59:35Z</dcterms:created>
  <dcterms:modified xsi:type="dcterms:W3CDTF">2014-03-21T13:14:52Z</dcterms:modified>
</cp:coreProperties>
</file>