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84FB42-6182-4A15-A73F-9370F65096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782D7-BA53-4586-B9BE-37241D8A6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6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AAE8F-916C-4948-A02A-5AB518C60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765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8F78-24D7-443F-9A0D-EAB7A1923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549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23CB-67D2-444E-BA3D-2DEFBE89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941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0F73-4BB5-4D69-8D15-E5CF46992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14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B641-ADEC-4D9D-905C-683389EB2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4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E74F7-B75F-49FF-873D-443B9EF72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65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4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03BFC-99CD-4CAC-92E2-D1470955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5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57B3-ACEF-48F3-947D-60C673D28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715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A9CA3-2D11-4E98-8FC7-C0129F34F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75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2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53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85489EA-18EA-471E-8AC6-981940F9C3CF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699EC4-1AE0-4D58-85E0-FE409D85C5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EE0C8E-FCE5-489D-AEFE-B72DA76C0A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3962400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3/19/14 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Today’s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Agenda: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3200400" cy="3200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Ability to use a microscope.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Obtaining specimens</a:t>
            </a:r>
            <a:r>
              <a:rPr lang="en-US" altLang="en-US" dirty="0" smtClean="0">
                <a:ea typeface="ＭＳ Ｐゴシック" pitchFamily="34" charset="-128"/>
              </a:rPr>
              <a:t>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Performing HCT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Performing </a:t>
            </a:r>
            <a:r>
              <a:rPr lang="en-US" altLang="en-US" sz="1600" smtClean="0">
                <a:ea typeface="ＭＳ Ｐゴシック" pitchFamily="34" charset="-128"/>
              </a:rPr>
              <a:t>Hemoglobin Test and </a:t>
            </a:r>
            <a:r>
              <a:rPr lang="en-US" altLang="en-US" sz="1600" dirty="0" smtClean="0">
                <a:ea typeface="ＭＳ Ｐゴシック" pitchFamily="34" charset="-128"/>
              </a:rPr>
              <a:t>Blood Smears</a:t>
            </a:r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4844845" y="4921250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FFFFFF"/>
              </a:buClr>
              <a:buFontTx/>
              <a:buNone/>
            </a:pPr>
            <a:r>
              <a:rPr lang="en-US" altLang="en-US" sz="1800" b="1" dirty="0"/>
              <a:t>State Standards: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9.2 </a:t>
            </a:r>
            <a:r>
              <a:rPr lang="en-US" altLang="en-US" sz="1800" b="1" dirty="0"/>
              <a:t>Describe</a:t>
            </a:r>
            <a:r>
              <a:rPr lang="en-US" altLang="en-US" sz="1800" dirty="0"/>
              <a:t> strategies for prevention of diseases including health screenings and examinations.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381000"/>
            <a:ext cx="4572000" cy="62478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ea typeface="+mn-ea"/>
              </a:rPr>
              <a:t>Students will </a:t>
            </a:r>
            <a:r>
              <a:rPr lang="en-US" b="1" dirty="0" smtClean="0">
                <a:ea typeface="+mn-ea"/>
              </a:rPr>
              <a:t>complete Daily Cerebral Exercise.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 smtClean="0">
                <a:ea typeface="+mn-ea"/>
              </a:rPr>
              <a:t>Students will watch video of a HCT test being performed.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altLang="en-US" b="1" dirty="0">
              <a:solidFill>
                <a:srgbClr val="FF0000"/>
              </a:solidFill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TO: Define Hemoglobin, Leukocyte, and Blood Smear.</a:t>
            </a:r>
          </a:p>
          <a:p>
            <a:pPr marL="342900" indent="-342900">
              <a:buFontTx/>
              <a:buAutoNum type="arabicPeriod"/>
              <a:defRPr/>
            </a:pP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ea typeface="+mn-ea"/>
              </a:rPr>
              <a:t>Students will </a:t>
            </a:r>
            <a:r>
              <a:rPr lang="en-US" b="1" dirty="0" smtClean="0">
                <a:ea typeface="+mn-ea"/>
              </a:rPr>
              <a:t>complete Chapter Review for LAS.  Turn into class box when finished.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07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www.123esaaf.com/Laboratory/images/004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miley Face 1"/>
          <p:cNvSpPr/>
          <p:nvPr/>
        </p:nvSpPr>
        <p:spPr>
          <a:xfrm>
            <a:off x="381000" y="1981200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828800" y="5715000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2235200" y="4648200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044950" y="381000"/>
            <a:ext cx="2432050" cy="1295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252663" y="1446213"/>
            <a:ext cx="1828800" cy="10668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7258050" y="2117725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315200" y="5448300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5486400" y="3886200"/>
            <a:ext cx="1828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165225" y="846138"/>
            <a:ext cx="7086600" cy="5335587"/>
            <a:chOff x="1028698" y="630699"/>
            <a:chExt cx="7086600" cy="5335089"/>
          </a:xfrm>
        </p:grpSpPr>
        <p:sp>
          <p:nvSpPr>
            <p:cNvPr id="11" name="7-Point Star 10"/>
            <p:cNvSpPr/>
            <p:nvPr/>
          </p:nvSpPr>
          <p:spPr>
            <a:xfrm rot="20935812">
              <a:off x="1028698" y="630699"/>
              <a:ext cx="7086600" cy="5335089"/>
            </a:xfrm>
            <a:prstGeom prst="star7">
              <a:avLst/>
            </a:prstGeom>
            <a:solidFill>
              <a:srgbClr val="FF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Wave2">
                <a:avLst/>
              </a:prstTxWarp>
            </a:bodyPr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 rot="20977225">
              <a:off x="1978026" y="2287266"/>
              <a:ext cx="5334289" cy="1754326"/>
            </a:xfrm>
            <a:prstGeom prst="rect">
              <a:avLst/>
            </a:prstGeom>
            <a:noFill/>
          </p:spPr>
          <p:txBody>
            <a:bodyPr>
              <a:prstTxWarp prst="textDoubleWave1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5400" b="1" dirty="0">
                  <a:ln w="31550" cmpd="sng">
                    <a:solidFill>
                      <a:srgbClr val="FFCC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Arial Black" pitchFamily="34" charset="0"/>
                  <a:ea typeface="ＭＳ Ｐゴシック" charset="-128"/>
                </a:rPr>
                <a:t>NAME THAT LEUKOCYTE!</a:t>
              </a:r>
              <a:endParaRPr lang="en-US" sz="1800" b="1" dirty="0">
                <a:ln w="31550" cmpd="sng">
                  <a:solidFill>
                    <a:srgbClr val="FFCC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9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2162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Smear Continued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87825" cy="4830763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Used to examine the form, structure, &amp; # of erythrocytes, leukocytes, &amp; platelets.</a:t>
            </a:r>
          </a:p>
          <a:p>
            <a:endParaRPr lang="en-US" altLang="en-US" smtClean="0">
              <a:ea typeface="ＭＳ Ｐゴシック" pitchFamily="34" charset="-128"/>
            </a:endParaRPr>
          </a:p>
          <a:p>
            <a:r>
              <a:rPr lang="en-US" altLang="en-US" smtClean="0">
                <a:ea typeface="ＭＳ Ｐゴシック" pitchFamily="34" charset="-128"/>
              </a:rPr>
              <a:t>Abnormal shapes can also be a sign of disease…i.e. Sickle Cell Anemia</a:t>
            </a:r>
          </a:p>
        </p:txBody>
      </p:sp>
      <p:sp>
        <p:nvSpPr>
          <p:cNvPr id="52228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4037013" cy="4830763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Abnormal count &amp; shape can both be seen in types of leukemia. </a:t>
            </a:r>
          </a:p>
        </p:txBody>
      </p:sp>
      <p:pic>
        <p:nvPicPr>
          <p:cNvPr id="52229" name="Picture 2" descr="http://www.pathologystudent.com/wp-content/uploads/2009/04/sickle-cell-anemia-1023x7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92525"/>
            <a:ext cx="4046538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nut 4"/>
          <p:cNvSpPr/>
          <p:nvPr/>
        </p:nvSpPr>
        <p:spPr>
          <a:xfrm>
            <a:off x="6248400" y="4876800"/>
            <a:ext cx="1066800" cy="990600"/>
          </a:xfrm>
          <a:prstGeom prst="donut">
            <a:avLst>
              <a:gd name="adj" fmla="val 8857"/>
            </a:avLst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4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5527675" cy="688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Daily Cerebral Exercise: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066800"/>
            <a:ext cx="83820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ea typeface="+mn-ea"/>
              </a:rPr>
              <a:t>What does a </a:t>
            </a:r>
            <a:r>
              <a:rPr lang="en-US" sz="2800" dirty="0" err="1">
                <a:ea typeface="+mn-ea"/>
              </a:rPr>
              <a:t>Crit</a:t>
            </a:r>
            <a:r>
              <a:rPr lang="en-US" sz="2800" dirty="0">
                <a:ea typeface="+mn-ea"/>
              </a:rPr>
              <a:t> test </a:t>
            </a:r>
            <a:r>
              <a:rPr lang="en-US" sz="2800" dirty="0" err="1">
                <a:ea typeface="+mn-ea"/>
              </a:rPr>
              <a:t>test</a:t>
            </a:r>
            <a:r>
              <a:rPr lang="en-US" sz="2800" dirty="0">
                <a:ea typeface="+mn-ea"/>
              </a:rPr>
              <a:t> for?</a:t>
            </a:r>
          </a:p>
          <a:p>
            <a:pPr marL="342900" indent="-342900">
              <a:buFontTx/>
              <a:buAutoNum type="arabicPeriod"/>
              <a:defRPr/>
            </a:pPr>
            <a:endParaRPr lang="en-US" sz="2800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ea typeface="+mn-ea"/>
              </a:rPr>
              <a:t>In your own words describe the steps for completing and HCT test.</a:t>
            </a:r>
          </a:p>
          <a:p>
            <a:pPr marL="342900" indent="-342900">
              <a:buFontTx/>
              <a:buAutoNum type="arabicPeriod"/>
              <a:defRPr/>
            </a:pPr>
            <a:endParaRPr lang="en-US" sz="2800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ea typeface="+mn-ea"/>
              </a:rPr>
              <a:t>For a skin puncture, why is the first drop of blood not used in testing?</a:t>
            </a:r>
          </a:p>
          <a:p>
            <a:pPr marL="342900" indent="-342900">
              <a:buFontTx/>
              <a:buAutoNum type="arabicPeriod"/>
              <a:defRPr/>
            </a:pPr>
            <a:endParaRPr lang="en-US" sz="2800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ea typeface="+mn-ea"/>
              </a:rPr>
              <a:t>For a culture sensitivity test, what does it mean if the pathogen does not grow up to the antibiotic disc?</a:t>
            </a:r>
          </a:p>
        </p:txBody>
      </p:sp>
    </p:spTree>
    <p:extLst>
      <p:ext uri="{BB962C8B-B14F-4D97-AF65-F5344CB8AC3E}">
        <p14:creationId xmlns:p14="http://schemas.microsoft.com/office/powerpoint/2010/main" val="10373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3962400" cy="68897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3/19/14 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Today’s </a:t>
            </a:r>
            <a:b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Agenda: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3200400" cy="3200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b="1" dirty="0" smtClean="0">
                <a:ea typeface="ＭＳ Ｐゴシック" pitchFamily="34" charset="-128"/>
              </a:rPr>
              <a:t>Unit 5: </a:t>
            </a:r>
            <a:r>
              <a:rPr lang="en-US" alt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Ability to use a microscope.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Obtaining specimens</a:t>
            </a:r>
            <a:r>
              <a:rPr lang="en-US" altLang="en-US" dirty="0" smtClean="0">
                <a:ea typeface="ＭＳ Ｐゴシック" pitchFamily="34" charset="-128"/>
              </a:rPr>
              <a:t>.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Performing HCT</a:t>
            </a:r>
          </a:p>
          <a:p>
            <a:pPr marL="290513" indent="-290513" eaLnBrk="1" hangingPunct="1">
              <a:buClr>
                <a:srgbClr val="FF0000"/>
              </a:buClr>
              <a:buFontTx/>
              <a:buAutoNum type="arabicPeriod"/>
              <a:defRPr/>
            </a:pPr>
            <a:r>
              <a:rPr lang="en-US" altLang="en-US" sz="1600" dirty="0" smtClean="0">
                <a:ea typeface="ＭＳ Ｐゴシック" pitchFamily="34" charset="-128"/>
              </a:rPr>
              <a:t>Performing Hemoglobin Test and Blood Smears</a:t>
            </a:r>
            <a:endParaRPr lang="en-US" altLang="en-US" sz="1600" dirty="0" smtClean="0">
              <a:ea typeface="ＭＳ Ｐゴシック" pitchFamily="34" charset="-128"/>
            </a:endParaRPr>
          </a:p>
        </p:txBody>
      </p:sp>
      <p:sp>
        <p:nvSpPr>
          <p:cNvPr id="26628" name="Rectangle 3"/>
          <p:cNvSpPr txBox="1">
            <a:spLocks noChangeArrowheads="1"/>
          </p:cNvSpPr>
          <p:nvPr/>
        </p:nvSpPr>
        <p:spPr bwMode="auto">
          <a:xfrm>
            <a:off x="4648200" y="4900561"/>
            <a:ext cx="4114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rgbClr val="FFFFFF"/>
              </a:buClr>
              <a:buFontTx/>
              <a:buNone/>
            </a:pPr>
            <a:r>
              <a:rPr lang="en-US" altLang="en-US" sz="1800" b="1"/>
              <a:t>State Standards: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9.2 </a:t>
            </a:r>
            <a:r>
              <a:rPr lang="en-US" altLang="en-US" sz="1800" b="1"/>
              <a:t>Describe</a:t>
            </a:r>
            <a:r>
              <a:rPr lang="en-US" altLang="en-US" sz="1800"/>
              <a:t> strategies for prevention of diseases including health screenings and examinations.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381000"/>
            <a:ext cx="4572000" cy="62478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ea typeface="+mn-ea"/>
              </a:rPr>
              <a:t>Students will </a:t>
            </a:r>
            <a:r>
              <a:rPr lang="en-US" b="1" dirty="0" smtClean="0">
                <a:ea typeface="+mn-ea"/>
              </a:rPr>
              <a:t>complete Daily Cerebral Exercise.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 smtClean="0">
                <a:ea typeface="+mn-ea"/>
              </a:rPr>
              <a:t>Students will watch video of a HCT test being performed.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altLang="en-US" b="1" dirty="0">
              <a:solidFill>
                <a:srgbClr val="FF0000"/>
              </a:solidFill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TO: Define Hemoglobin, Leukocyte, and Blood Smear.</a:t>
            </a:r>
          </a:p>
          <a:p>
            <a:pPr marL="342900" indent="-342900">
              <a:buFontTx/>
              <a:buAutoNum type="arabicPeriod"/>
              <a:defRPr/>
            </a:pP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b="1" dirty="0">
                <a:ea typeface="+mn-ea"/>
              </a:rPr>
              <a:t>Students will </a:t>
            </a:r>
            <a:r>
              <a:rPr lang="en-US" b="1" dirty="0" smtClean="0">
                <a:ea typeface="+mn-ea"/>
              </a:rPr>
              <a:t>complete Chapter Review for LAS.  Turn into class box when finished.</a:t>
            </a:r>
            <a:endParaRPr lang="en-US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endParaRPr lang="en-US" sz="2000" b="1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67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91575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Hemoglobin Test (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Hgb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91575" cy="2514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Def – used to determine the oxygen-carrying capacity of bld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Hemoglobin is found on RBC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Composed of two parts: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Heme – iron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Globin – protein</a:t>
            </a:r>
          </a:p>
          <a:p>
            <a:pPr lvl="1"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2667000" y="3810000"/>
            <a:ext cx="6477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en-US"/>
              <a:t> Transports O2 to the body and CO2 to the 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   lungs</a:t>
            </a:r>
          </a:p>
          <a:p>
            <a:pPr eaLnBrk="1" hangingPunct="1">
              <a:spcBef>
                <a:spcPct val="0"/>
              </a:spcBef>
              <a:buClrTx/>
            </a:pPr>
            <a:endParaRPr lang="en-US" altLang="en-US"/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/>
              <a:t> Before hemoglobin concentration can be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   determined, the blood must be hemolyzed. </a:t>
            </a:r>
          </a:p>
        </p:txBody>
      </p:sp>
    </p:spTree>
    <p:extLst>
      <p:ext uri="{BB962C8B-B14F-4D97-AF65-F5344CB8AC3E}">
        <p14:creationId xmlns:p14="http://schemas.microsoft.com/office/powerpoint/2010/main" val="209693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71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Hemolysis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886575" cy="48307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Def – destruction of RBCs releases hemoglobin into the solution that surrounds cells.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Normal bld is red &amp; cloudy.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During hemolysis, bld becomes clear.</a:t>
            </a:r>
          </a:p>
          <a:p>
            <a:pPr eaLnBrk="1" hangingPunct="1">
              <a:buFontTx/>
              <a:buNone/>
            </a:pPr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45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52425" y="381000"/>
            <a:ext cx="8791575" cy="9445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Two ways to test:  both compare hemolysis coloring to get a reading for an individual pt 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038350" y="1600200"/>
            <a:ext cx="3676650" cy="4602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1.  </a:t>
            </a:r>
            <a:r>
              <a:rPr lang="en-US" dirty="0" err="1" smtClean="0"/>
              <a:t>Hemoglobinometer</a:t>
            </a:r>
            <a:endParaRPr lang="en-US" dirty="0" smtClean="0"/>
          </a:p>
          <a:p>
            <a:pPr marL="742950" lvl="2" indent="-342900" eaLnBrk="1" hangingPunct="1">
              <a:defRPr/>
            </a:pPr>
            <a:r>
              <a:rPr lang="en-US" dirty="0" smtClean="0"/>
              <a:t>Not accurate </a:t>
            </a:r>
            <a:r>
              <a:rPr lang="en-US" dirty="0" err="1" smtClean="0"/>
              <a:t>bc</a:t>
            </a:r>
            <a:r>
              <a:rPr lang="en-US" dirty="0" smtClean="0"/>
              <a:t> relies on human eye.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2.  </a:t>
            </a:r>
            <a:r>
              <a:rPr lang="en-US" dirty="0" smtClean="0"/>
              <a:t>Automated </a:t>
            </a:r>
            <a:r>
              <a:rPr lang="en-US" dirty="0" smtClean="0"/>
              <a:t>  Photometer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Does not depend on human eye, therefore more accurate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7108" name="Picture 5" descr="http://ts1.mm.bing.net/images/thumbnail.aspx?q=4990262899444672&amp;id=f5040e1a22168b750a0eb29ccee0b939&amp;url=http%3a%2f%2fhemoglobintestmeter.com%2fuploads%2f3%2f0%2f1%2f0%2f3010088%2f9937894.jpg%3f3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63" y="4038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7" descr="http://www.cdha.nshealth.ca/system/files/hemoly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1447800"/>
            <a:ext cx="28384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50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316663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Normal Values: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267575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Males = 13 to 18 g of Hgb per 100 mm of bld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Females = 12 to 16 g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Newborns = 16 to 23 g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1 – 10 y/o = 10 to 14 g</a:t>
            </a: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itchFamily="34" charset="-128"/>
              </a:rPr>
              <a:t>		Low Hgb = anemia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itchFamily="34" charset="-128"/>
              </a:rPr>
              <a:t>		High Hgb = polycythemia</a:t>
            </a:r>
          </a:p>
        </p:txBody>
      </p:sp>
    </p:spTree>
    <p:extLst>
      <p:ext uri="{BB962C8B-B14F-4D97-AF65-F5344CB8AC3E}">
        <p14:creationId xmlns:p14="http://schemas.microsoft.com/office/powerpoint/2010/main" val="326580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92162"/>
          </a:xfrm>
        </p:spPr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Smear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Content Placeholder 4"/>
          <p:cNvSpPr>
            <a:spLocks noGrp="1"/>
          </p:cNvSpPr>
          <p:nvPr>
            <p:ph idx="1"/>
          </p:nvPr>
        </p:nvSpPr>
        <p:spPr>
          <a:xfrm>
            <a:off x="455613" y="1295400"/>
            <a:ext cx="8226425" cy="4830763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Def: prepared by placing a small drop of blood on a slide; used for many blood test.</a:t>
            </a:r>
          </a:p>
          <a:p>
            <a:endParaRPr lang="en-US" altLang="en-US" smtClean="0">
              <a:ea typeface="ＭＳ Ｐゴシック" pitchFamily="34" charset="-128"/>
            </a:endParaRPr>
          </a:p>
          <a:p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Differential count </a:t>
            </a:r>
            <a:r>
              <a:rPr lang="en-US" altLang="en-US" smtClean="0">
                <a:ea typeface="ＭＳ Ｐゴシック" pitchFamily="34" charset="-128"/>
              </a:rPr>
              <a:t>of WBCs (leukocytes) is one such test.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100 Leukocytes are counted.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A total of each of the five types of leukocytes is kept.</a:t>
            </a:r>
          </a:p>
          <a:p>
            <a:pPr lvl="2"/>
            <a:r>
              <a:rPr lang="en-US" altLang="en-US" smtClean="0">
                <a:ea typeface="ＭＳ Ｐゴシック" pitchFamily="34" charset="-128"/>
              </a:rPr>
              <a:t>i.e. 27 lymphocytes = 27% lymphocytes</a:t>
            </a:r>
          </a:p>
          <a:p>
            <a:pPr lvl="1"/>
            <a:r>
              <a:rPr lang="en-US" altLang="en-US" smtClean="0">
                <a:ea typeface="ＭＳ Ｐゴシック" pitchFamily="34" charset="-128"/>
              </a:rPr>
              <a:t>Increase in WBCs can diagnose infections.</a:t>
            </a:r>
          </a:p>
        </p:txBody>
      </p:sp>
    </p:spTree>
    <p:extLst>
      <p:ext uri="{BB962C8B-B14F-4D97-AF65-F5344CB8AC3E}">
        <p14:creationId xmlns:p14="http://schemas.microsoft.com/office/powerpoint/2010/main" val="195220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rnceus.com/cbc/whitecell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413"/>
            <a:ext cx="822166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3"/>
          <p:cNvSpPr txBox="1">
            <a:spLocks noChangeArrowheads="1"/>
          </p:cNvSpPr>
          <p:nvPr/>
        </p:nvSpPr>
        <p:spPr bwMode="auto">
          <a:xfrm rot="3284696">
            <a:off x="5861050" y="36449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Increase = bacterial infection</a:t>
            </a: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 rot="3213290">
            <a:off x="1870075" y="4279900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Increase = Malaria</a:t>
            </a:r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 rot="3284696">
            <a:off x="-95249" y="3540125"/>
            <a:ext cx="434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Increase = viral infection, TB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Decrease = HIV</a:t>
            </a:r>
          </a:p>
        </p:txBody>
      </p:sp>
      <p:sp>
        <p:nvSpPr>
          <p:cNvPr id="50182" name="TextBox 7"/>
          <p:cNvSpPr txBox="1">
            <a:spLocks noChangeArrowheads="1"/>
          </p:cNvSpPr>
          <p:nvPr/>
        </p:nvSpPr>
        <p:spPr bwMode="auto">
          <a:xfrm rot="3215545">
            <a:off x="4519613" y="3557588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Increase = bacterial infection</a:t>
            </a:r>
          </a:p>
        </p:txBody>
      </p:sp>
      <p:sp>
        <p:nvSpPr>
          <p:cNvPr id="50183" name="TextBox 8"/>
          <p:cNvSpPr txBox="1">
            <a:spLocks noChangeArrowheads="1"/>
          </p:cNvSpPr>
          <p:nvPr/>
        </p:nvSpPr>
        <p:spPr bwMode="auto">
          <a:xfrm rot="3159484">
            <a:off x="3101975" y="3603625"/>
            <a:ext cx="434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Increase = allergic rxn</a:t>
            </a:r>
          </a:p>
        </p:txBody>
      </p:sp>
    </p:spTree>
    <p:extLst>
      <p:ext uri="{BB962C8B-B14F-4D97-AF65-F5344CB8AC3E}">
        <p14:creationId xmlns:p14="http://schemas.microsoft.com/office/powerpoint/2010/main" val="21639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icroscope">
  <a:themeElements>
    <a:clrScheme name="Office Theme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99"/>
      </a:lt1>
      <a:dk2>
        <a:srgbClr val="000000"/>
      </a:dk2>
      <a:lt2>
        <a:srgbClr val="969696"/>
      </a:lt2>
      <a:accent1>
        <a:srgbClr val="698026"/>
      </a:accent1>
      <a:accent2>
        <a:srgbClr val="196680"/>
      </a:accent2>
      <a:accent3>
        <a:srgbClr val="CAFFCA"/>
      </a:accent3>
      <a:accent4>
        <a:srgbClr val="000000"/>
      </a:accent4>
      <a:accent5>
        <a:srgbClr val="B9C0AC"/>
      </a:accent5>
      <a:accent6>
        <a:srgbClr val="165C73"/>
      </a:accent6>
      <a:hlink>
        <a:srgbClr val="1F661F"/>
      </a:hlink>
      <a:folHlink>
        <a:srgbClr val="3951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CAFFCA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CAFFCA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CAFFCA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99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CAFFCA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8033"/>
        </a:accent1>
        <a:accent2>
          <a:srgbClr val="00733F"/>
        </a:accent2>
        <a:accent3>
          <a:srgbClr val="FFFFFF"/>
        </a:accent3>
        <a:accent4>
          <a:srgbClr val="000000"/>
        </a:accent4>
        <a:accent5>
          <a:srgbClr val="ADC0AD"/>
        </a:accent5>
        <a:accent6>
          <a:srgbClr val="006838"/>
        </a:accent6>
        <a:hlink>
          <a:srgbClr val="006600"/>
        </a:hlink>
        <a:folHlink>
          <a:srgbClr val="2D5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98026"/>
        </a:accent1>
        <a:accent2>
          <a:srgbClr val="196680"/>
        </a:accent2>
        <a:accent3>
          <a:srgbClr val="FFFFFF"/>
        </a:accent3>
        <a:accent4>
          <a:srgbClr val="000000"/>
        </a:accent4>
        <a:accent5>
          <a:srgbClr val="B9C0AC"/>
        </a:accent5>
        <a:accent6>
          <a:srgbClr val="165C73"/>
        </a:accent6>
        <a:hlink>
          <a:srgbClr val="1F661F"/>
        </a:hlink>
        <a:folHlink>
          <a:srgbClr val="3951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74A6E"/>
        </a:accent1>
        <a:accent2>
          <a:srgbClr val="177317"/>
        </a:accent2>
        <a:accent3>
          <a:srgbClr val="FFFFFF"/>
        </a:accent3>
        <a:accent4>
          <a:srgbClr val="000000"/>
        </a:accent4>
        <a:accent5>
          <a:srgbClr val="C3B1BA"/>
        </a:accent5>
        <a:accent6>
          <a:srgbClr val="146814"/>
        </a:accent6>
        <a:hlink>
          <a:srgbClr val="664733"/>
        </a:hlink>
        <a:folHlink>
          <a:srgbClr val="583D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3652E"/>
        </a:accent1>
        <a:accent2>
          <a:srgbClr val="804040"/>
        </a:accent2>
        <a:accent3>
          <a:srgbClr val="FFFFFF"/>
        </a:accent3>
        <a:accent4>
          <a:srgbClr val="000000"/>
        </a:accent4>
        <a:accent5>
          <a:srgbClr val="BCB8AD"/>
        </a:accent5>
        <a:accent6>
          <a:srgbClr val="733939"/>
        </a:accent6>
        <a:hlink>
          <a:srgbClr val="4C4573"/>
        </a:hlink>
        <a:folHlink>
          <a:srgbClr val="1F66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556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microscope</vt:lpstr>
      <vt:lpstr>1_Default Design</vt:lpstr>
      <vt:lpstr>3/19/14 Today’s  Agenda:</vt:lpstr>
      <vt:lpstr>Daily Cerebral Exercise:</vt:lpstr>
      <vt:lpstr>3/19/14 Today’s  Agenda:</vt:lpstr>
      <vt:lpstr>Hemoglobin Test (Hgb)</vt:lpstr>
      <vt:lpstr>Hemolysis</vt:lpstr>
      <vt:lpstr>Two ways to test:  both compare hemolysis coloring to get a reading for an individual pt </vt:lpstr>
      <vt:lpstr>Normal Values:</vt:lpstr>
      <vt:lpstr>Blood Smear</vt:lpstr>
      <vt:lpstr>PowerPoint Presentation</vt:lpstr>
      <vt:lpstr>PowerPoint Presentation</vt:lpstr>
      <vt:lpstr>Blood Smear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3/19/14 Today’s  Agenda:</dc:title>
  <dc:creator>Williams, Lydia L</dc:creator>
  <cp:lastModifiedBy>Williams, Lydia L</cp:lastModifiedBy>
  <cp:revision>1</cp:revision>
  <dcterms:created xsi:type="dcterms:W3CDTF">2014-03-18T16:02:32Z</dcterms:created>
  <dcterms:modified xsi:type="dcterms:W3CDTF">2014-03-18T16:05:11Z</dcterms:modified>
</cp:coreProperties>
</file>