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74" r:id="rId3"/>
    <p:sldId id="260" r:id="rId4"/>
    <p:sldId id="259" r:id="rId5"/>
    <p:sldId id="273" r:id="rId6"/>
    <p:sldId id="275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115" autoAdjust="0"/>
    <p:restoredTop sz="94660"/>
  </p:normalViewPr>
  <p:slideViewPr>
    <p:cSldViewPr>
      <p:cViewPr>
        <p:scale>
          <a:sx n="46" d="100"/>
          <a:sy n="46" d="100"/>
        </p:scale>
        <p:origin x="-11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077FAB3-DDCE-4354-8A8A-982B5632A9B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7E41D66-ACA3-4102-898A-405D88AA5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7FAB3-DDCE-4354-8A8A-982B5632A9B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41D66-ACA3-4102-898A-405D88AA5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7FAB3-DDCE-4354-8A8A-982B5632A9B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41D66-ACA3-4102-898A-405D88AA5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8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84FB42-6182-4A15-A73F-9370F65096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782D7-BA53-4586-B9BE-37241D8A6D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466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AAE8F-916C-4948-A02A-5AB518C60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765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58F78-24D7-443F-9A0D-EAB7A1923F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549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E23CB-67D2-444E-BA3D-2DEFBE89F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941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30F73-4BB5-4D69-8D15-E5CF46992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148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B641-ADEC-4D9D-905C-683389EB2C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674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E74F7-B75F-49FF-873D-443B9EF72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65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7FAB3-DDCE-4354-8A8A-982B5632A9B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41D66-ACA3-4102-898A-405D88AA5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24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03BFC-99CD-4CAC-92E2-D14709551C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858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F57B3-ACEF-48F3-947D-60C673D28F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715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A9CA3-2D11-4E98-8FC7-C0129F34F2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75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7FAB3-DDCE-4354-8A8A-982B5632A9B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41D66-ACA3-4102-898A-405D88AA5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2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7FAB3-DDCE-4354-8A8A-982B5632A9B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41D66-ACA3-4102-898A-405D88AA5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2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7FAB3-DDCE-4354-8A8A-982B5632A9B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41D66-ACA3-4102-898A-405D88AA5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1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7FAB3-DDCE-4354-8A8A-982B5632A9B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41D66-ACA3-4102-898A-405D88AA5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2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7FAB3-DDCE-4354-8A8A-982B5632A9B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41D66-ACA3-4102-898A-405D88AA5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5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7FAB3-DDCE-4354-8A8A-982B5632A9B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41D66-ACA3-4102-898A-405D88AA5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2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7FAB3-DDCE-4354-8A8A-982B5632A9B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41D66-ACA3-4102-898A-405D88AA5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077FAB3-DDCE-4354-8A8A-982B5632A9B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E41D66-ACA3-4102-898A-405D88AA52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EE0C8E-FCE5-489D-AEFE-B72DA76C0A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3962400" cy="6889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3/17/14 Today’s </a:t>
            </a:r>
            <a:b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Agenda: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447800"/>
            <a:ext cx="3200400" cy="2438400"/>
          </a:xfrm>
        </p:spPr>
        <p:txBody>
          <a:bodyPr>
            <a:normAutofit lnSpcReduction="10000"/>
          </a:bodyPr>
          <a:lstStyle/>
          <a:p>
            <a:pPr algn="ctr" eaLnBrk="1" hangingPunct="1">
              <a:defRPr/>
            </a:pPr>
            <a:r>
              <a:rPr lang="en-US" altLang="en-US" b="1" dirty="0" smtClean="0">
                <a:ea typeface="ＭＳ Ｐゴシック" pitchFamily="34" charset="-128"/>
              </a:rPr>
              <a:t>Unit 5: </a:t>
            </a:r>
            <a:r>
              <a:rPr lang="en-US" altLang="en-US" dirty="0" smtClean="0">
                <a:ea typeface="ＭＳ Ｐゴシック" pitchFamily="34" charset="-128"/>
              </a:rPr>
              <a:t>What skills are necessary to be a Laboratory Assistant?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Ability to use a microscope.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Obtaining specimens.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Hematocrit Skin Puncture</a:t>
            </a:r>
          </a:p>
        </p:txBody>
      </p: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22225" y="5568950"/>
            <a:ext cx="4114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FFFFFF"/>
              </a:buClr>
              <a:buFontTx/>
              <a:buNone/>
            </a:pPr>
            <a:r>
              <a:rPr lang="en-US" altLang="en-US" sz="1800" b="1"/>
              <a:t>State Standards: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9.2 </a:t>
            </a:r>
            <a:r>
              <a:rPr lang="en-US" altLang="en-US" sz="1800" b="1"/>
              <a:t>Describe</a:t>
            </a:r>
            <a:r>
              <a:rPr lang="en-US" altLang="en-US" sz="1800"/>
              <a:t> strategies for prevention of diseases including health screenings and examinations.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37025" y="381000"/>
            <a:ext cx="5006975" cy="7355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sz="2400" b="1" dirty="0" smtClean="0"/>
              <a:t>Students will record M &amp; N abbreviations for a quiz on Friday.</a:t>
            </a:r>
          </a:p>
          <a:p>
            <a:pPr marL="342900" indent="-342900">
              <a:buFontTx/>
              <a:buAutoNum type="arabicPeriod"/>
              <a:defRPr/>
            </a:pPr>
            <a:endParaRPr lang="en-US" sz="2400" b="1" dirty="0" smtClean="0"/>
          </a:p>
          <a:p>
            <a:pPr marL="342900" indent="-342900">
              <a:buFontTx/>
              <a:buAutoNum type="arabicPeriod"/>
              <a:defRPr/>
            </a:pPr>
            <a:r>
              <a:rPr lang="en-US" sz="2400" b="1" dirty="0" smtClean="0"/>
              <a:t>Students </a:t>
            </a:r>
            <a:r>
              <a:rPr lang="en-US" sz="2400" b="1" dirty="0"/>
              <a:t>will </a:t>
            </a:r>
            <a:r>
              <a:rPr lang="en-US" sz="2400" b="1" dirty="0" smtClean="0"/>
              <a:t>complete Daily Cerebral Exercise.</a:t>
            </a:r>
            <a:endParaRPr lang="en-US" sz="2400" b="1" dirty="0"/>
          </a:p>
          <a:p>
            <a:pPr marL="342900" indent="-342900">
              <a:buFontTx/>
              <a:buAutoNum type="arabicPeriod"/>
              <a:defRPr/>
            </a:pPr>
            <a:endParaRPr lang="en-US" sz="2400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sz="2400" b="1" dirty="0" smtClean="0"/>
              <a:t>LAS Lab #2 - Students </a:t>
            </a:r>
            <a:r>
              <a:rPr lang="en-US" sz="2400" b="1" dirty="0"/>
              <a:t>will practice obtaining a specimen from another classmate</a:t>
            </a:r>
            <a:r>
              <a:rPr lang="en-US" sz="2400" b="1" dirty="0" smtClean="0"/>
              <a:t>.</a:t>
            </a:r>
          </a:p>
          <a:p>
            <a:pPr marL="342900" indent="-342900">
              <a:buFontTx/>
              <a:buAutoNum type="arabicPeriod"/>
              <a:defRPr/>
            </a:pPr>
            <a:endParaRPr lang="en-US" sz="2400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altLang="en-US" sz="2400" b="1" dirty="0">
                <a:solidFill>
                  <a:srgbClr val="FF0000"/>
                </a:solidFill>
              </a:rPr>
              <a:t>TO: What is a </a:t>
            </a:r>
            <a:r>
              <a:rPr lang="en-US" altLang="en-US" sz="2400" b="1" dirty="0" err="1">
                <a:solidFill>
                  <a:srgbClr val="FF0000"/>
                </a:solidFill>
              </a:rPr>
              <a:t>microhematocrit</a:t>
            </a:r>
            <a:r>
              <a:rPr lang="en-US" altLang="en-US" sz="2400" b="1" dirty="0">
                <a:solidFill>
                  <a:srgbClr val="FF0000"/>
                </a:solidFill>
              </a:rPr>
              <a:t> test and how is it performed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?</a:t>
            </a:r>
          </a:p>
          <a:p>
            <a:pPr marL="342900" indent="-342900">
              <a:buFontTx/>
              <a:buAutoNum type="arabicPeriod"/>
              <a:defRPr/>
            </a:pPr>
            <a:endParaRPr lang="en-US" altLang="en-US" sz="2400" b="1" dirty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2400" b="1" dirty="0"/>
              <a:t>Students will review LAS Lab #1 – Using a </a:t>
            </a:r>
            <a:r>
              <a:rPr lang="en-US" sz="2400" b="1" dirty="0" smtClean="0"/>
              <a:t>Microscope AND Closure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en-US" sz="2400" b="1" dirty="0"/>
          </a:p>
          <a:p>
            <a:pPr marL="342900" indent="-342900">
              <a:buFontTx/>
              <a:buAutoNum type="arabicPeriod"/>
              <a:defRPr/>
            </a:pPr>
            <a:endParaRPr lang="en-US" sz="2000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endParaRPr lang="en-US" sz="2000" b="1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7702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7771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Seal ends of tube with clay…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9852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pic>
        <p:nvPicPr>
          <p:cNvPr id="33795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0" r="15842"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2286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3.  Spin in centrifuge for 10 min…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193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pic>
        <p:nvPicPr>
          <p:cNvPr id="348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0"/>
            <a:ext cx="37338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90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524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4.  Separates into three layers…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48450" y="988142"/>
            <a:ext cx="2171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-Plasma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8450" y="3451123"/>
            <a:ext cx="2171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-Buffy Coat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48450" y="5410200"/>
            <a:ext cx="2171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-RBC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635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0"/>
            <a:ext cx="917892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80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HCT Test Results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Normal values: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Women = 35 – 45%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Men = 40 – 55%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Newborns = 51 – 61%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1 y/o = 32 – 38%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6 y/o = 34 – 42%</a:t>
            </a:r>
          </a:p>
          <a:p>
            <a:pPr lvl="1" eaLnBrk="1" hangingPunct="1"/>
            <a:endParaRPr lang="en-US" altLang="en-US" dirty="0" smtClean="0">
              <a:ea typeface="ＭＳ Ｐゴシック" pitchFamily="34" charset="-128"/>
            </a:endParaRPr>
          </a:p>
          <a:p>
            <a:pPr lvl="1" eaLnBrk="1" hangingPunct="1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Anemia: low hematocrit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Polycythemia: high hematocrit</a:t>
            </a:r>
          </a:p>
        </p:txBody>
      </p:sp>
    </p:spTree>
    <p:extLst>
      <p:ext uri="{BB962C8B-B14F-4D97-AF65-F5344CB8AC3E}">
        <p14:creationId xmlns:p14="http://schemas.microsoft.com/office/powerpoint/2010/main" val="19563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6425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ea typeface="ＭＳ Ｐゴシック" pitchFamily="34" charset="-128"/>
              </a:rPr>
              <a:t>Part 1 Closure - Create 3 test questions (1 parts of microscope, 1 cultures/stains, 1 HCT)</a:t>
            </a: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6425" cy="2362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Summarize	Match		Rate		List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Select		Name		Outline           Identify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Choose		Draw		Change	Diagram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Compare		Discuss	Diagram	Distinguish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Contrast		Decide	Tell		Conclude	</a:t>
            </a:r>
          </a:p>
          <a:p>
            <a:pPr marL="0" indent="0" eaLnBrk="1" hangingPunct="1">
              <a:buNone/>
            </a:pPr>
            <a:endParaRPr lang="en-US" altLang="en-US" sz="2800" b="1" dirty="0" smtClean="0"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sz="2800" b="1" dirty="0" smtClean="0">
                <a:ea typeface="ＭＳ Ｐゴシック" pitchFamily="34" charset="-128"/>
              </a:rPr>
              <a:t>Part 2 Closure </a:t>
            </a:r>
            <a:r>
              <a:rPr lang="en-US" altLang="en-US" dirty="0" smtClean="0">
                <a:ea typeface="ＭＳ Ｐゴシック" pitchFamily="34" charset="-128"/>
              </a:rPr>
              <a:t>– Return to your microscope WITH your notes over the parts of the microscope.  Correctly label each part that you did not previously know or answered incorrectly.</a:t>
            </a:r>
          </a:p>
        </p:txBody>
      </p:sp>
    </p:spTree>
    <p:extLst>
      <p:ext uri="{BB962C8B-B14F-4D97-AF65-F5344CB8AC3E}">
        <p14:creationId xmlns:p14="http://schemas.microsoft.com/office/powerpoint/2010/main" val="32448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39175" cy="715962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&amp; N List Abbreviations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95400"/>
            <a:ext cx="6657975" cy="4830763"/>
          </a:xfrm>
        </p:spPr>
        <p:txBody>
          <a:bodyPr numCol="3"/>
          <a:lstStyle/>
          <a:p>
            <a:pPr lvl="0"/>
            <a:r>
              <a:rPr lang="en-US" sz="3200" b="1" dirty="0"/>
              <a:t>MICU</a:t>
            </a:r>
            <a:endParaRPr lang="en-US" sz="3200" dirty="0"/>
          </a:p>
          <a:p>
            <a:pPr lvl="0"/>
            <a:r>
              <a:rPr lang="en-US" sz="3200" b="1" dirty="0"/>
              <a:t>min</a:t>
            </a:r>
            <a:endParaRPr lang="en-US" sz="3200" dirty="0"/>
          </a:p>
          <a:p>
            <a:pPr lvl="0"/>
            <a:r>
              <a:rPr lang="en-US" sz="3200" b="1" dirty="0"/>
              <a:t>mL, ml</a:t>
            </a:r>
            <a:endParaRPr lang="en-US" sz="3200" dirty="0"/>
          </a:p>
          <a:p>
            <a:pPr lvl="0"/>
            <a:r>
              <a:rPr lang="en-US" sz="3200" b="1" dirty="0"/>
              <a:t>mm</a:t>
            </a:r>
            <a:endParaRPr lang="en-US" sz="3200" dirty="0"/>
          </a:p>
          <a:p>
            <a:pPr lvl="0"/>
            <a:r>
              <a:rPr lang="en-US" sz="3200" b="1" dirty="0"/>
              <a:t>MN</a:t>
            </a:r>
            <a:endParaRPr lang="en-US" sz="3200" dirty="0"/>
          </a:p>
          <a:p>
            <a:pPr lvl="0"/>
            <a:r>
              <a:rPr lang="en-US" sz="3200" b="1" dirty="0"/>
              <a:t>mod</a:t>
            </a:r>
            <a:endParaRPr lang="en-US" sz="3200" dirty="0"/>
          </a:p>
          <a:p>
            <a:pPr lvl="0"/>
            <a:r>
              <a:rPr lang="en-US" sz="3200" b="1" dirty="0"/>
              <a:t>MOM</a:t>
            </a:r>
            <a:endParaRPr lang="en-US" sz="3200" dirty="0"/>
          </a:p>
          <a:p>
            <a:pPr lvl="0"/>
            <a:r>
              <a:rPr lang="en-US" sz="3200" b="1" dirty="0"/>
              <a:t>MRI</a:t>
            </a:r>
            <a:endParaRPr lang="en-US" sz="3200" dirty="0"/>
          </a:p>
          <a:p>
            <a:pPr lvl="0"/>
            <a:r>
              <a:rPr lang="en-US" sz="3200" b="1" dirty="0"/>
              <a:t>N</a:t>
            </a:r>
            <a:endParaRPr lang="en-US" sz="3200" dirty="0"/>
          </a:p>
          <a:p>
            <a:pPr lvl="0"/>
            <a:r>
              <a:rPr lang="en-US" sz="3200" b="1" dirty="0"/>
              <a:t>N/A</a:t>
            </a:r>
            <a:endParaRPr lang="en-US" sz="3200" dirty="0"/>
          </a:p>
          <a:p>
            <a:pPr lvl="0"/>
            <a:r>
              <a:rPr lang="en-US" sz="3200" b="1" dirty="0"/>
              <a:t>Na</a:t>
            </a:r>
            <a:endParaRPr lang="en-US" sz="3200" dirty="0"/>
          </a:p>
          <a:p>
            <a:pPr lvl="0"/>
            <a:r>
              <a:rPr lang="en-US" sz="3200" b="1" dirty="0"/>
              <a:t>NA</a:t>
            </a:r>
            <a:endParaRPr lang="en-US" sz="3200" dirty="0"/>
          </a:p>
          <a:p>
            <a:pPr lvl="0"/>
            <a:r>
              <a:rPr lang="en-US" sz="3200" b="1" dirty="0"/>
              <a:t>N/C</a:t>
            </a:r>
            <a:endParaRPr lang="en-US" sz="3200" dirty="0"/>
          </a:p>
          <a:p>
            <a:pPr lvl="0"/>
            <a:r>
              <a:rPr lang="en-US" sz="3200" b="1" dirty="0" err="1"/>
              <a:t>neg</a:t>
            </a:r>
            <a:endParaRPr lang="en-US" sz="3200" dirty="0"/>
          </a:p>
          <a:p>
            <a:pPr lvl="0"/>
            <a:r>
              <a:rPr lang="en-US" sz="3200" b="1" dirty="0" err="1"/>
              <a:t>Neur</a:t>
            </a:r>
            <a:endParaRPr lang="en-US" sz="3200" dirty="0"/>
          </a:p>
          <a:p>
            <a:pPr lvl="0"/>
            <a:r>
              <a:rPr lang="en-US" sz="3200" b="1" dirty="0"/>
              <a:t>NG, </a:t>
            </a:r>
            <a:r>
              <a:rPr lang="en-US" sz="3200" b="1" dirty="0" err="1"/>
              <a:t>ng</a:t>
            </a:r>
            <a:r>
              <a:rPr lang="en-US" sz="3200" b="1" dirty="0"/>
              <a:t>, N/G</a:t>
            </a:r>
            <a:endParaRPr lang="en-US" sz="3200" dirty="0"/>
          </a:p>
          <a:p>
            <a:pPr lvl="0"/>
            <a:r>
              <a:rPr lang="en-US" sz="3200" b="1" dirty="0" smtClean="0"/>
              <a:t>nil</a:t>
            </a:r>
            <a:endParaRPr lang="en-US" sz="3200" dirty="0"/>
          </a:p>
          <a:p>
            <a:pPr lvl="0"/>
            <a:r>
              <a:rPr lang="en-US" sz="3200" b="1" dirty="0" smtClean="0"/>
              <a:t>no</a:t>
            </a:r>
            <a:endParaRPr lang="en-US" sz="3200" dirty="0"/>
          </a:p>
          <a:p>
            <a:pPr lvl="0"/>
            <a:r>
              <a:rPr lang="en-US" sz="3200" b="1" dirty="0" err="1"/>
              <a:t>noc</a:t>
            </a:r>
            <a:r>
              <a:rPr lang="en-US" sz="3200" b="1" dirty="0"/>
              <a:t>, </a:t>
            </a:r>
            <a:r>
              <a:rPr lang="en-US" sz="3200" b="1" dirty="0" err="1"/>
              <a:t>noct</a:t>
            </a:r>
            <a:endParaRPr lang="en-US" sz="3200" dirty="0"/>
          </a:p>
          <a:p>
            <a:pPr lvl="0"/>
            <a:r>
              <a:rPr lang="en-US" sz="3200" b="1" dirty="0"/>
              <a:t>NPO</a:t>
            </a:r>
            <a:endParaRPr lang="en-US" sz="3200" dirty="0"/>
          </a:p>
          <a:p>
            <a:pPr lvl="0"/>
            <a:r>
              <a:rPr lang="en-US" sz="3200" b="1" dirty="0"/>
              <a:t>N/S, NS</a:t>
            </a:r>
            <a:endParaRPr lang="en-US" sz="3200" dirty="0"/>
          </a:p>
          <a:p>
            <a:pPr lvl="0"/>
            <a:r>
              <a:rPr lang="en-US" sz="3200" b="1" dirty="0"/>
              <a:t>N/V. N&amp;V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635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39175" cy="868362"/>
          </a:xfrm>
        </p:spPr>
        <p:txBody>
          <a:bodyPr/>
          <a:lstStyle/>
          <a:p>
            <a:r>
              <a:rPr lang="en-US" altLang="en-US" sz="4000" b="1" dirty="0" smtClean="0">
                <a:ea typeface="ＭＳ Ｐゴシック" pitchFamily="34" charset="-128"/>
              </a:rPr>
              <a:t>3/17/14 Daily Cerebral Exercise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581775" cy="4525963"/>
          </a:xfrm>
        </p:spPr>
        <p:txBody>
          <a:bodyPr>
            <a:noAutofit/>
          </a:bodyPr>
          <a:lstStyle/>
          <a:p>
            <a:pPr marL="457200" indent="-457200">
              <a:buFontTx/>
              <a:buAutoNum type="arabicPeriod"/>
            </a:pPr>
            <a:r>
              <a:rPr lang="en-US" altLang="en-US" sz="2800" dirty="0" smtClean="0">
                <a:ea typeface="ＭＳ Ｐゴシック" pitchFamily="34" charset="-128"/>
              </a:rPr>
              <a:t>Describe the difference between a direct smear and an agar plate.</a:t>
            </a:r>
          </a:p>
          <a:p>
            <a:pPr marL="457200" indent="-457200">
              <a:buFontTx/>
              <a:buAutoNum type="arabicPeriod"/>
            </a:pPr>
            <a:endParaRPr lang="en-US" altLang="en-US" sz="2800" dirty="0" smtClean="0">
              <a:ea typeface="ＭＳ Ｐゴシック" pitchFamily="3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altLang="en-US" sz="2800" dirty="0" smtClean="0">
                <a:ea typeface="ＭＳ Ｐゴシック" pitchFamily="34" charset="-128"/>
              </a:rPr>
              <a:t>What is a culture sensitivity study?  What is the difference between resistant and sensitive?</a:t>
            </a:r>
          </a:p>
          <a:p>
            <a:pPr marL="457200" indent="-457200">
              <a:buFontTx/>
              <a:buAutoNum type="arabicPeriod"/>
            </a:pPr>
            <a:endParaRPr lang="en-US" altLang="en-US" sz="2800" dirty="0" smtClean="0">
              <a:ea typeface="ＭＳ Ｐゴシック" pitchFamily="3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altLang="en-US" sz="2800" dirty="0" smtClean="0">
                <a:ea typeface="ＭＳ Ｐゴシック" pitchFamily="34" charset="-128"/>
              </a:rPr>
              <a:t>Describe in 4-5 sentences how to take a swab specimen.</a:t>
            </a:r>
          </a:p>
          <a:p>
            <a:pPr marL="457200" indent="-457200">
              <a:buFontTx/>
              <a:buAutoNum type="arabicPeriod"/>
            </a:pPr>
            <a:endParaRPr lang="en-US" altLang="en-US" sz="2800" dirty="0" smtClean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altLang="en-US" sz="2800" dirty="0" smtClean="0">
              <a:ea typeface="ＭＳ Ｐゴシック" pitchFamily="34" charset="-128"/>
            </a:endParaRPr>
          </a:p>
          <a:p>
            <a:pPr marL="457200" indent="-457200">
              <a:buFontTx/>
              <a:buAutoNum type="arabicPeriod"/>
            </a:pPr>
            <a:endParaRPr lang="en-US" altLang="en-US" sz="2800" dirty="0" smtClean="0">
              <a:ea typeface="ＭＳ Ｐゴシック" pitchFamily="34" charset="-128"/>
            </a:endParaRPr>
          </a:p>
          <a:p>
            <a:pPr marL="457200" indent="-457200">
              <a:buFontTx/>
              <a:buAutoNum type="arabicPeriod"/>
            </a:pPr>
            <a:endParaRPr lang="en-US" altLang="en-US" sz="2800" dirty="0" smtClean="0">
              <a:ea typeface="ＭＳ Ｐゴシック" pitchFamily="34" charset="-128"/>
            </a:endParaRPr>
          </a:p>
          <a:p>
            <a:pPr marL="457200" indent="-457200">
              <a:buFontTx/>
              <a:buAutoNum type="arabicPeriod"/>
            </a:pPr>
            <a:endParaRPr lang="en-US" alt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3262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3962400" cy="6889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3/17/14 Today’s </a:t>
            </a:r>
            <a:b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Agenda: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447800"/>
            <a:ext cx="3200400" cy="2438400"/>
          </a:xfrm>
        </p:spPr>
        <p:txBody>
          <a:bodyPr>
            <a:normAutofit lnSpcReduction="10000"/>
          </a:bodyPr>
          <a:lstStyle/>
          <a:p>
            <a:pPr algn="ctr" eaLnBrk="1" hangingPunct="1">
              <a:defRPr/>
            </a:pPr>
            <a:r>
              <a:rPr lang="en-US" altLang="en-US" b="1" dirty="0" smtClean="0">
                <a:ea typeface="ＭＳ Ｐゴシック" pitchFamily="34" charset="-128"/>
              </a:rPr>
              <a:t>Unit 5: </a:t>
            </a:r>
            <a:r>
              <a:rPr lang="en-US" altLang="en-US" dirty="0" smtClean="0">
                <a:ea typeface="ＭＳ Ｐゴシック" pitchFamily="34" charset="-128"/>
              </a:rPr>
              <a:t>What skills are necessary to be a Laboratory Assistant?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Ability to use a microscope.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Obtaining specimens.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Hematocrit Skin Puncture</a:t>
            </a:r>
          </a:p>
        </p:txBody>
      </p: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22225" y="5568950"/>
            <a:ext cx="4114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FFFFFF"/>
              </a:buClr>
              <a:buFontTx/>
              <a:buNone/>
            </a:pPr>
            <a:r>
              <a:rPr lang="en-US" altLang="en-US" sz="1800" b="1"/>
              <a:t>State Standards: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9.2 </a:t>
            </a:r>
            <a:r>
              <a:rPr lang="en-US" altLang="en-US" sz="1800" b="1"/>
              <a:t>Describe</a:t>
            </a:r>
            <a:r>
              <a:rPr lang="en-US" altLang="en-US" sz="1800"/>
              <a:t> strategies for prevention of diseases including health screenings and examinations.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37025" y="381000"/>
            <a:ext cx="5006975" cy="7263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sz="2400" b="1" strike="sngStrike" dirty="0" smtClean="0"/>
              <a:t>Students will record M &amp; N abbreviations for a quiz on Friday.</a:t>
            </a:r>
          </a:p>
          <a:p>
            <a:pPr marL="342900" indent="-342900">
              <a:buFontTx/>
              <a:buAutoNum type="arabicPeriod"/>
              <a:defRPr/>
            </a:pPr>
            <a:endParaRPr lang="en-US" sz="2400" b="1" dirty="0" smtClean="0"/>
          </a:p>
          <a:p>
            <a:pPr marL="342900" indent="-342900">
              <a:buFontTx/>
              <a:buAutoNum type="arabicPeriod"/>
              <a:defRPr/>
            </a:pPr>
            <a:r>
              <a:rPr lang="en-US" sz="2400" b="1" strike="sngStrike" dirty="0" smtClean="0"/>
              <a:t>Students </a:t>
            </a:r>
            <a:r>
              <a:rPr lang="en-US" sz="2400" b="1" strike="sngStrike" dirty="0"/>
              <a:t>will </a:t>
            </a:r>
            <a:r>
              <a:rPr lang="en-US" sz="2400" b="1" strike="sngStrike" dirty="0" smtClean="0"/>
              <a:t>complete Daily Cerebral Exercise.</a:t>
            </a:r>
            <a:endParaRPr lang="en-US" sz="2400" b="1" strike="sngStrike" dirty="0"/>
          </a:p>
          <a:p>
            <a:pPr marL="342900" indent="-342900">
              <a:buFontTx/>
              <a:buAutoNum type="arabicPeriod"/>
              <a:defRPr/>
            </a:pPr>
            <a:endParaRPr lang="en-US" sz="2400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sz="2400" b="1" dirty="0" smtClean="0"/>
              <a:t>LAS Lab #2 - Students </a:t>
            </a:r>
            <a:r>
              <a:rPr lang="en-US" sz="2400" b="1" dirty="0"/>
              <a:t>will practice obtaining a specimen from another classmate</a:t>
            </a:r>
            <a:r>
              <a:rPr lang="en-US" sz="2400" b="1" dirty="0" smtClean="0"/>
              <a:t>.</a:t>
            </a:r>
          </a:p>
          <a:p>
            <a:pPr marL="342900" indent="-342900">
              <a:buFontTx/>
              <a:buAutoNum type="arabicPeriod"/>
              <a:defRPr/>
            </a:pPr>
            <a:endParaRPr lang="en-US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altLang="en-US" sz="2400" b="1" dirty="0">
                <a:solidFill>
                  <a:srgbClr val="FF0000"/>
                </a:solidFill>
              </a:rPr>
              <a:t>TO: What is a </a:t>
            </a:r>
            <a:r>
              <a:rPr lang="en-US" altLang="en-US" sz="2400" b="1" dirty="0" err="1">
                <a:solidFill>
                  <a:srgbClr val="FF0000"/>
                </a:solidFill>
              </a:rPr>
              <a:t>microhematocrit</a:t>
            </a:r>
            <a:r>
              <a:rPr lang="en-US" altLang="en-US" sz="2400" b="1" dirty="0">
                <a:solidFill>
                  <a:srgbClr val="FF0000"/>
                </a:solidFill>
              </a:rPr>
              <a:t> test and how is it performed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?</a:t>
            </a:r>
          </a:p>
          <a:p>
            <a:pPr marL="342900" indent="-342900">
              <a:buFontTx/>
              <a:buAutoNum type="arabicPeriod"/>
              <a:defRPr/>
            </a:pPr>
            <a:endParaRPr lang="en-US" altLang="en-US" sz="2400" b="1" dirty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2400" b="1" dirty="0"/>
              <a:t>Students will review LAS Lab #1 – Using a </a:t>
            </a:r>
            <a:r>
              <a:rPr lang="en-US" sz="2400" b="1" dirty="0" smtClean="0"/>
              <a:t>Microscope AND Closure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en-US" sz="2400" b="1" dirty="0"/>
          </a:p>
          <a:p>
            <a:pPr marL="342900" indent="-342900">
              <a:buFontTx/>
              <a:buAutoNum type="arabicPeriod"/>
              <a:defRPr/>
            </a:pPr>
            <a:endParaRPr lang="en-US" sz="2000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endParaRPr lang="en-US" sz="2000" b="1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1801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 your lab notebook, title a page &amp; date:</a:t>
            </a: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LAS #1 Obtaining a Buccal Culture Specimen</a:t>
            </a:r>
            <a:endParaRPr lang="en-US" sz="36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191000" cy="4678363"/>
          </a:xfrm>
        </p:spPr>
        <p:txBody>
          <a:bodyPr/>
          <a:lstStyle/>
          <a:p>
            <a:pPr marL="339725" indent="-339725" eaLnBrk="1" hangingPunct="1">
              <a:buFontTx/>
              <a:buAutoNum type="arabicPeriod"/>
            </a:pPr>
            <a:r>
              <a:rPr lang="en-US" altLang="en-US" sz="2200" smtClean="0">
                <a:ea typeface="ＭＳ Ｐゴシック" pitchFamily="34" charset="-128"/>
              </a:rPr>
              <a:t>Check physician order</a:t>
            </a:r>
          </a:p>
          <a:p>
            <a:pPr marL="339725" indent="-339725" eaLnBrk="1" hangingPunct="1">
              <a:buFontTx/>
              <a:buAutoNum type="arabicPeriod"/>
            </a:pPr>
            <a:r>
              <a:rPr lang="en-US" altLang="en-US" sz="2200" smtClean="0">
                <a:ea typeface="ＭＳ Ｐゴシック" pitchFamily="34" charset="-128"/>
              </a:rPr>
              <a:t>Assemble equipment</a:t>
            </a:r>
          </a:p>
          <a:p>
            <a:pPr marL="339725" indent="-339725" eaLnBrk="1" hangingPunct="1">
              <a:buFontTx/>
              <a:buAutoNum type="arabicPeriod"/>
            </a:pPr>
            <a:r>
              <a:rPr lang="en-US" altLang="en-US" sz="2200" smtClean="0">
                <a:ea typeface="ＭＳ Ｐゴシック" pitchFamily="34" charset="-128"/>
              </a:rPr>
              <a:t>I WIPE:</a:t>
            </a:r>
          </a:p>
          <a:p>
            <a:pPr marL="339725" lvl="1" indent="-339725" eaLnBrk="1" hangingPunct="1">
              <a:buFontTx/>
              <a:buNone/>
            </a:pPr>
            <a:r>
              <a:rPr lang="en-US" altLang="en-US" sz="2200" smtClean="0">
                <a:ea typeface="ＭＳ Ｐゴシック" pitchFamily="34" charset="-128"/>
              </a:rPr>
              <a:t>     Introduce</a:t>
            </a:r>
          </a:p>
          <a:p>
            <a:pPr marL="339725" lvl="1" indent="-339725" eaLnBrk="1" hangingPunct="1">
              <a:buFontTx/>
              <a:buNone/>
            </a:pPr>
            <a:r>
              <a:rPr lang="en-US" altLang="en-US" sz="2200" smtClean="0">
                <a:ea typeface="ＭＳ Ｐゴシック" pitchFamily="34" charset="-128"/>
              </a:rPr>
              <a:t>     Wash Hands</a:t>
            </a:r>
          </a:p>
          <a:p>
            <a:pPr marL="339725" lvl="1" indent="-339725" eaLnBrk="1" hangingPunct="1">
              <a:buFontTx/>
              <a:buNone/>
            </a:pPr>
            <a:r>
              <a:rPr lang="en-US" altLang="en-US" sz="2200" smtClean="0">
                <a:ea typeface="ＭＳ Ｐゴシック" pitchFamily="34" charset="-128"/>
              </a:rPr>
              <a:t>     Id pt</a:t>
            </a:r>
          </a:p>
          <a:p>
            <a:pPr marL="339725" lvl="1" indent="-339725" eaLnBrk="1" hangingPunct="1">
              <a:buFontTx/>
              <a:buNone/>
            </a:pPr>
            <a:r>
              <a:rPr lang="en-US" altLang="en-US" sz="2200" smtClean="0">
                <a:ea typeface="ＭＳ Ｐゴシック" pitchFamily="34" charset="-128"/>
              </a:rPr>
              <a:t>     Privacy</a:t>
            </a:r>
          </a:p>
          <a:p>
            <a:pPr marL="339725" lvl="1" indent="-339725" eaLnBrk="1" hangingPunct="1">
              <a:buFontTx/>
              <a:buNone/>
            </a:pPr>
            <a:r>
              <a:rPr lang="en-US" altLang="en-US" sz="2200" smtClean="0">
                <a:ea typeface="ＭＳ Ｐゴシック" pitchFamily="34" charset="-128"/>
              </a:rPr>
              <a:t>     Explain Procedure</a:t>
            </a:r>
          </a:p>
          <a:p>
            <a:pPr marL="339725" lvl="1" indent="-339725" eaLnBrk="1" hangingPunct="1">
              <a:buFontTx/>
              <a:buAutoNum type="arabicPeriod" startAt="4"/>
            </a:pPr>
            <a:r>
              <a:rPr lang="en-US" altLang="en-US" sz="2200" smtClean="0">
                <a:ea typeface="ＭＳ Ｐゴシック" pitchFamily="34" charset="-128"/>
              </a:rPr>
              <a:t>Check body site for specimen collection.</a:t>
            </a:r>
          </a:p>
          <a:p>
            <a:pPr marL="339725" lvl="1" indent="-339725" eaLnBrk="1" hangingPunct="1">
              <a:buFontTx/>
              <a:buAutoNum type="arabicPeriod" startAt="4"/>
            </a:pPr>
            <a:r>
              <a:rPr lang="en-US" altLang="en-US" sz="2200" smtClean="0">
                <a:ea typeface="ＭＳ Ｐゴシック" pitchFamily="34" charset="-128"/>
              </a:rPr>
              <a:t>Remove sterile applicator</a:t>
            </a:r>
          </a:p>
          <a:p>
            <a:pPr marL="339725" lvl="1" indent="-339725" eaLnBrk="1" hangingPunct="1">
              <a:buFontTx/>
              <a:buAutoNum type="arabicPeriod" startAt="4"/>
            </a:pPr>
            <a:r>
              <a:rPr lang="en-US" altLang="en-US" sz="2200" smtClean="0">
                <a:ea typeface="ＭＳ Ｐゴシック" pitchFamily="34" charset="-128"/>
              </a:rPr>
              <a:t>Place tip on area to be cultured (use rotating motion).</a:t>
            </a:r>
          </a:p>
        </p:txBody>
      </p:sp>
      <p:sp>
        <p:nvSpPr>
          <p:cNvPr id="2560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37063" cy="4602163"/>
          </a:xfrm>
        </p:spPr>
        <p:txBody>
          <a:bodyPr/>
          <a:lstStyle/>
          <a:p>
            <a:pPr marL="280988" indent="-280988" eaLnBrk="1" hangingPunct="1">
              <a:buFontTx/>
              <a:buNone/>
            </a:pPr>
            <a:r>
              <a:rPr lang="en-US" altLang="en-US" sz="2200" smtClean="0">
                <a:ea typeface="ＭＳ Ｐゴシック" pitchFamily="34" charset="-128"/>
              </a:rPr>
              <a:t>6. Remove tip from culture site (do not touch anything else!)</a:t>
            </a:r>
          </a:p>
          <a:p>
            <a:pPr marL="280988" indent="-280988" eaLnBrk="1" hangingPunct="1">
              <a:buFontTx/>
              <a:buNone/>
            </a:pPr>
            <a:r>
              <a:rPr lang="en-US" altLang="en-US" sz="2200" smtClean="0">
                <a:ea typeface="ＭＳ Ｐゴシック" pitchFamily="34" charset="-128"/>
              </a:rPr>
              <a:t>7. Place applicator into the sterile tube (do not touch sides!)</a:t>
            </a:r>
          </a:p>
          <a:p>
            <a:pPr marL="280988" indent="-280988" eaLnBrk="1" hangingPunct="1">
              <a:buFontTx/>
              <a:buNone/>
            </a:pPr>
            <a:r>
              <a:rPr lang="en-US" altLang="en-US" sz="2200" smtClean="0">
                <a:ea typeface="ＭＳ Ｐゴシック" pitchFamily="34" charset="-128"/>
              </a:rPr>
              <a:t>8. Label the specimen with pt’s name, address, id #, doc name, date, type of test ordered, and culture site.</a:t>
            </a:r>
          </a:p>
          <a:p>
            <a:pPr marL="280988" indent="-280988" eaLnBrk="1" hangingPunct="1">
              <a:buFontTx/>
              <a:buNone/>
            </a:pPr>
            <a:r>
              <a:rPr lang="en-US" altLang="en-US" sz="2200" smtClean="0">
                <a:ea typeface="ＭＳ Ｐゴシック" pitchFamily="34" charset="-128"/>
              </a:rPr>
              <a:t>9. Take/send to lab.</a:t>
            </a:r>
          </a:p>
          <a:p>
            <a:pPr marL="280988" indent="-280988" eaLnBrk="1" hangingPunct="1">
              <a:buFontTx/>
              <a:buNone/>
            </a:pPr>
            <a:r>
              <a:rPr lang="en-US" altLang="en-US" sz="2200" smtClean="0">
                <a:ea typeface="ＭＳ Ｐゴシック" pitchFamily="34" charset="-128"/>
              </a:rPr>
              <a:t>10. Clean and replace equipment.</a:t>
            </a:r>
          </a:p>
          <a:p>
            <a:pPr marL="280988" indent="-280988" eaLnBrk="1" hangingPunct="1">
              <a:buFontTx/>
              <a:buNone/>
            </a:pPr>
            <a:r>
              <a:rPr lang="en-US" altLang="en-US" sz="2200" smtClean="0">
                <a:ea typeface="ＭＳ Ｐゴシック" pitchFamily="34" charset="-128"/>
              </a:rPr>
              <a:t>11. Remove gloves, wash hands.</a:t>
            </a:r>
          </a:p>
        </p:txBody>
      </p:sp>
      <p:sp>
        <p:nvSpPr>
          <p:cNvPr id="5" name="TextBox 4"/>
          <p:cNvSpPr txBox="1"/>
          <p:nvPr/>
        </p:nvSpPr>
        <p:spPr>
          <a:xfrm rot="21068199">
            <a:off x="6074195" y="5663034"/>
            <a:ext cx="32004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</a:rPr>
              <a:t>THIS WILL NOT BE TESTED!!!</a:t>
            </a:r>
          </a:p>
        </p:txBody>
      </p:sp>
    </p:spTree>
    <p:extLst>
      <p:ext uri="{BB962C8B-B14F-4D97-AF65-F5344CB8AC3E}">
        <p14:creationId xmlns:p14="http://schemas.microsoft.com/office/powerpoint/2010/main" val="220629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3962400" cy="6889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3/17/14 Today’s </a:t>
            </a:r>
            <a:b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Agenda: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447800"/>
            <a:ext cx="3200400" cy="2438400"/>
          </a:xfrm>
        </p:spPr>
        <p:txBody>
          <a:bodyPr>
            <a:normAutofit lnSpcReduction="10000"/>
          </a:bodyPr>
          <a:lstStyle/>
          <a:p>
            <a:pPr algn="ctr" eaLnBrk="1" hangingPunct="1">
              <a:defRPr/>
            </a:pPr>
            <a:r>
              <a:rPr lang="en-US" altLang="en-US" b="1" dirty="0" smtClean="0">
                <a:ea typeface="ＭＳ Ｐゴシック" pitchFamily="34" charset="-128"/>
              </a:rPr>
              <a:t>Unit 5: </a:t>
            </a:r>
            <a:r>
              <a:rPr lang="en-US" altLang="en-US" dirty="0" smtClean="0">
                <a:ea typeface="ＭＳ Ｐゴシック" pitchFamily="34" charset="-128"/>
              </a:rPr>
              <a:t>What skills are necessary to be a Laboratory Assistant?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Ability to use a microscope.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Obtaining specimens.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800" dirty="0" smtClean="0">
                <a:ea typeface="ＭＳ Ｐゴシック" pitchFamily="34" charset="-128"/>
              </a:rPr>
              <a:t>Hematocrit Skin Puncture</a:t>
            </a:r>
          </a:p>
        </p:txBody>
      </p: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22225" y="5568950"/>
            <a:ext cx="4114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FFFFFF"/>
              </a:buClr>
              <a:buFontTx/>
              <a:buNone/>
            </a:pPr>
            <a:r>
              <a:rPr lang="en-US" altLang="en-US" sz="1800" b="1"/>
              <a:t>State Standards: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9.2 </a:t>
            </a:r>
            <a:r>
              <a:rPr lang="en-US" altLang="en-US" sz="1800" b="1"/>
              <a:t>Describe</a:t>
            </a:r>
            <a:r>
              <a:rPr lang="en-US" altLang="en-US" sz="1800"/>
              <a:t> strategies for prevention of diseases including health screenings and examinations.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37025" y="381000"/>
            <a:ext cx="5006975" cy="7355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sz="2400" b="1" strike="sngStrike" dirty="0" smtClean="0"/>
              <a:t>Students will record M &amp; N abbreviations for a quiz on Friday.</a:t>
            </a:r>
          </a:p>
          <a:p>
            <a:pPr marL="342900" indent="-342900">
              <a:buFontTx/>
              <a:buAutoNum type="arabicPeriod"/>
              <a:defRPr/>
            </a:pPr>
            <a:endParaRPr lang="en-US" sz="2400" b="1" dirty="0" smtClean="0"/>
          </a:p>
          <a:p>
            <a:pPr marL="342900" indent="-342900">
              <a:buFontTx/>
              <a:buAutoNum type="arabicPeriod"/>
              <a:defRPr/>
            </a:pPr>
            <a:r>
              <a:rPr lang="en-US" sz="2400" b="1" strike="sngStrike" dirty="0" smtClean="0"/>
              <a:t>Students </a:t>
            </a:r>
            <a:r>
              <a:rPr lang="en-US" sz="2400" b="1" strike="sngStrike" dirty="0"/>
              <a:t>will </a:t>
            </a:r>
            <a:r>
              <a:rPr lang="en-US" sz="2400" b="1" strike="sngStrike" dirty="0" smtClean="0"/>
              <a:t>complete Daily Cerebral Exercise.</a:t>
            </a:r>
            <a:endParaRPr lang="en-US" sz="2400" b="1" strike="sngStrike" dirty="0"/>
          </a:p>
          <a:p>
            <a:pPr marL="342900" indent="-342900">
              <a:buFontTx/>
              <a:buAutoNum type="arabicPeriod"/>
              <a:defRPr/>
            </a:pPr>
            <a:endParaRPr lang="en-US" sz="2400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sz="2400" b="1" strike="sngStrike" dirty="0" smtClean="0"/>
              <a:t>LAS Lab #2 - Students </a:t>
            </a:r>
            <a:r>
              <a:rPr lang="en-US" sz="2400" b="1" strike="sngStrike" dirty="0"/>
              <a:t>will practice obtaining a specimen from another classmate</a:t>
            </a:r>
            <a:r>
              <a:rPr lang="en-US" sz="2400" b="1" strike="sngStrike" dirty="0" smtClean="0"/>
              <a:t>.</a:t>
            </a:r>
          </a:p>
          <a:p>
            <a:pPr marL="342900" indent="-342900">
              <a:buFontTx/>
              <a:buAutoNum type="arabicPeriod"/>
              <a:defRPr/>
            </a:pPr>
            <a:endParaRPr lang="en-US" sz="2400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altLang="en-US" sz="2400" b="1" dirty="0">
                <a:solidFill>
                  <a:srgbClr val="FF0000"/>
                </a:solidFill>
              </a:rPr>
              <a:t>TO: What is a </a:t>
            </a:r>
            <a:r>
              <a:rPr lang="en-US" altLang="en-US" sz="2400" b="1" dirty="0" err="1">
                <a:solidFill>
                  <a:srgbClr val="FF0000"/>
                </a:solidFill>
              </a:rPr>
              <a:t>microhematocrit</a:t>
            </a:r>
            <a:r>
              <a:rPr lang="en-US" altLang="en-US" sz="2400" b="1" dirty="0">
                <a:solidFill>
                  <a:srgbClr val="FF0000"/>
                </a:solidFill>
              </a:rPr>
              <a:t> test and how is it performed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?</a:t>
            </a:r>
          </a:p>
          <a:p>
            <a:pPr marL="342900" indent="-342900">
              <a:buFontTx/>
              <a:buAutoNum type="arabicPeriod"/>
              <a:defRPr/>
            </a:pPr>
            <a:endParaRPr lang="en-US" altLang="en-US" sz="2400" b="1" dirty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2400" b="1" dirty="0"/>
              <a:t>Students will review LAS Lab #1 – Using a </a:t>
            </a:r>
            <a:r>
              <a:rPr lang="en-US" sz="2400" b="1" dirty="0" smtClean="0"/>
              <a:t>Microscope AND Closure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en-US" sz="2400" b="1" dirty="0"/>
          </a:p>
          <a:p>
            <a:pPr marL="342900" indent="-342900">
              <a:buFontTx/>
              <a:buAutoNum type="arabicPeriod"/>
              <a:defRPr/>
            </a:pPr>
            <a:endParaRPr lang="en-US" sz="2000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endParaRPr lang="en-US" sz="2000" b="1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2228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1143000"/>
          </a:xfrm>
        </p:spPr>
        <p:txBody>
          <a:bodyPr/>
          <a:lstStyle/>
          <a:p>
            <a:pPr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 Test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62200" y="1600200"/>
            <a:ext cx="66294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Skin Puncture – requires only small </a:t>
            </a:r>
            <a:r>
              <a:rPr lang="en-US" dirty="0" err="1" smtClean="0"/>
              <a:t>amt</a:t>
            </a:r>
            <a:r>
              <a:rPr lang="en-US" dirty="0" smtClean="0"/>
              <a:t> of </a:t>
            </a:r>
            <a:r>
              <a:rPr lang="en-US" dirty="0" err="1" smtClean="0"/>
              <a:t>bld</a:t>
            </a:r>
            <a:r>
              <a:rPr lang="en-US" dirty="0" smtClean="0"/>
              <a:t> obtained from peripheral</a:t>
            </a:r>
          </a:p>
          <a:p>
            <a:pPr lvl="1">
              <a:defRPr/>
            </a:pPr>
            <a:r>
              <a:rPr lang="en-US" dirty="0" smtClean="0"/>
              <a:t>Clean skin c/ alcohol pad</a:t>
            </a:r>
          </a:p>
          <a:p>
            <a:pPr lvl="1">
              <a:defRPr/>
            </a:pPr>
            <a:r>
              <a:rPr lang="en-US" dirty="0" smtClean="0"/>
              <a:t>Sterile lancet (infant heel, earlobe, finger tip) 2 – 4 mm deep</a:t>
            </a:r>
          </a:p>
          <a:p>
            <a:pPr lvl="2">
              <a:defRPr/>
            </a:pPr>
            <a:r>
              <a:rPr lang="en-US" dirty="0" smtClean="0"/>
              <a:t>First drop removed b/c contaminated</a:t>
            </a:r>
          </a:p>
          <a:p>
            <a:pPr lvl="2">
              <a:defRPr/>
            </a:pPr>
            <a:r>
              <a:rPr lang="en-US" dirty="0" smtClean="0"/>
              <a:t>Do not squeeze finger b/c tissue </a:t>
            </a:r>
            <a:r>
              <a:rPr lang="en-US" dirty="0" err="1" smtClean="0"/>
              <a:t>fld</a:t>
            </a:r>
            <a:r>
              <a:rPr lang="en-US" dirty="0" smtClean="0"/>
              <a:t> will mix in</a:t>
            </a:r>
          </a:p>
          <a:p>
            <a:pPr lvl="1">
              <a:defRPr/>
            </a:pPr>
            <a:r>
              <a:rPr lang="en-US" dirty="0" smtClean="0"/>
              <a:t>Cover c sterile gauze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Venipuncture – large </a:t>
            </a:r>
            <a:r>
              <a:rPr lang="en-US" dirty="0" err="1" smtClean="0"/>
              <a:t>amt</a:t>
            </a:r>
            <a:r>
              <a:rPr lang="en-US" dirty="0" smtClean="0"/>
              <a:t> taken from vein by phlebotomist 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30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67775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Performing a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Microhematocrit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629400" cy="4953000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Hematocrit (HCT or “</a:t>
            </a:r>
            <a:r>
              <a:rPr lang="en-US" altLang="en-US" dirty="0" err="1" smtClean="0">
                <a:ea typeface="ＭＳ Ｐゴシック" pitchFamily="34" charset="-128"/>
              </a:rPr>
              <a:t>crit</a:t>
            </a:r>
            <a:r>
              <a:rPr lang="en-US" altLang="en-US" dirty="0" smtClean="0">
                <a:ea typeface="ＭＳ Ｐゴシック" pitchFamily="34" charset="-128"/>
              </a:rPr>
              <a:t>”) – measures the volume of packed erythrocytes (RBCs carry O2 &amp; CO2)</a:t>
            </a:r>
          </a:p>
          <a:p>
            <a:pPr marL="857250" lvl="2" indent="-457200">
              <a:buFont typeface="+mj-lt"/>
              <a:buAutoNum type="arabicPeriod"/>
            </a:pPr>
            <a:r>
              <a:rPr lang="en-US" altLang="en-US" dirty="0" smtClean="0">
                <a:ea typeface="ＭＳ Ｐゴシック" pitchFamily="34" charset="-128"/>
              </a:rPr>
              <a:t>Small </a:t>
            </a:r>
            <a:r>
              <a:rPr lang="en-US" altLang="en-US" dirty="0" err="1" smtClean="0">
                <a:ea typeface="ＭＳ Ｐゴシック" pitchFamily="34" charset="-128"/>
              </a:rPr>
              <a:t>amt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 err="1" smtClean="0">
                <a:ea typeface="ＭＳ Ｐゴシック" pitchFamily="34" charset="-128"/>
              </a:rPr>
              <a:t>bld</a:t>
            </a:r>
            <a:r>
              <a:rPr lang="en-US" altLang="en-US" dirty="0" smtClean="0">
                <a:ea typeface="ＭＳ Ｐゴシック" pitchFamily="34" charset="-128"/>
              </a:rPr>
              <a:t> is placed in a tube lined with an anticoagulant (Heparin)</a:t>
            </a:r>
          </a:p>
          <a:p>
            <a:pPr marL="857250" lvl="2" indent="-457200">
              <a:buFont typeface="+mj-lt"/>
              <a:buAutoNum type="arabicPeriod"/>
            </a:pPr>
            <a:r>
              <a:rPr lang="en-US" altLang="en-US" dirty="0" smtClean="0">
                <a:ea typeface="ＭＳ Ｐゴシック" pitchFamily="34" charset="-128"/>
              </a:rPr>
              <a:t>Ends are filled with a clay seal</a:t>
            </a:r>
          </a:p>
          <a:p>
            <a:pPr marL="857250" lvl="2" indent="-457200">
              <a:buFont typeface="+mj-lt"/>
              <a:buAutoNum type="arabicPeriod"/>
            </a:pPr>
            <a:r>
              <a:rPr lang="en-US" altLang="en-US" dirty="0" smtClean="0">
                <a:ea typeface="ＭＳ Ｐゴシック" pitchFamily="34" charset="-128"/>
              </a:rPr>
              <a:t>Centrifuge, spins ~10k/min</a:t>
            </a:r>
          </a:p>
          <a:p>
            <a:pPr marL="857250" lvl="2" indent="-457200">
              <a:buFont typeface="+mj-lt"/>
              <a:buAutoNum type="arabicPeriod"/>
            </a:pPr>
            <a:r>
              <a:rPr lang="en-US" altLang="en-US" dirty="0" smtClean="0">
                <a:ea typeface="ＭＳ Ｐゴシック" pitchFamily="34" charset="-128"/>
              </a:rPr>
              <a:t>F separates </a:t>
            </a:r>
            <a:r>
              <a:rPr lang="en-US" altLang="en-US" dirty="0" err="1" smtClean="0">
                <a:ea typeface="ＭＳ Ｐゴシック" pitchFamily="34" charset="-128"/>
              </a:rPr>
              <a:t>bld</a:t>
            </a:r>
            <a:r>
              <a:rPr lang="en-US" altLang="en-US" dirty="0" smtClean="0">
                <a:ea typeface="ＭＳ Ｐゴシック" pitchFamily="34" charset="-128"/>
              </a:rPr>
              <a:t> into 3 layers:</a:t>
            </a:r>
          </a:p>
          <a:p>
            <a:pPr marL="1201738" lvl="3" indent="-344488"/>
            <a:r>
              <a:rPr lang="en-US" altLang="en-US" dirty="0" smtClean="0">
                <a:ea typeface="ＭＳ Ｐゴシック" pitchFamily="34" charset="-128"/>
              </a:rPr>
              <a:t>Plasma</a:t>
            </a:r>
          </a:p>
          <a:p>
            <a:pPr marL="1201738" lvl="3" indent="-344488"/>
            <a:r>
              <a:rPr lang="en-US" altLang="en-US" dirty="0" smtClean="0">
                <a:ea typeface="ＭＳ Ｐゴシック" pitchFamily="34" charset="-128"/>
              </a:rPr>
              <a:t>Buffy coat (WBCs/platelets)</a:t>
            </a:r>
          </a:p>
          <a:p>
            <a:pPr marL="1201738" lvl="3" indent="-344488"/>
            <a:r>
              <a:rPr lang="en-US" altLang="en-US" dirty="0" smtClean="0">
                <a:ea typeface="ＭＳ Ｐゴシック" pitchFamily="34" charset="-128"/>
              </a:rPr>
              <a:t>RBCs</a:t>
            </a:r>
          </a:p>
        </p:txBody>
      </p:sp>
    </p:spTree>
    <p:extLst>
      <p:ext uri="{BB962C8B-B14F-4D97-AF65-F5344CB8AC3E}">
        <p14:creationId xmlns:p14="http://schemas.microsoft.com/office/powerpoint/2010/main" val="3309015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74" y="7374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Tubes for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bld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 placed in…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78129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microscope">
  <a:themeElements>
    <a:clrScheme name="Office Theme 2">
      <a:dk1>
        <a:srgbClr val="000000"/>
      </a:dk1>
      <a:lt1>
        <a:srgbClr val="99FF99"/>
      </a:lt1>
      <a:dk2>
        <a:srgbClr val="000000"/>
      </a:dk2>
      <a:lt2>
        <a:srgbClr val="969696"/>
      </a:lt2>
      <a:accent1>
        <a:srgbClr val="698026"/>
      </a:accent1>
      <a:accent2>
        <a:srgbClr val="196680"/>
      </a:accent2>
      <a:accent3>
        <a:srgbClr val="CAFFCA"/>
      </a:accent3>
      <a:accent4>
        <a:srgbClr val="000000"/>
      </a:accent4>
      <a:accent5>
        <a:srgbClr val="B9C0AC"/>
      </a:accent5>
      <a:accent6>
        <a:srgbClr val="165C73"/>
      </a:accent6>
      <a:hlink>
        <a:srgbClr val="1F661F"/>
      </a:hlink>
      <a:folHlink>
        <a:srgbClr val="395173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338033"/>
        </a:accent1>
        <a:accent2>
          <a:srgbClr val="00733F"/>
        </a:accent2>
        <a:accent3>
          <a:srgbClr val="CAFFCA"/>
        </a:accent3>
        <a:accent4>
          <a:srgbClr val="000000"/>
        </a:accent4>
        <a:accent5>
          <a:srgbClr val="ADC0AD"/>
        </a:accent5>
        <a:accent6>
          <a:srgbClr val="006838"/>
        </a:accent6>
        <a:hlink>
          <a:srgbClr val="006600"/>
        </a:hlink>
        <a:folHlink>
          <a:srgbClr val="2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698026"/>
        </a:accent1>
        <a:accent2>
          <a:srgbClr val="196680"/>
        </a:accent2>
        <a:accent3>
          <a:srgbClr val="CAFFCA"/>
        </a:accent3>
        <a:accent4>
          <a:srgbClr val="000000"/>
        </a:accent4>
        <a:accent5>
          <a:srgbClr val="B9C0AC"/>
        </a:accent5>
        <a:accent6>
          <a:srgbClr val="165C73"/>
        </a:accent6>
        <a:hlink>
          <a:srgbClr val="1F661F"/>
        </a:hlink>
        <a:folHlink>
          <a:srgbClr val="3951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874A6E"/>
        </a:accent1>
        <a:accent2>
          <a:srgbClr val="177317"/>
        </a:accent2>
        <a:accent3>
          <a:srgbClr val="CAFFCA"/>
        </a:accent3>
        <a:accent4>
          <a:srgbClr val="000000"/>
        </a:accent4>
        <a:accent5>
          <a:srgbClr val="C3B1BA"/>
        </a:accent5>
        <a:accent6>
          <a:srgbClr val="146814"/>
        </a:accent6>
        <a:hlink>
          <a:srgbClr val="664733"/>
        </a:hlink>
        <a:folHlink>
          <a:srgbClr val="583D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73652E"/>
        </a:accent1>
        <a:accent2>
          <a:srgbClr val="804040"/>
        </a:accent2>
        <a:accent3>
          <a:srgbClr val="CAFFCA"/>
        </a:accent3>
        <a:accent4>
          <a:srgbClr val="000000"/>
        </a:accent4>
        <a:accent5>
          <a:srgbClr val="BCB8AD"/>
        </a:accent5>
        <a:accent6>
          <a:srgbClr val="733939"/>
        </a:accent6>
        <a:hlink>
          <a:srgbClr val="4C4573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8033"/>
        </a:accent1>
        <a:accent2>
          <a:srgbClr val="00733F"/>
        </a:accent2>
        <a:accent3>
          <a:srgbClr val="FFFFFF"/>
        </a:accent3>
        <a:accent4>
          <a:srgbClr val="000000"/>
        </a:accent4>
        <a:accent5>
          <a:srgbClr val="ADC0AD"/>
        </a:accent5>
        <a:accent6>
          <a:srgbClr val="006838"/>
        </a:accent6>
        <a:hlink>
          <a:srgbClr val="006600"/>
        </a:hlink>
        <a:folHlink>
          <a:srgbClr val="2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98026"/>
        </a:accent1>
        <a:accent2>
          <a:srgbClr val="196680"/>
        </a:accent2>
        <a:accent3>
          <a:srgbClr val="FFFFFF"/>
        </a:accent3>
        <a:accent4>
          <a:srgbClr val="000000"/>
        </a:accent4>
        <a:accent5>
          <a:srgbClr val="B9C0AC"/>
        </a:accent5>
        <a:accent6>
          <a:srgbClr val="165C73"/>
        </a:accent6>
        <a:hlink>
          <a:srgbClr val="1F661F"/>
        </a:hlink>
        <a:folHlink>
          <a:srgbClr val="3951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874A6E"/>
        </a:accent1>
        <a:accent2>
          <a:srgbClr val="177317"/>
        </a:accent2>
        <a:accent3>
          <a:srgbClr val="FFFFFF"/>
        </a:accent3>
        <a:accent4>
          <a:srgbClr val="000000"/>
        </a:accent4>
        <a:accent5>
          <a:srgbClr val="C3B1BA"/>
        </a:accent5>
        <a:accent6>
          <a:srgbClr val="146814"/>
        </a:accent6>
        <a:hlink>
          <a:srgbClr val="664733"/>
        </a:hlink>
        <a:folHlink>
          <a:srgbClr val="583D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3652E"/>
        </a:accent1>
        <a:accent2>
          <a:srgbClr val="804040"/>
        </a:accent2>
        <a:accent3>
          <a:srgbClr val="FFFFFF"/>
        </a:accent3>
        <a:accent4>
          <a:srgbClr val="000000"/>
        </a:accent4>
        <a:accent5>
          <a:srgbClr val="BCB8AD"/>
        </a:accent5>
        <a:accent6>
          <a:srgbClr val="733939"/>
        </a:accent6>
        <a:hlink>
          <a:srgbClr val="4C4573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FF99"/>
      </a:lt1>
      <a:dk2>
        <a:srgbClr val="000000"/>
      </a:dk2>
      <a:lt2>
        <a:srgbClr val="969696"/>
      </a:lt2>
      <a:accent1>
        <a:srgbClr val="698026"/>
      </a:accent1>
      <a:accent2>
        <a:srgbClr val="196680"/>
      </a:accent2>
      <a:accent3>
        <a:srgbClr val="CAFFCA"/>
      </a:accent3>
      <a:accent4>
        <a:srgbClr val="000000"/>
      </a:accent4>
      <a:accent5>
        <a:srgbClr val="B9C0AC"/>
      </a:accent5>
      <a:accent6>
        <a:srgbClr val="165C73"/>
      </a:accent6>
      <a:hlink>
        <a:srgbClr val="1F661F"/>
      </a:hlink>
      <a:folHlink>
        <a:srgbClr val="3951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338033"/>
        </a:accent1>
        <a:accent2>
          <a:srgbClr val="00733F"/>
        </a:accent2>
        <a:accent3>
          <a:srgbClr val="CAFFCA"/>
        </a:accent3>
        <a:accent4>
          <a:srgbClr val="000000"/>
        </a:accent4>
        <a:accent5>
          <a:srgbClr val="ADC0AD"/>
        </a:accent5>
        <a:accent6>
          <a:srgbClr val="006838"/>
        </a:accent6>
        <a:hlink>
          <a:srgbClr val="006600"/>
        </a:hlink>
        <a:folHlink>
          <a:srgbClr val="2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698026"/>
        </a:accent1>
        <a:accent2>
          <a:srgbClr val="196680"/>
        </a:accent2>
        <a:accent3>
          <a:srgbClr val="CAFFCA"/>
        </a:accent3>
        <a:accent4>
          <a:srgbClr val="000000"/>
        </a:accent4>
        <a:accent5>
          <a:srgbClr val="B9C0AC"/>
        </a:accent5>
        <a:accent6>
          <a:srgbClr val="165C73"/>
        </a:accent6>
        <a:hlink>
          <a:srgbClr val="1F661F"/>
        </a:hlink>
        <a:folHlink>
          <a:srgbClr val="3951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874A6E"/>
        </a:accent1>
        <a:accent2>
          <a:srgbClr val="177317"/>
        </a:accent2>
        <a:accent3>
          <a:srgbClr val="CAFFCA"/>
        </a:accent3>
        <a:accent4>
          <a:srgbClr val="000000"/>
        </a:accent4>
        <a:accent5>
          <a:srgbClr val="C3B1BA"/>
        </a:accent5>
        <a:accent6>
          <a:srgbClr val="146814"/>
        </a:accent6>
        <a:hlink>
          <a:srgbClr val="664733"/>
        </a:hlink>
        <a:folHlink>
          <a:srgbClr val="583D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73652E"/>
        </a:accent1>
        <a:accent2>
          <a:srgbClr val="804040"/>
        </a:accent2>
        <a:accent3>
          <a:srgbClr val="CAFFCA"/>
        </a:accent3>
        <a:accent4>
          <a:srgbClr val="000000"/>
        </a:accent4>
        <a:accent5>
          <a:srgbClr val="BCB8AD"/>
        </a:accent5>
        <a:accent6>
          <a:srgbClr val="733939"/>
        </a:accent6>
        <a:hlink>
          <a:srgbClr val="4C4573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8033"/>
        </a:accent1>
        <a:accent2>
          <a:srgbClr val="00733F"/>
        </a:accent2>
        <a:accent3>
          <a:srgbClr val="FFFFFF"/>
        </a:accent3>
        <a:accent4>
          <a:srgbClr val="000000"/>
        </a:accent4>
        <a:accent5>
          <a:srgbClr val="ADC0AD"/>
        </a:accent5>
        <a:accent6>
          <a:srgbClr val="006838"/>
        </a:accent6>
        <a:hlink>
          <a:srgbClr val="006600"/>
        </a:hlink>
        <a:folHlink>
          <a:srgbClr val="2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98026"/>
        </a:accent1>
        <a:accent2>
          <a:srgbClr val="196680"/>
        </a:accent2>
        <a:accent3>
          <a:srgbClr val="FFFFFF"/>
        </a:accent3>
        <a:accent4>
          <a:srgbClr val="000000"/>
        </a:accent4>
        <a:accent5>
          <a:srgbClr val="B9C0AC"/>
        </a:accent5>
        <a:accent6>
          <a:srgbClr val="165C73"/>
        </a:accent6>
        <a:hlink>
          <a:srgbClr val="1F661F"/>
        </a:hlink>
        <a:folHlink>
          <a:srgbClr val="3951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874A6E"/>
        </a:accent1>
        <a:accent2>
          <a:srgbClr val="177317"/>
        </a:accent2>
        <a:accent3>
          <a:srgbClr val="FFFFFF"/>
        </a:accent3>
        <a:accent4>
          <a:srgbClr val="000000"/>
        </a:accent4>
        <a:accent5>
          <a:srgbClr val="C3B1BA"/>
        </a:accent5>
        <a:accent6>
          <a:srgbClr val="146814"/>
        </a:accent6>
        <a:hlink>
          <a:srgbClr val="664733"/>
        </a:hlink>
        <a:folHlink>
          <a:srgbClr val="583D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3652E"/>
        </a:accent1>
        <a:accent2>
          <a:srgbClr val="804040"/>
        </a:accent2>
        <a:accent3>
          <a:srgbClr val="FFFFFF"/>
        </a:accent3>
        <a:accent4>
          <a:srgbClr val="000000"/>
        </a:accent4>
        <a:accent5>
          <a:srgbClr val="BCB8AD"/>
        </a:accent5>
        <a:accent6>
          <a:srgbClr val="733939"/>
        </a:accent6>
        <a:hlink>
          <a:srgbClr val="4C4573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microscope</Template>
  <TotalTime>113</TotalTime>
  <Words>768</Words>
  <Application>Microsoft Office PowerPoint</Application>
  <PresentationFormat>On-screen Show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microscope</vt:lpstr>
      <vt:lpstr>1_Default Design</vt:lpstr>
      <vt:lpstr>3/17/14 Today’s  Agenda:</vt:lpstr>
      <vt:lpstr>M &amp; N List Abbreviations</vt:lpstr>
      <vt:lpstr>3/17/14 Daily Cerebral Exercise</vt:lpstr>
      <vt:lpstr>3/17/14 Today’s  Agenda:</vt:lpstr>
      <vt:lpstr>In your lab notebook, title a page &amp; date: LAS #1 Obtaining a Buccal Culture Specimen</vt:lpstr>
      <vt:lpstr>3/17/14 Today’s  Agenda:</vt:lpstr>
      <vt:lpstr>Blood Test</vt:lpstr>
      <vt:lpstr>Performing a Microhematocrit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HCT Test Results</vt:lpstr>
      <vt:lpstr>Part 1 Closure - Create 3 test questions (1 parts of microscope, 1 cultures/stains, 1 HCT)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3/17/14 Daily Cerebral Exercise</dc:title>
  <dc:creator>Williams, Lydia L</dc:creator>
  <cp:lastModifiedBy>Williams, Lydia L</cp:lastModifiedBy>
  <cp:revision>10</cp:revision>
  <dcterms:created xsi:type="dcterms:W3CDTF">2014-03-14T17:35:03Z</dcterms:created>
  <dcterms:modified xsi:type="dcterms:W3CDTF">2014-03-17T12:48:28Z</dcterms:modified>
</cp:coreProperties>
</file>