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8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B2B5A-24E0-4627-B034-B0C02B449C4F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AA4A4-09D1-4910-AD00-3802A105A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52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76EA01-834D-4C8E-8AF4-CFE4BEB9C40D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7842D-8387-4D4D-80CF-2B25CE96FF1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91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C4CE8-9A2D-47B3-B6B0-7001295BBF3A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62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ACC38-3C88-4A48-BBD8-C68398F5C650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847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09862-B242-487D-802F-849AE9AE659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94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B5F64-279F-4F3C-9CCC-0D06B0B87FC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57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A437A-1316-4176-BD41-D27863BFB330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25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D54DC-F8A7-461B-A1E1-0C55BD793EC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94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DA7F4-7801-4800-BD6B-7DF95C520BF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6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C16A3-B9EB-4BAB-B11A-58C85564D3D1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49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22DE0-4FE3-4551-AC5E-90C32FD8D26A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34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C0CA2-FF1A-4302-ACAA-4DD83E2130F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7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EFCDF-0DFF-48D6-BE68-B27720DE22CD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34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9A6D20-940E-4703-9A60-BC4D8392E117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46371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685801"/>
            <a:ext cx="7010400" cy="10668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Gastrointestinal </a:t>
            </a:r>
            <a:r>
              <a:rPr lang="en-US"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System Anatomy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2133600"/>
            <a:ext cx="6400800" cy="3810000"/>
          </a:xfrm>
        </p:spPr>
        <p:txBody>
          <a:bodyPr/>
          <a:lstStyle/>
          <a:p>
            <a:pPr eaLnBrk="1" hangingPunct="1"/>
            <a:r>
              <a:rPr lang="en-US" b="1" dirty="0" smtClean="0"/>
              <a:t>Responsible for the physical and chemical breakdown of food so it can be used by the body cells and tissues.</a:t>
            </a:r>
          </a:p>
          <a:p>
            <a:pPr eaLnBrk="1" hangingPunct="1"/>
            <a:endParaRPr lang="en-US" b="1" dirty="0"/>
          </a:p>
          <a:p>
            <a:pPr eaLnBrk="1" hangingPunct="1"/>
            <a:r>
              <a:rPr lang="en-US" b="1" dirty="0" smtClean="0"/>
              <a:t>2 Parts:</a:t>
            </a:r>
          </a:p>
          <a:p>
            <a:pPr marL="1200150" lvl="1" indent="-457200">
              <a:buAutoNum type="arabicPeriod"/>
            </a:pPr>
            <a:r>
              <a:rPr lang="en-US" b="1" dirty="0" smtClean="0"/>
              <a:t>Alimentary Canal</a:t>
            </a:r>
          </a:p>
          <a:p>
            <a:pPr marL="1200150" lvl="1" indent="-457200">
              <a:buAutoNum type="arabicPeriod"/>
            </a:pPr>
            <a:r>
              <a:rPr lang="en-US" b="1" dirty="0" smtClean="0"/>
              <a:t>Accessory Organs</a:t>
            </a:r>
          </a:p>
        </p:txBody>
      </p:sp>
    </p:spTree>
    <p:extLst>
      <p:ext uri="{BB962C8B-B14F-4D97-AF65-F5344CB8AC3E}">
        <p14:creationId xmlns:p14="http://schemas.microsoft.com/office/powerpoint/2010/main" val="740797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Large%20Intestine%2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257"/>
            <a:ext cx="9144000" cy="6850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1054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74638"/>
            <a:ext cx="6400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+mn-lt"/>
              </a:rPr>
              <a:t>2. Accessory Organs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990600"/>
            <a:ext cx="6629400" cy="5638800"/>
          </a:xfrm>
        </p:spPr>
        <p:txBody>
          <a:bodyPr/>
          <a:lstStyle/>
          <a:p>
            <a:pPr eaLnBrk="1" hangingPunct="1"/>
            <a:r>
              <a:rPr lang="en-US" b="1" dirty="0" smtClean="0"/>
              <a:t>Liver</a:t>
            </a:r>
          </a:p>
          <a:p>
            <a:pPr lvl="2" eaLnBrk="1" hangingPunct="1"/>
            <a:r>
              <a:rPr lang="en-US" dirty="0" smtClean="0"/>
              <a:t>Largest gland in the body</a:t>
            </a:r>
          </a:p>
          <a:p>
            <a:pPr lvl="2" eaLnBrk="1" hangingPunct="1"/>
            <a:r>
              <a:rPr lang="en-US" dirty="0" smtClean="0"/>
              <a:t>Secretes bile (emulsify fats)</a:t>
            </a:r>
          </a:p>
          <a:p>
            <a:pPr lvl="2" eaLnBrk="1" hangingPunct="1"/>
            <a:r>
              <a:rPr lang="en-US" dirty="0" smtClean="0"/>
              <a:t>Stores sugar (glycogen – glucose)</a:t>
            </a:r>
          </a:p>
          <a:p>
            <a:pPr lvl="2" eaLnBrk="1" hangingPunct="1"/>
            <a:r>
              <a:rPr lang="en-US" dirty="0" smtClean="0"/>
              <a:t>Stores iron and other vitamins</a:t>
            </a:r>
          </a:p>
          <a:p>
            <a:pPr lvl="2" eaLnBrk="1" hangingPunct="1"/>
            <a:r>
              <a:rPr lang="en-US" dirty="0" smtClean="0"/>
              <a:t>Heparin – prevents clotting &amp; proteins to help clotting</a:t>
            </a:r>
          </a:p>
          <a:p>
            <a:pPr lvl="2" eaLnBrk="1" hangingPunct="1"/>
            <a:r>
              <a:rPr lang="en-US" dirty="0" smtClean="0"/>
              <a:t>Detoxifies substances</a:t>
            </a:r>
          </a:p>
          <a:p>
            <a:pPr eaLnBrk="1" hangingPunct="1"/>
            <a:r>
              <a:rPr lang="en-US" b="1" dirty="0" smtClean="0"/>
              <a:t>Gallbladder</a:t>
            </a:r>
          </a:p>
          <a:p>
            <a:pPr lvl="2" eaLnBrk="1" hangingPunct="1"/>
            <a:r>
              <a:rPr lang="en-US" dirty="0" smtClean="0"/>
              <a:t>Stores &amp; concentrates bile</a:t>
            </a:r>
          </a:p>
          <a:p>
            <a:pPr eaLnBrk="1" hangingPunct="1"/>
            <a:r>
              <a:rPr lang="en-US" b="1" dirty="0" smtClean="0"/>
              <a:t>Pancreas</a:t>
            </a:r>
          </a:p>
          <a:p>
            <a:pPr lvl="2" eaLnBrk="1" hangingPunct="1"/>
            <a:r>
              <a:rPr lang="en-US" dirty="0" smtClean="0"/>
              <a:t>Produces pancreatic juices</a:t>
            </a:r>
          </a:p>
          <a:p>
            <a:pPr lvl="2" eaLnBrk="1" hangingPunct="1"/>
            <a:r>
              <a:rPr lang="en-US" dirty="0" smtClean="0"/>
              <a:t>Produces insulin (regulate glucose)</a:t>
            </a:r>
          </a:p>
        </p:txBody>
      </p:sp>
    </p:spTree>
    <p:extLst>
      <p:ext uri="{BB962C8B-B14F-4D97-AF65-F5344CB8AC3E}">
        <p14:creationId xmlns:p14="http://schemas.microsoft.com/office/powerpoint/2010/main" val="3829647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liver_dia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256"/>
            <a:ext cx="9143999" cy="6850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22224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74638"/>
            <a:ext cx="6400800" cy="868362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Souvenir Lt BT" pitchFamily="18" charset="0"/>
              </a:rPr>
              <a:t>1. Alimentary Canal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219200"/>
            <a:ext cx="69342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 long, muscular tube that begins at the mouth, pharynx, esophagus, stomach, small intestine, large intestine, and anus.</a:t>
            </a:r>
          </a:p>
        </p:txBody>
      </p:sp>
    </p:spTree>
    <p:extLst>
      <p:ext uri="{BB962C8B-B14F-4D97-AF65-F5344CB8AC3E}">
        <p14:creationId xmlns:p14="http://schemas.microsoft.com/office/powerpoint/2010/main" val="365255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6" descr="8880"/>
          <p:cNvPicPr>
            <a:picLocks noChangeAspect="1" noChangeArrowheads="1"/>
          </p:cNvPicPr>
          <p:nvPr/>
        </p:nvPicPr>
        <p:blipFill rotWithShape="1">
          <a:blip r:embed="rId2" cstate="print"/>
          <a:srcRect l="7326"/>
          <a:stretch/>
        </p:blipFill>
        <p:spPr bwMode="auto">
          <a:xfrm>
            <a:off x="0" y="7257"/>
            <a:ext cx="3672114" cy="6850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10000" y="0"/>
            <a:ext cx="5334000" cy="6961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FFFF"/>
                </a:solidFill>
              </a:rPr>
              <a:t>Mouth – </a:t>
            </a:r>
            <a:r>
              <a:rPr lang="en-US" sz="2800" b="1" dirty="0">
                <a:solidFill>
                  <a:srgbClr val="FFFFFF"/>
                </a:solidFill>
              </a:rPr>
              <a:t>Buccal Cavity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FFFFFF"/>
              </a:solidFill>
            </a:endParaRPr>
          </a:p>
          <a:p>
            <a:pPr marL="682625" lvl="2" indent="-33496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Food is tasted; lubricated &amp; partially digested by saliva; and swallowed</a:t>
            </a:r>
            <a:r>
              <a:rPr lang="en-US" sz="2000" dirty="0">
                <a:solidFill>
                  <a:srgbClr val="FFFFFF"/>
                </a:solidFill>
              </a:rPr>
              <a:t>.</a:t>
            </a:r>
          </a:p>
          <a:p>
            <a:pPr marL="682625" lvl="2" indent="-33496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 marL="682625" lvl="2" indent="-33496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</a:rPr>
              <a:t>Teeth</a:t>
            </a:r>
            <a:r>
              <a:rPr lang="en-US" sz="2000" dirty="0">
                <a:solidFill>
                  <a:srgbClr val="FFFFFF"/>
                </a:solidFill>
              </a:rPr>
              <a:t> – physically break down food by chewing and grinding.  (Mastication</a:t>
            </a:r>
            <a:r>
              <a:rPr lang="en-US" sz="2000" dirty="0">
                <a:solidFill>
                  <a:srgbClr val="FFFFFF"/>
                </a:solidFill>
              </a:rPr>
              <a:t>)</a:t>
            </a:r>
          </a:p>
          <a:p>
            <a:pPr marL="682625" lvl="2" indent="-33496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 marL="682625" lvl="2" indent="-33496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</a:rPr>
              <a:t>Tongue</a:t>
            </a:r>
            <a:r>
              <a:rPr lang="en-US" sz="2000" dirty="0">
                <a:solidFill>
                  <a:srgbClr val="FFFFFF"/>
                </a:solidFill>
              </a:rPr>
              <a:t> – muscular organ; taste buds</a:t>
            </a:r>
            <a:r>
              <a:rPr lang="en-US" sz="2000" dirty="0">
                <a:solidFill>
                  <a:srgbClr val="FFFFFF"/>
                </a:solidFill>
              </a:rPr>
              <a:t>.</a:t>
            </a:r>
          </a:p>
          <a:p>
            <a:pPr marL="682625" lvl="2" indent="-33496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 marL="682625" lvl="2" indent="-33496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</a:rPr>
              <a:t>Hard palate</a:t>
            </a:r>
            <a:r>
              <a:rPr lang="en-US" sz="2000" dirty="0">
                <a:solidFill>
                  <a:srgbClr val="FFFFFF"/>
                </a:solidFill>
              </a:rPr>
              <a:t> – Roof of the mouth; separates the mouth from the nasal cavities</a:t>
            </a:r>
            <a:r>
              <a:rPr lang="en-US" sz="2000" dirty="0">
                <a:solidFill>
                  <a:srgbClr val="FFFFFF"/>
                </a:solidFill>
              </a:rPr>
              <a:t>.</a:t>
            </a:r>
          </a:p>
          <a:p>
            <a:pPr marL="682625" lvl="2" indent="-33496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 marL="682625" lvl="2" indent="-33496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</a:rPr>
              <a:t>Soft palate</a:t>
            </a:r>
            <a:r>
              <a:rPr lang="en-US" sz="2000" dirty="0">
                <a:solidFill>
                  <a:srgbClr val="FFFFFF"/>
                </a:solidFill>
              </a:rPr>
              <a:t> – separates the mouth from the nasopharynx</a:t>
            </a:r>
            <a:r>
              <a:rPr lang="en-US" sz="2000" dirty="0">
                <a:solidFill>
                  <a:srgbClr val="FFFFFF"/>
                </a:solidFill>
              </a:rPr>
              <a:t>.</a:t>
            </a:r>
          </a:p>
          <a:p>
            <a:pPr marL="682625" lvl="2" indent="-33496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 marL="682625" lvl="2" indent="-33496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</a:rPr>
              <a:t>Uvula – </a:t>
            </a:r>
            <a:r>
              <a:rPr lang="en-US" sz="2000" dirty="0">
                <a:solidFill>
                  <a:srgbClr val="FFFFFF"/>
                </a:solidFill>
              </a:rPr>
              <a:t>prevents food from entering into nasopharynx</a:t>
            </a:r>
          </a:p>
          <a:p>
            <a:pPr marL="682625" lvl="2" indent="-33496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FFFFFF"/>
              </a:solidFill>
            </a:endParaRPr>
          </a:p>
          <a:p>
            <a:pPr marL="682625" lvl="2" indent="-33496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</a:rPr>
              <a:t>Salivary glands</a:t>
            </a:r>
            <a:r>
              <a:rPr lang="en-US" sz="2000" dirty="0">
                <a:solidFill>
                  <a:srgbClr val="FFFFFF"/>
                </a:solidFill>
              </a:rPr>
              <a:t> – produce saliva</a:t>
            </a:r>
          </a:p>
          <a:p>
            <a:pPr marL="682625" lvl="2" indent="-33496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 marL="682625" lvl="2" indent="-33496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FFFF"/>
                </a:solidFill>
              </a:rPr>
              <a:t>Bolus – </a:t>
            </a:r>
            <a:r>
              <a:rPr lang="en-US" sz="2000" dirty="0">
                <a:solidFill>
                  <a:srgbClr val="FFFFFF"/>
                </a:solidFill>
              </a:rPr>
              <a:t>chewed food</a:t>
            </a:r>
            <a:endParaRPr lang="en-US" sz="2000" dirty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29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65532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+mn-lt"/>
              </a:rPr>
              <a:t>1. Alimentary Canal Continued...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590800" y="1066800"/>
            <a:ext cx="6400800" cy="5638800"/>
          </a:xfrm>
        </p:spPr>
        <p:txBody>
          <a:bodyPr/>
          <a:lstStyle/>
          <a:p>
            <a:pPr eaLnBrk="1" hangingPunct="1"/>
            <a:r>
              <a:rPr lang="en-US" b="1" dirty="0" smtClean="0"/>
              <a:t>Pharynx (throat)</a:t>
            </a:r>
            <a:r>
              <a:rPr lang="en-US" dirty="0" smtClean="0"/>
              <a:t> – A tube that carries both food and air.  </a:t>
            </a:r>
          </a:p>
          <a:p>
            <a:pPr eaLnBrk="1" hangingPunct="1"/>
            <a:r>
              <a:rPr lang="en-US" b="1" dirty="0" smtClean="0"/>
              <a:t>Esophagus</a:t>
            </a:r>
            <a:r>
              <a:rPr lang="en-US" dirty="0" smtClean="0"/>
              <a:t> – the muscular tube behind the trachea.</a:t>
            </a:r>
          </a:p>
          <a:p>
            <a:pPr lvl="2" eaLnBrk="1" hangingPunct="1"/>
            <a:r>
              <a:rPr lang="en-US" dirty="0" smtClean="0"/>
              <a:t>Carries bolus to the stomach</a:t>
            </a:r>
          </a:p>
          <a:p>
            <a:pPr lvl="2" eaLnBrk="1" hangingPunct="1"/>
            <a:r>
              <a:rPr lang="en-US" dirty="0" smtClean="0"/>
              <a:t>Peristalsis (rhythmic, wavelike, involuntary movement of its muscles)</a:t>
            </a:r>
          </a:p>
          <a:p>
            <a:pPr eaLnBrk="1" hangingPunct="1"/>
            <a:r>
              <a:rPr lang="en-US" b="1" dirty="0" smtClean="0"/>
              <a:t>Stomach</a:t>
            </a:r>
            <a:r>
              <a:rPr lang="en-US" dirty="0" smtClean="0"/>
              <a:t> – An enlarged part of the canal.</a:t>
            </a:r>
          </a:p>
          <a:p>
            <a:pPr lvl="2" eaLnBrk="1" hangingPunct="1"/>
            <a:r>
              <a:rPr lang="en-US" dirty="0" smtClean="0"/>
              <a:t>Food enters the stomach, sphincters close.  1 to 4 hrs.</a:t>
            </a:r>
          </a:p>
          <a:p>
            <a:pPr lvl="2" eaLnBrk="1" hangingPunct="1"/>
            <a:r>
              <a:rPr lang="en-US" dirty="0" err="1" smtClean="0"/>
              <a:t>Rugae</a:t>
            </a:r>
            <a:r>
              <a:rPr lang="en-US" dirty="0" smtClean="0"/>
              <a:t> – folds of the stomach lining that disappear as stomach fills</a:t>
            </a:r>
          </a:p>
          <a:p>
            <a:pPr lvl="2" eaLnBrk="1" hangingPunct="1"/>
            <a:r>
              <a:rPr lang="en-US" dirty="0" err="1" smtClean="0"/>
              <a:t>Chyme</a:t>
            </a:r>
            <a:r>
              <a:rPr lang="en-US" dirty="0" smtClean="0"/>
              <a:t> – bolus turned into semifluid material</a:t>
            </a:r>
          </a:p>
        </p:txBody>
      </p:sp>
    </p:spTree>
    <p:extLst>
      <p:ext uri="{BB962C8B-B14F-4D97-AF65-F5344CB8AC3E}">
        <p14:creationId xmlns:p14="http://schemas.microsoft.com/office/powerpoint/2010/main" val="341444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6" descr="pharyn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11" descr="esophb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-54430"/>
            <a:ext cx="4572000" cy="6912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496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667000" y="228600"/>
            <a:ext cx="6316662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Gastric Juice Contents: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Turns a bolus into </a:t>
            </a:r>
            <a:r>
              <a:rPr lang="en-US" dirty="0" err="1" smtClean="0"/>
              <a:t>chyme</a:t>
            </a:r>
            <a:r>
              <a:rPr lang="en-US" dirty="0" smtClean="0"/>
              <a:t> using:</a:t>
            </a:r>
          </a:p>
          <a:p>
            <a:pPr lvl="1" eaLnBrk="1" hangingPunct="1"/>
            <a:r>
              <a:rPr lang="en-US" dirty="0" smtClean="0"/>
              <a:t>Pepsin (</a:t>
            </a:r>
            <a:r>
              <a:rPr lang="en-US" dirty="0" err="1" smtClean="0"/>
              <a:t>brkdn</a:t>
            </a:r>
            <a:r>
              <a:rPr lang="en-US" dirty="0" smtClean="0"/>
              <a:t> proteins)</a:t>
            </a:r>
          </a:p>
          <a:p>
            <a:pPr lvl="1" eaLnBrk="1" hangingPunct="1"/>
            <a:r>
              <a:rPr lang="en-US" dirty="0" smtClean="0"/>
              <a:t>Lipase (</a:t>
            </a:r>
            <a:r>
              <a:rPr lang="en-US" dirty="0" err="1" smtClean="0"/>
              <a:t>brkdn</a:t>
            </a:r>
            <a:r>
              <a:rPr lang="en-US" dirty="0" smtClean="0"/>
              <a:t> fats)</a:t>
            </a:r>
          </a:p>
          <a:p>
            <a:pPr lvl="1" eaLnBrk="1" hangingPunct="1"/>
            <a:r>
              <a:rPr lang="en-US" dirty="0" smtClean="0"/>
              <a:t>Hydrochloric Acid (kills </a:t>
            </a:r>
            <a:r>
              <a:rPr lang="en-US" dirty="0" err="1" smtClean="0"/>
              <a:t>bact</a:t>
            </a:r>
            <a:r>
              <a:rPr lang="en-US" dirty="0" smtClean="0"/>
              <a:t>, absorb Fe)</a:t>
            </a:r>
          </a:p>
          <a:p>
            <a:pPr lvl="1" eaLnBrk="1" hangingPunct="1"/>
            <a:r>
              <a:rPr lang="en-US" dirty="0" smtClean="0"/>
              <a:t>Mucus</a:t>
            </a:r>
          </a:p>
          <a:p>
            <a:pPr lvl="1" eaLnBrk="1" hangingPunct="1"/>
            <a:endParaRPr lang="en-US" dirty="0"/>
          </a:p>
          <a:p>
            <a:r>
              <a:rPr lang="en-US" dirty="0"/>
              <a:t>Enzymes</a:t>
            </a:r>
          </a:p>
          <a:p>
            <a:pPr lvl="1"/>
            <a:r>
              <a:rPr lang="en-US" dirty="0"/>
              <a:t>Maltase, </a:t>
            </a:r>
            <a:r>
              <a:rPr lang="en-US" dirty="0" err="1"/>
              <a:t>sucrase</a:t>
            </a:r>
            <a:r>
              <a:rPr lang="en-US" dirty="0"/>
              <a:t>, </a:t>
            </a:r>
            <a:r>
              <a:rPr lang="en-US" dirty="0" smtClean="0"/>
              <a:t>amylase, and </a:t>
            </a:r>
            <a:r>
              <a:rPr lang="en-US" dirty="0"/>
              <a:t>lactase  (sugars)</a:t>
            </a:r>
          </a:p>
          <a:p>
            <a:pPr lvl="1"/>
            <a:r>
              <a:rPr lang="en-US" dirty="0" smtClean="0"/>
              <a:t>Peptidases and Trypsin   </a:t>
            </a:r>
            <a:r>
              <a:rPr lang="en-US" dirty="0"/>
              <a:t>(protein)</a:t>
            </a:r>
          </a:p>
          <a:p>
            <a:pPr lvl="1"/>
            <a:r>
              <a:rPr lang="en-US" dirty="0"/>
              <a:t>Bile   (fats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594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74638"/>
            <a:ext cx="71628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+mn-lt"/>
              </a:rPr>
              <a:t>1. Alimentary Canal Continued…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792514" y="1219200"/>
            <a:ext cx="7315200" cy="5334000"/>
          </a:xfrm>
        </p:spPr>
        <p:txBody>
          <a:bodyPr/>
          <a:lstStyle/>
          <a:p>
            <a:pPr eaLnBrk="1" hangingPunct="1"/>
            <a:r>
              <a:rPr lang="en-US" dirty="0" smtClean="0"/>
              <a:t>Small Intestine – 3 sections; duodenum, jejunum and ileum.</a:t>
            </a:r>
          </a:p>
          <a:p>
            <a:pPr marL="682625" lvl="2" indent="-276225" eaLnBrk="1" hangingPunct="1"/>
            <a:r>
              <a:rPr lang="en-US" dirty="0" smtClean="0"/>
              <a:t>20 feet in length, 1 inch diameter</a:t>
            </a:r>
          </a:p>
          <a:p>
            <a:pPr marL="682625" lvl="2" indent="-276225"/>
            <a:r>
              <a:rPr lang="en-US" dirty="0"/>
              <a:t>Villi   - finger-like projections for absorption of nutrients</a:t>
            </a:r>
          </a:p>
          <a:p>
            <a:pPr marL="682625" lvl="2" indent="-276225" eaLnBrk="1" hangingPunct="1"/>
            <a:r>
              <a:rPr lang="en-US" dirty="0" smtClean="0"/>
              <a:t>Duodenum – First 10 inches of small intestine</a:t>
            </a:r>
          </a:p>
          <a:p>
            <a:pPr marL="1139825" lvl="4" indent="-276225"/>
            <a:r>
              <a:rPr lang="en-US" dirty="0" smtClean="0"/>
              <a:t>bile and pancreatic juice enter</a:t>
            </a:r>
          </a:p>
          <a:p>
            <a:pPr marL="682625" lvl="2" indent="-276225" eaLnBrk="1" hangingPunct="1"/>
            <a:r>
              <a:rPr lang="en-US" dirty="0" smtClean="0"/>
              <a:t>Jejunum – 8 feet in length</a:t>
            </a:r>
          </a:p>
          <a:p>
            <a:pPr marL="682625" lvl="2" indent="-276225" eaLnBrk="1" hangingPunct="1"/>
            <a:r>
              <a:rPr lang="en-US" dirty="0" smtClean="0"/>
              <a:t>Ileum – Final 12 feet, connects with the large intestine</a:t>
            </a:r>
          </a:p>
          <a:p>
            <a:pPr marL="682625" lvl="2" indent="-276225" eaLnBrk="1" hangingPunct="1"/>
            <a:r>
              <a:rPr lang="en-US" dirty="0" smtClean="0"/>
              <a:t>Digestion is complete; absorbed into </a:t>
            </a:r>
            <a:r>
              <a:rPr lang="en-US" dirty="0" err="1" smtClean="0"/>
              <a:t>bldstream</a:t>
            </a:r>
            <a:r>
              <a:rPr lang="en-US" dirty="0" smtClean="0"/>
              <a:t>.</a:t>
            </a:r>
          </a:p>
          <a:p>
            <a:pPr marL="682625" lvl="2" indent="-276225" eaLnBrk="1" hangingPunct="1"/>
            <a:r>
              <a:rPr lang="en-US" dirty="0" smtClean="0"/>
              <a:t>Only wastes, indigestible materials, and excess water remain.</a:t>
            </a:r>
          </a:p>
        </p:txBody>
      </p:sp>
    </p:spTree>
    <p:extLst>
      <p:ext uri="{BB962C8B-B14F-4D97-AF65-F5344CB8AC3E}">
        <p14:creationId xmlns:p14="http://schemas.microsoft.com/office/powerpoint/2010/main" val="287666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158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00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7" descr="1957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0"/>
            <a:ext cx="434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0033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7257"/>
            <a:ext cx="6781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+mn-lt"/>
              </a:rPr>
              <a:t>1. Alimentary Canal Continued…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914400"/>
            <a:ext cx="7010400" cy="5638800"/>
          </a:xfrm>
        </p:spPr>
        <p:txBody>
          <a:bodyPr/>
          <a:lstStyle/>
          <a:p>
            <a:pPr eaLnBrk="1" hangingPunct="1"/>
            <a:r>
              <a:rPr lang="en-US" b="1" dirty="0" smtClean="0"/>
              <a:t>Large Intestine – Final section of the canal.</a:t>
            </a:r>
          </a:p>
          <a:p>
            <a:pPr lvl="1" eaLnBrk="1" hangingPunct="1"/>
            <a:r>
              <a:rPr lang="en-US" sz="2100" dirty="0" smtClean="0"/>
              <a:t>5 feet in length, 2 inch diameter</a:t>
            </a:r>
          </a:p>
          <a:p>
            <a:pPr lvl="1" eaLnBrk="1" hangingPunct="1"/>
            <a:r>
              <a:rPr lang="en-US" sz="2100" dirty="0" smtClean="0"/>
              <a:t>Absorption of H20 &amp; any remaining nutrients; storage of indigestible materials before elimination; absorption of some vitamins; and transportation of waste out of the body.</a:t>
            </a:r>
          </a:p>
          <a:p>
            <a:pPr lvl="1" eaLnBrk="1" hangingPunct="1"/>
            <a:r>
              <a:rPr lang="en-US" sz="2100" b="1" dirty="0" smtClean="0"/>
              <a:t>Cecum </a:t>
            </a:r>
            <a:r>
              <a:rPr lang="en-US" sz="2100" dirty="0" smtClean="0"/>
              <a:t>– First part of the large intestine</a:t>
            </a:r>
          </a:p>
          <a:p>
            <a:pPr lvl="2" eaLnBrk="1" hangingPunct="1"/>
            <a:r>
              <a:rPr lang="en-US" sz="2100" dirty="0" smtClean="0"/>
              <a:t>Also has the Appendix projected </a:t>
            </a:r>
          </a:p>
          <a:p>
            <a:pPr lvl="1" eaLnBrk="1" hangingPunct="1"/>
            <a:r>
              <a:rPr lang="en-US" sz="2100" b="1" dirty="0" smtClean="0"/>
              <a:t>Colon</a:t>
            </a:r>
          </a:p>
          <a:p>
            <a:pPr lvl="2" eaLnBrk="1" hangingPunct="1"/>
            <a:r>
              <a:rPr lang="en-US" sz="2100" dirty="0" smtClean="0"/>
              <a:t>3 sections; ascending, transverse, descending.  (Sigmoid – connects colon to rectum)</a:t>
            </a:r>
          </a:p>
          <a:p>
            <a:pPr lvl="1" eaLnBrk="1" hangingPunct="1"/>
            <a:r>
              <a:rPr lang="en-US" sz="2100" b="1" dirty="0" smtClean="0"/>
              <a:t>Rectum</a:t>
            </a:r>
            <a:r>
              <a:rPr lang="en-US" sz="2100" dirty="0" smtClean="0"/>
              <a:t> – Final 6 to 8 inches of the large intestine</a:t>
            </a:r>
          </a:p>
          <a:p>
            <a:pPr lvl="2" eaLnBrk="1" hangingPunct="1"/>
            <a:r>
              <a:rPr lang="en-US" sz="2100" dirty="0" smtClean="0"/>
              <a:t>Storage for </a:t>
            </a:r>
            <a:r>
              <a:rPr lang="en-US" sz="2100" dirty="0" err="1" smtClean="0"/>
              <a:t>indigestibles</a:t>
            </a:r>
            <a:r>
              <a:rPr lang="en-US" sz="2100" dirty="0" smtClean="0"/>
              <a:t> and wastes</a:t>
            </a:r>
          </a:p>
          <a:p>
            <a:pPr lvl="2" eaLnBrk="1" hangingPunct="1"/>
            <a:endParaRPr lang="en-US" sz="1800" dirty="0" smtClean="0"/>
          </a:p>
          <a:p>
            <a:pPr eaLnBrk="1" hangingPunct="1"/>
            <a:r>
              <a:rPr lang="en-US" b="1" dirty="0" smtClean="0"/>
              <a:t>Anus</a:t>
            </a:r>
          </a:p>
        </p:txBody>
      </p:sp>
    </p:spTree>
    <p:extLst>
      <p:ext uri="{BB962C8B-B14F-4D97-AF65-F5344CB8AC3E}">
        <p14:creationId xmlns:p14="http://schemas.microsoft.com/office/powerpoint/2010/main" val="12337929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Digestive">
  <a:themeElements>
    <a:clrScheme name="Default Design 2">
      <a:dk1>
        <a:srgbClr val="333333"/>
      </a:dk1>
      <a:lt1>
        <a:srgbClr val="FFFFFF"/>
      </a:lt1>
      <a:dk2>
        <a:srgbClr val="006666"/>
      </a:dk2>
      <a:lt2>
        <a:srgbClr val="FFFFFF"/>
      </a:lt2>
      <a:accent1>
        <a:srgbClr val="7EB0E6"/>
      </a:accent1>
      <a:accent2>
        <a:srgbClr val="7BD96C"/>
      </a:accent2>
      <a:accent3>
        <a:srgbClr val="AAB8B8"/>
      </a:accent3>
      <a:accent4>
        <a:srgbClr val="DADADA"/>
      </a:accent4>
      <a:accent5>
        <a:srgbClr val="C0D4F0"/>
      </a:accent5>
      <a:accent6>
        <a:srgbClr val="6FC461"/>
      </a:accent6>
      <a:hlink>
        <a:srgbClr val="45E6E6"/>
      </a:hlink>
      <a:folHlink>
        <a:srgbClr val="D5EB81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333333"/>
        </a:dk1>
        <a:lt1>
          <a:srgbClr val="FFFFFF"/>
        </a:lt1>
        <a:dk2>
          <a:srgbClr val="006666"/>
        </a:dk2>
        <a:lt2>
          <a:srgbClr val="FFFFFF"/>
        </a:lt2>
        <a:accent1>
          <a:srgbClr val="00CCCC"/>
        </a:accent1>
        <a:accent2>
          <a:srgbClr val="2BD9D9"/>
        </a:accent2>
        <a:accent3>
          <a:srgbClr val="AAB8B8"/>
        </a:accent3>
        <a:accent4>
          <a:srgbClr val="DADADA"/>
        </a:accent4>
        <a:accent5>
          <a:srgbClr val="AAE2E2"/>
        </a:accent5>
        <a:accent6>
          <a:srgbClr val="26C4C4"/>
        </a:accent6>
        <a:hlink>
          <a:srgbClr val="45E6E6"/>
        </a:hlink>
        <a:folHlink>
          <a:srgbClr val="49F2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33333"/>
        </a:dk1>
        <a:lt1>
          <a:srgbClr val="FFFFFF"/>
        </a:lt1>
        <a:dk2>
          <a:srgbClr val="006666"/>
        </a:dk2>
        <a:lt2>
          <a:srgbClr val="FFFFFF"/>
        </a:lt2>
        <a:accent1>
          <a:srgbClr val="7EB0E6"/>
        </a:accent1>
        <a:accent2>
          <a:srgbClr val="7BD96C"/>
        </a:accent2>
        <a:accent3>
          <a:srgbClr val="AAB8B8"/>
        </a:accent3>
        <a:accent4>
          <a:srgbClr val="DADADA"/>
        </a:accent4>
        <a:accent5>
          <a:srgbClr val="C0D4F0"/>
        </a:accent5>
        <a:accent6>
          <a:srgbClr val="6FC461"/>
        </a:accent6>
        <a:hlink>
          <a:srgbClr val="45E6E6"/>
        </a:hlink>
        <a:folHlink>
          <a:srgbClr val="D5EB8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333333"/>
        </a:dk1>
        <a:lt1>
          <a:srgbClr val="FFFFFF"/>
        </a:lt1>
        <a:dk2>
          <a:srgbClr val="006666"/>
        </a:dk2>
        <a:lt2>
          <a:srgbClr val="FFFFFF"/>
        </a:lt2>
        <a:accent1>
          <a:srgbClr val="FFA6AA"/>
        </a:accent1>
        <a:accent2>
          <a:srgbClr val="36D9D9"/>
        </a:accent2>
        <a:accent3>
          <a:srgbClr val="AAB8B8"/>
        </a:accent3>
        <a:accent4>
          <a:srgbClr val="DADADA"/>
        </a:accent4>
        <a:accent5>
          <a:srgbClr val="FFD0D2"/>
        </a:accent5>
        <a:accent6>
          <a:srgbClr val="30C4C4"/>
        </a:accent6>
        <a:hlink>
          <a:srgbClr val="F7C6E9"/>
        </a:hlink>
        <a:folHlink>
          <a:srgbClr val="FFDE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333333"/>
        </a:dk1>
        <a:lt1>
          <a:srgbClr val="FFFFFF"/>
        </a:lt1>
        <a:dk2>
          <a:srgbClr val="006666"/>
        </a:dk2>
        <a:lt2>
          <a:srgbClr val="FFFFFF"/>
        </a:lt2>
        <a:accent1>
          <a:srgbClr val="F2A885"/>
        </a:accent1>
        <a:accent2>
          <a:srgbClr val="D5A8F7"/>
        </a:accent2>
        <a:accent3>
          <a:srgbClr val="AAB8B8"/>
        </a:accent3>
        <a:accent4>
          <a:srgbClr val="DADADA"/>
        </a:accent4>
        <a:accent5>
          <a:srgbClr val="F7D1C2"/>
        </a:accent5>
        <a:accent6>
          <a:srgbClr val="C198E0"/>
        </a:accent6>
        <a:hlink>
          <a:srgbClr val="EBE781"/>
        </a:hlink>
        <a:folHlink>
          <a:srgbClr val="45E6E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CCCC"/>
        </a:accent1>
        <a:accent2>
          <a:srgbClr val="2BD9D9"/>
        </a:accent2>
        <a:accent3>
          <a:srgbClr val="FFFFFF"/>
        </a:accent3>
        <a:accent4>
          <a:srgbClr val="000000"/>
        </a:accent4>
        <a:accent5>
          <a:srgbClr val="AAE2E2"/>
        </a:accent5>
        <a:accent6>
          <a:srgbClr val="26C4C4"/>
        </a:accent6>
        <a:hlink>
          <a:srgbClr val="45E6E6"/>
        </a:hlink>
        <a:folHlink>
          <a:srgbClr val="49F2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EB0E6"/>
        </a:accent1>
        <a:accent2>
          <a:srgbClr val="7BD96C"/>
        </a:accent2>
        <a:accent3>
          <a:srgbClr val="FFFFFF"/>
        </a:accent3>
        <a:accent4>
          <a:srgbClr val="000000"/>
        </a:accent4>
        <a:accent5>
          <a:srgbClr val="C0D4F0"/>
        </a:accent5>
        <a:accent6>
          <a:srgbClr val="6FC461"/>
        </a:accent6>
        <a:hlink>
          <a:srgbClr val="45E6E6"/>
        </a:hlink>
        <a:folHlink>
          <a:srgbClr val="D5EB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A6AA"/>
        </a:accent1>
        <a:accent2>
          <a:srgbClr val="36D9D9"/>
        </a:accent2>
        <a:accent3>
          <a:srgbClr val="FFFFFF"/>
        </a:accent3>
        <a:accent4>
          <a:srgbClr val="000000"/>
        </a:accent4>
        <a:accent5>
          <a:srgbClr val="FFD0D2"/>
        </a:accent5>
        <a:accent6>
          <a:srgbClr val="30C4C4"/>
        </a:accent6>
        <a:hlink>
          <a:srgbClr val="F7C6E9"/>
        </a:hlink>
        <a:folHlink>
          <a:srgbClr val="FF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2A885"/>
        </a:accent1>
        <a:accent2>
          <a:srgbClr val="D5A8F7"/>
        </a:accent2>
        <a:accent3>
          <a:srgbClr val="FFFFFF"/>
        </a:accent3>
        <a:accent4>
          <a:srgbClr val="000000"/>
        </a:accent4>
        <a:accent5>
          <a:srgbClr val="F7D1C2"/>
        </a:accent5>
        <a:accent6>
          <a:srgbClr val="C198E0"/>
        </a:accent6>
        <a:hlink>
          <a:srgbClr val="EBE781"/>
        </a:hlink>
        <a:folHlink>
          <a:srgbClr val="45E6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520</Words>
  <Application>Microsoft Office PowerPoint</Application>
  <PresentationFormat>On-screen Show (4:3)</PresentationFormat>
  <Paragraphs>81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Digestive</vt:lpstr>
      <vt:lpstr>Gastrointestinal  System Anatomy</vt:lpstr>
      <vt:lpstr>1. Alimentary Canal</vt:lpstr>
      <vt:lpstr>PowerPoint Presentation</vt:lpstr>
      <vt:lpstr>1. Alimentary Canal Continued...</vt:lpstr>
      <vt:lpstr>PowerPoint Presentation</vt:lpstr>
      <vt:lpstr>Gastric Juice Contents:</vt:lpstr>
      <vt:lpstr>1. Alimentary Canal Continued…</vt:lpstr>
      <vt:lpstr>PowerPoint Presentation</vt:lpstr>
      <vt:lpstr>1. Alimentary Canal Continued…</vt:lpstr>
      <vt:lpstr>PowerPoint Presentation</vt:lpstr>
      <vt:lpstr>2. Accessory Organs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Gastrointestinal  System Anatomy</dc:title>
  <dc:creator>Williams, Lydia L</dc:creator>
  <cp:lastModifiedBy>Williams, Lydia L</cp:lastModifiedBy>
  <cp:revision>1</cp:revision>
  <dcterms:created xsi:type="dcterms:W3CDTF">2015-01-22T18:58:38Z</dcterms:created>
  <dcterms:modified xsi:type="dcterms:W3CDTF">2015-01-22T18:59:20Z</dcterms:modified>
</cp:coreProperties>
</file>