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  <p:sldMasterId id="2147483674" r:id="rId2"/>
  </p:sldMasterIdLst>
  <p:notesMasterIdLst>
    <p:notesMasterId r:id="rId22"/>
  </p:notesMasterIdLst>
  <p:sldIdLst>
    <p:sldId id="256" r:id="rId3"/>
    <p:sldId id="257" r:id="rId4"/>
    <p:sldId id="258" r:id="rId5"/>
    <p:sldId id="260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9144000" cy="6858000" type="screen4x3"/>
  <p:notesSz cx="7010400" cy="92964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22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3927697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00" cy="4183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Verdana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Verdana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662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Verdana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428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274637"/>
            <a:ext cx="8229600" cy="58515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69900" indent="-279400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□"/>
              <a:defRPr/>
            </a:lvl1pPr>
            <a:lvl2pPr marL="908050" indent="-27305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/>
            </a:lvl2pPr>
            <a:lvl3pPr marL="1304925" indent="-257175" algn="l" rtl="0">
              <a:spcBef>
                <a:spcPts val="46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□"/>
              <a:defRPr/>
            </a:lvl3pPr>
            <a:lvl4pPr marL="1693863" indent="-271463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■"/>
              <a:defRPr/>
            </a:lvl4pPr>
            <a:lvl5pPr marL="2093913" indent="-277813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/>
            </a:lvl5pPr>
            <a:lvl6pPr marL="2551113" indent="-277813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/>
            </a:lvl6pPr>
            <a:lvl7pPr marL="3008313" indent="-277813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/>
            </a:lvl7pPr>
            <a:lvl8pPr marL="3465513" indent="-277812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/>
            </a:lvl8pPr>
            <a:lvl9pPr marL="3922713" indent="-277812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19811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19811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Verdana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98379DD-BBA9-4EE7-88F7-769E6769033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9BD35D-802E-459A-A48F-A887DB3D56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70641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1376D-B5DD-40A8-87A0-863F21B1A3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06900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740D76-F8F3-4BD0-B595-13BC69FCAC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387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B89DE-1D7D-4616-BEF1-6101725C0A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99843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BCC19-6E5E-492C-91E1-C7569113C9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19227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BB7859-205A-47E7-86A4-67501022B8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5765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Verdana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0597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7325F-FBA6-40F0-920E-F00A37D866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63666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25E6C-C2DB-4164-9E4C-3FD59FCCB7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73361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38043F-C4FE-43BE-A828-D8483CA117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63191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13A71-49B4-403F-9935-542DC19285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050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Verdana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451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Verdana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81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Verdana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8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Verdana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912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Verdana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89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Verdana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720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Verdana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824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5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Verdana"/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F21192B-7BAB-4C82-8437-6CAD770DC12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jp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228600" y="274638"/>
            <a:ext cx="8791575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Verdana"/>
              <a:buNone/>
            </a:pPr>
            <a:r>
              <a:rPr lang="en-US" sz="3800" b="1" i="0" u="none" strike="noStrike" cap="none" baseline="0" dirty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Today’s Agenda:  </a:t>
            </a:r>
            <a:r>
              <a:rPr lang="en-US" sz="3800" b="1" dirty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en-US" sz="3800" b="1" i="0" u="none" strike="noStrike" cap="none" baseline="0" dirty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/</a:t>
            </a:r>
            <a:r>
              <a:rPr lang="en-US" sz="3800" b="1" dirty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6</a:t>
            </a:r>
            <a:r>
              <a:rPr lang="en-US" sz="3800" b="1" i="0" u="none" strike="noStrike" cap="none" baseline="0" dirty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/1</a:t>
            </a:r>
            <a:r>
              <a:rPr lang="en-US" sz="3800" b="1" dirty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5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idx="1"/>
          </p:nvPr>
        </p:nvSpPr>
        <p:spPr>
          <a:xfrm>
            <a:off x="566737" y="1752600"/>
            <a:ext cx="8272461" cy="4267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438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AutoNum type="arabicPeriod"/>
            </a:pPr>
            <a:r>
              <a:rPr lang="en-US" sz="1800" b="1" i="0" u="none" strike="noStrike" cap="none" baseline="0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TO: What are 9 common head/face injuries seen in sports?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800" b="1" dirty="0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762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</a:pPr>
            <a:r>
              <a:rPr lang="en-US" sz="1800" b="0" i="0" u="none" strike="noStrike" cap="none" baseline="0" dirty="0" smtClean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2.  Students 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will begin UE injuries flashcard set.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Unit 5</a:t>
            </a:r>
            <a:r>
              <a:rPr lang="en-US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1800" b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Essential Question- </a:t>
            </a:r>
            <a:r>
              <a:rPr lang="en-US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Identify and describe causes of injuries to the upper extremity.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Shape 15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43434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Shape 16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43400" y="0"/>
            <a:ext cx="48006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609600" y="304800"/>
            <a:ext cx="8001000" cy="1216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Verdana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5. Epistaxis (Nosebleed)</a:t>
            </a:r>
          </a:p>
        </p:txBody>
      </p:sp>
      <p:sp>
        <p:nvSpPr>
          <p:cNvPr id="166" name="Shape 16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MOI: blunt trauma to septum, sinus inf, high humidity, allergies</a:t>
            </a:r>
          </a:p>
          <a:p>
            <a:pPr marL="469900" marR="0" lvl="0" indent="-317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S/S: Blding </a:t>
            </a:r>
          </a:p>
          <a:p>
            <a:pPr marL="469900" marR="0" lvl="0" indent="-317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TX: Sit upright </a:t>
            </a:r>
            <a:r>
              <a:rPr lang="en-US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c/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ice</a:t>
            </a:r>
            <a:r>
              <a:rPr lang="en-US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;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finger pressure on artery</a:t>
            </a:r>
            <a:r>
              <a:rPr lang="en-US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; g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auze in the nostril</a:t>
            </a:r>
            <a:r>
              <a:rPr lang="en-US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;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gauze placed between the upper lip</a:t>
            </a:r>
            <a:r>
              <a:rPr lang="en-US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/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gum.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Verdana"/>
              <a:buNone/>
            </a:pPr>
            <a:r>
              <a:rPr lang="en-US" sz="3600" b="1" i="0" u="none" strike="noStrike" cap="none" baseline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6. Tooth </a:t>
            </a:r>
            <a:r>
              <a:rPr lang="en-US" sz="3600" b="1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Fx, Sublux, Avulsions</a:t>
            </a:r>
          </a:p>
        </p:txBody>
      </p:sp>
      <p:sp>
        <p:nvSpPr>
          <p:cNvPr id="177" name="Shape 177"/>
          <p:cNvSpPr txBox="1">
            <a:spLocks noGrp="1"/>
          </p:cNvSpPr>
          <p:nvPr>
            <p:ph idx="1"/>
          </p:nvPr>
        </p:nvSpPr>
        <p:spPr>
          <a:xfrm>
            <a:off x="566724" y="1752600"/>
            <a:ext cx="8160899" cy="4267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MOI: Impact to the upper or lower jaw</a:t>
            </a:r>
          </a:p>
          <a:p>
            <a:pPr marL="469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S/S: Slightly loosened tooth to complete loss of tooth, blding, p</a:t>
            </a:r>
            <a:r>
              <a:rPr lang="en-US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!</a:t>
            </a:r>
          </a:p>
          <a:p>
            <a:pPr marL="469900" marR="0" lvl="0" indent="-355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TX: Keep tooth in the socket, if not possible place tooth in sav-a-tooth solution, milk, or inner check, r</a:t>
            </a:r>
            <a:r>
              <a:rPr lang="en-US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efer dentist stat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□"/>
            </a:pPr>
            <a:r>
              <a:rPr lang="en-US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Prevention: proper fitting mouthpiece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Shape 18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43400" y="-55561"/>
            <a:ext cx="4800600" cy="69135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Shape 18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43434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Verdana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7. Mandible Fx</a:t>
            </a:r>
          </a:p>
        </p:txBody>
      </p:sp>
      <p:sp>
        <p:nvSpPr>
          <p:cNvPr id="189" name="Shape 189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MOI:  Direct blow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s/s:  deformity, loss of normal occlusion of teeth, p! c biting down, bleeding around teeth, numb lower lip.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Tx:  Immobilization, referral to MD.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Prevention:  Mouthpiece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800" b="0" i="0" u="none" strike="noStrike" cap="none" baseline="0">
              <a:solidFill>
                <a:schemeClr val="dk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94" name="Shape 194"/>
          <p:cNvPicPr preferRelativeResize="0">
            <a:picLocks noGrp="1"/>
          </p:cNvPicPr>
          <p:nvPr>
            <p:ph sz="half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44958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Shape 195"/>
          <p:cNvPicPr preferRelativeResize="0">
            <a:picLocks noGrp="1"/>
          </p:cNvPicPr>
          <p:nvPr>
            <p:ph sz="half" idx="2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4495800" y="0"/>
            <a:ext cx="4648199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Verdana"/>
              <a:buNone/>
            </a:pPr>
            <a:r>
              <a:rPr lang="en-US" sz="4800" b="1" i="0" u="none" strike="noStrike" cap="none" baseline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8. </a:t>
            </a:r>
            <a:r>
              <a:rPr lang="en-US" sz="48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Otitis Externa</a:t>
            </a:r>
          </a:p>
        </p:txBody>
      </p:sp>
      <p:sp>
        <p:nvSpPr>
          <p:cNvPr id="202" name="Shape 202"/>
          <p:cNvSpPr txBox="1">
            <a:spLocks noGrp="1"/>
          </p:cNvSpPr>
          <p:nvPr>
            <p:ph idx="1"/>
          </p:nvPr>
        </p:nvSpPr>
        <p:spPr>
          <a:xfrm>
            <a:off x="566737" y="1752600"/>
            <a:ext cx="8196300" cy="4267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</a:pPr>
            <a:r>
              <a:rPr lang="en-US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aka: Swimmer’s Ear</a:t>
            </a:r>
          </a:p>
          <a:p>
            <a:pPr marL="469900" marR="0" lvl="0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□"/>
            </a:pP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</a:pPr>
            <a:r>
              <a:rPr lang="en-US" sz="1800" b="0" i="0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MOI:  Infection of the ear canal.  </a:t>
            </a:r>
          </a:p>
          <a:p>
            <a:pPr marL="469900" marR="0" lvl="0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□"/>
            </a:pP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</a:pPr>
            <a:r>
              <a:rPr lang="en-US" sz="1800" b="0" i="0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s/s:  Itching, discharge, or partial hearing loss, p!, dizziness. </a:t>
            </a:r>
          </a:p>
          <a:p>
            <a:pPr marL="469900" marR="0" lvl="0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□"/>
            </a:pP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</a:pPr>
            <a:r>
              <a:rPr lang="en-US" sz="1800" b="0" i="0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Tx:  Dry ears, referral to MD, antibiotics</a:t>
            </a:r>
          </a:p>
          <a:p>
            <a:pPr marL="469900" marR="0" lvl="0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□"/>
            </a:pP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</a:pPr>
            <a:r>
              <a:rPr lang="en-US" sz="1800" b="0" i="0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Prevention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:  Dry ears!  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" name="Shape 207"/>
          <p:cNvPicPr preferRelativeResize="0">
            <a:picLocks noGrp="1"/>
          </p:cNvPicPr>
          <p:nvPr>
            <p:ph sz="half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434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Shape 208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09" name="Shape 20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181475" y="0"/>
            <a:ext cx="4953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Verdana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9. Auricular Hematoma</a:t>
            </a:r>
          </a:p>
        </p:txBody>
      </p:sp>
      <p:sp>
        <p:nvSpPr>
          <p:cNvPr id="215" name="Shape 215"/>
          <p:cNvSpPr txBox="1">
            <a:spLocks noGrp="1"/>
          </p:cNvSpPr>
          <p:nvPr>
            <p:ph idx="1"/>
          </p:nvPr>
        </p:nvSpPr>
        <p:spPr>
          <a:xfrm>
            <a:off x="566737" y="1752600"/>
            <a:ext cx="8577261" cy="4267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</a:pPr>
            <a:r>
              <a:rPr lang="en-US" sz="1800" b="1" i="0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Cauliflower Ear</a:t>
            </a:r>
          </a:p>
          <a:p>
            <a:pPr marL="469900" marR="0" lvl="0" indent="-43815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</a:pPr>
            <a:endParaRPr sz="1800" b="0" i="0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</a:pPr>
            <a:r>
              <a:rPr lang="en-US" sz="1800" b="0" i="0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MOI:  Compression or a shearing injury to the ear that causes blding into the cartilage.</a:t>
            </a:r>
          </a:p>
          <a:p>
            <a:pPr marL="469900" marR="0" lvl="0" indent="-431800" algn="l" rtl="0">
              <a:lnSpc>
                <a:spcPct val="100000"/>
              </a:lnSpc>
              <a:spcBef>
                <a:spcPts val="1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</a:pPr>
            <a:endParaRPr sz="1800" b="0" i="0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</a:pPr>
            <a:r>
              <a:rPr lang="en-US" sz="1800" b="0" i="0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s/s:  edema, p!.</a:t>
            </a:r>
          </a:p>
          <a:p>
            <a:pPr marL="469900" marR="0" lvl="0" indent="-419100" algn="l" rtl="0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</a:pPr>
            <a:endParaRPr sz="1800" b="0" i="0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</a:pPr>
            <a:r>
              <a:rPr lang="en-US" sz="1800" b="0" i="0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Tx:  Ice, compression, aspiration.</a:t>
            </a:r>
          </a:p>
          <a:p>
            <a:pPr marL="469900" marR="0" lvl="0" indent="-463550" algn="l" rtl="0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</a:pPr>
            <a:endParaRPr sz="1800" b="0" i="0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</a:pPr>
            <a:r>
              <a:rPr lang="en-US" sz="1800" b="0" i="0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Prevention: </a:t>
            </a:r>
            <a:r>
              <a:rPr lang="en-US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</a:t>
            </a:r>
            <a:r>
              <a:rPr lang="en-US" sz="1800" b="0" i="0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rotective headgear, Vaseline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800" b="0" i="0" u="none" strike="noStrike" cap="none" baseline="0">
              <a:solidFill>
                <a:schemeClr val="dk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21" name="Shape 221"/>
          <p:cNvSpPr txBox="1">
            <a:spLocks noGrp="1"/>
          </p:cNvSpPr>
          <p:nvPr>
            <p:ph sz="half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23" name="Shape 22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22" name="Shape 2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Shape 22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72000" y="0"/>
            <a:ext cx="457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Verdana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1. Cranium Fx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699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Protects the brain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MOI: </a:t>
            </a:r>
            <a:r>
              <a:rPr lang="en-US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compression force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</a:p>
          <a:p>
            <a:pPr marL="469900" marR="0" lvl="0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s/s: </a:t>
            </a:r>
            <a:r>
              <a:rPr lang="en-US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evere headache, nausea, deformity (indention), edema, possible bld or CSF from the ear, raccoon eyes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marL="469900" marR="0" lvl="0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Tx: stat neuro-referral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Prevention: Proper fitting helmet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800" b="0" i="0" u="none" strike="noStrike" cap="none" baseline="0">
              <a:solidFill>
                <a:schemeClr val="dk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01" name="Shape 101"/>
          <p:cNvPicPr preferRelativeResize="0">
            <a:picLocks noGrp="1"/>
          </p:cNvPicPr>
          <p:nvPr>
            <p:ph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Shape 112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tretch/>
        </p:blipFill>
        <p:spPr>
          <a:xfrm>
            <a:off x="12510" y="0"/>
            <a:ext cx="913149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Verdana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2. Acute Conjunctivitis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idx="1"/>
          </p:nvPr>
        </p:nvSpPr>
        <p:spPr>
          <a:xfrm>
            <a:off x="566737" y="1752600"/>
            <a:ext cx="80010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Et:  Bacteria or allergens</a:t>
            </a:r>
            <a:r>
              <a:rPr lang="en-US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; i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nflammation of the conjunctiva (back of the eyelid).</a:t>
            </a:r>
          </a:p>
          <a:p>
            <a:pPr marL="469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s/s:  Eyelid swelling, discharge, itching, burning.</a:t>
            </a:r>
          </a:p>
          <a:p>
            <a:pPr marL="469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Tx:  Highly infectious.  Refer to MD for meds.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Shape 128"/>
          <p:cNvPicPr preferRelativeResize="0">
            <a:picLocks noGrp="1"/>
          </p:cNvPicPr>
          <p:nvPr>
            <p:ph sz="half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4332286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Shape 129"/>
          <p:cNvPicPr preferRelativeResize="0">
            <a:picLocks noGrp="1"/>
          </p:cNvPicPr>
          <p:nvPr>
            <p:ph sz="half" idx="2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4343400" y="0"/>
            <a:ext cx="48006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Verdana"/>
              <a:buNone/>
            </a:pPr>
            <a:r>
              <a:rPr lang="en-US" sz="3800" b="1" i="0" u="none" strike="noStrike" cap="none" baseline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3. Orbital Fx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idx="1"/>
          </p:nvPr>
        </p:nvSpPr>
        <p:spPr>
          <a:xfrm>
            <a:off x="566737" y="1752600"/>
            <a:ext cx="4538662" cy="4267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MOI: direct blunt trauma; compression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S/S: raccoon eyes, downward displacement of eye, double vision, swelling, restricted eye mvmt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Tx: Ice, X-Ray, sx</a:t>
            </a:r>
          </a:p>
          <a:p>
            <a:pPr marL="469900" marR="0" lvl="0" indent="-279400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42" name="Shape 14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10200" y="0"/>
            <a:ext cx="37338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Shape 147"/>
          <p:cNvPicPr preferRelativeResize="0">
            <a:picLocks noGrp="1"/>
          </p:cNvPicPr>
          <p:nvPr>
            <p:ph sz="half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47244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Shape 148"/>
          <p:cNvPicPr preferRelativeResize="0">
            <a:picLocks noGrp="1"/>
          </p:cNvPicPr>
          <p:nvPr>
            <p:ph sz="half" idx="2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4724400" y="0"/>
            <a:ext cx="4419599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Verdana"/>
              <a:buNone/>
            </a:pPr>
            <a:r>
              <a:rPr lang="en-US" sz="4000" b="1" i="0" u="none" strike="noStrike" cap="none" baseline="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rPr>
              <a:t>4. Nasal Fx</a:t>
            </a:r>
          </a:p>
        </p:txBody>
      </p:sp>
      <p:sp>
        <p:nvSpPr>
          <p:cNvPr id="154" name="Shape 15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MOI: Blunt trauma to the nasal area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69900" marR="0" lvl="0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S/S: Deformity, p!, </a:t>
            </a:r>
            <a:r>
              <a:rPr lang="en-US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epistaxis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800"/>
          </a:p>
          <a:p>
            <a:pPr marL="469900" marR="0" lvl="0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ymbol"/>
              <a:buChar char="□"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TX: Control blding, X-Ray</a:t>
            </a:r>
          </a:p>
        </p:txBody>
      </p:sp>
    </p:spTree>
  </p:cSld>
  <p:clrMapOvr>
    <a:masterClrMapping/>
  </p:clrMapOvr>
  <p:transition spd="slow">
    <p:cut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retina">
  <a:themeElements>
    <a:clrScheme name="Office Theme 2">
      <a:dk1>
        <a:srgbClr val="000000"/>
      </a:dk1>
      <a:lt1>
        <a:srgbClr val="99CCCC"/>
      </a:lt1>
      <a:dk2>
        <a:srgbClr val="000000"/>
      </a:dk2>
      <a:lt2>
        <a:srgbClr val="CCCCCC"/>
      </a:lt2>
      <a:accent1>
        <a:srgbClr val="20446C"/>
      </a:accent1>
      <a:accent2>
        <a:srgbClr val="22581A"/>
      </a:accent2>
      <a:accent3>
        <a:srgbClr val="CAE2E2"/>
      </a:accent3>
      <a:accent4>
        <a:srgbClr val="000000"/>
      </a:accent4>
      <a:accent5>
        <a:srgbClr val="ABB0BA"/>
      </a:accent5>
      <a:accent6>
        <a:srgbClr val="1E4F16"/>
      </a:accent6>
      <a:hlink>
        <a:srgbClr val="503366"/>
      </a:hlink>
      <a:folHlink>
        <a:srgbClr val="144444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99CCCC"/>
        </a:lt1>
        <a:dk2>
          <a:srgbClr val="000000"/>
        </a:dk2>
        <a:lt2>
          <a:srgbClr val="CCCCCC"/>
        </a:lt2>
        <a:accent1>
          <a:srgbClr val="278E8E"/>
        </a:accent1>
        <a:accent2>
          <a:srgbClr val="437373"/>
        </a:accent2>
        <a:accent3>
          <a:srgbClr val="CAE2E2"/>
        </a:accent3>
        <a:accent4>
          <a:srgbClr val="000000"/>
        </a:accent4>
        <a:accent5>
          <a:srgbClr val="ACC6C6"/>
        </a:accent5>
        <a:accent6>
          <a:srgbClr val="3C6868"/>
        </a:accent6>
        <a:hlink>
          <a:srgbClr val="165050"/>
        </a:hlink>
        <a:folHlink>
          <a:srgbClr val="0170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99CCCC"/>
        </a:lt1>
        <a:dk2>
          <a:srgbClr val="000000"/>
        </a:dk2>
        <a:lt2>
          <a:srgbClr val="CCCCCC"/>
        </a:lt2>
        <a:accent1>
          <a:srgbClr val="20446C"/>
        </a:accent1>
        <a:accent2>
          <a:srgbClr val="22581A"/>
        </a:accent2>
        <a:accent3>
          <a:srgbClr val="CAE2E2"/>
        </a:accent3>
        <a:accent4>
          <a:srgbClr val="000000"/>
        </a:accent4>
        <a:accent5>
          <a:srgbClr val="ABB0BA"/>
        </a:accent5>
        <a:accent6>
          <a:srgbClr val="1E4F16"/>
        </a:accent6>
        <a:hlink>
          <a:srgbClr val="503366"/>
        </a:hlink>
        <a:folHlink>
          <a:srgbClr val="144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99CCCC"/>
        </a:lt1>
        <a:dk2>
          <a:srgbClr val="000000"/>
        </a:dk2>
        <a:lt2>
          <a:srgbClr val="CCCCCC"/>
        </a:lt2>
        <a:accent1>
          <a:srgbClr val="73393D"/>
        </a:accent1>
        <a:accent2>
          <a:srgbClr val="4F5925"/>
        </a:accent2>
        <a:accent3>
          <a:srgbClr val="CAE2E2"/>
        </a:accent3>
        <a:accent4>
          <a:srgbClr val="000000"/>
        </a:accent4>
        <a:accent5>
          <a:srgbClr val="BCAEAF"/>
        </a:accent5>
        <a:accent6>
          <a:srgbClr val="475020"/>
        </a:accent6>
        <a:hlink>
          <a:srgbClr val="6C4A20"/>
        </a:hlink>
        <a:folHlink>
          <a:srgbClr val="1A585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99CCCC"/>
        </a:lt1>
        <a:dk2>
          <a:srgbClr val="000000"/>
        </a:dk2>
        <a:lt2>
          <a:srgbClr val="CCCCCC"/>
        </a:lt2>
        <a:accent1>
          <a:srgbClr val="804426"/>
        </a:accent1>
        <a:accent2>
          <a:srgbClr val="58571A"/>
        </a:accent2>
        <a:accent3>
          <a:srgbClr val="CAE2E2"/>
        </a:accent3>
        <a:accent4>
          <a:srgbClr val="000000"/>
        </a:accent4>
        <a:accent5>
          <a:srgbClr val="C0B0AC"/>
        </a:accent5>
        <a:accent6>
          <a:srgbClr val="4F4E16"/>
        </a:accent6>
        <a:hlink>
          <a:srgbClr val="1A5858"/>
        </a:hlink>
        <a:folHlink>
          <a:srgbClr val="57386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78E8E"/>
        </a:accent1>
        <a:accent2>
          <a:srgbClr val="437373"/>
        </a:accent2>
        <a:accent3>
          <a:srgbClr val="FFFFFF"/>
        </a:accent3>
        <a:accent4>
          <a:srgbClr val="000000"/>
        </a:accent4>
        <a:accent5>
          <a:srgbClr val="ACC6C6"/>
        </a:accent5>
        <a:accent6>
          <a:srgbClr val="3C6868"/>
        </a:accent6>
        <a:hlink>
          <a:srgbClr val="165050"/>
        </a:hlink>
        <a:folHlink>
          <a:srgbClr val="0170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0446C"/>
        </a:accent1>
        <a:accent2>
          <a:srgbClr val="22581A"/>
        </a:accent2>
        <a:accent3>
          <a:srgbClr val="FFFFFF"/>
        </a:accent3>
        <a:accent4>
          <a:srgbClr val="000000"/>
        </a:accent4>
        <a:accent5>
          <a:srgbClr val="ABB0BA"/>
        </a:accent5>
        <a:accent6>
          <a:srgbClr val="1E4F16"/>
        </a:accent6>
        <a:hlink>
          <a:srgbClr val="503366"/>
        </a:hlink>
        <a:folHlink>
          <a:srgbClr val="144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3393D"/>
        </a:accent1>
        <a:accent2>
          <a:srgbClr val="4F5925"/>
        </a:accent2>
        <a:accent3>
          <a:srgbClr val="FFFFFF"/>
        </a:accent3>
        <a:accent4>
          <a:srgbClr val="000000"/>
        </a:accent4>
        <a:accent5>
          <a:srgbClr val="BCAEAF"/>
        </a:accent5>
        <a:accent6>
          <a:srgbClr val="475020"/>
        </a:accent6>
        <a:hlink>
          <a:srgbClr val="6C4A20"/>
        </a:hlink>
        <a:folHlink>
          <a:srgbClr val="1A585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04426"/>
        </a:accent1>
        <a:accent2>
          <a:srgbClr val="58571A"/>
        </a:accent2>
        <a:accent3>
          <a:srgbClr val="FFFFFF"/>
        </a:accent3>
        <a:accent4>
          <a:srgbClr val="000000"/>
        </a:accent4>
        <a:accent5>
          <a:srgbClr val="C0B0AC"/>
        </a:accent5>
        <a:accent6>
          <a:srgbClr val="4F4E16"/>
        </a:accent6>
        <a:hlink>
          <a:srgbClr val="1A5858"/>
        </a:hlink>
        <a:folHlink>
          <a:srgbClr val="57386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99CCCC"/>
      </a:lt1>
      <a:dk2>
        <a:srgbClr val="000000"/>
      </a:dk2>
      <a:lt2>
        <a:srgbClr val="CCCCCC"/>
      </a:lt2>
      <a:accent1>
        <a:srgbClr val="20446C"/>
      </a:accent1>
      <a:accent2>
        <a:srgbClr val="22581A"/>
      </a:accent2>
      <a:accent3>
        <a:srgbClr val="CAE2E2"/>
      </a:accent3>
      <a:accent4>
        <a:srgbClr val="000000"/>
      </a:accent4>
      <a:accent5>
        <a:srgbClr val="ABB0BA"/>
      </a:accent5>
      <a:accent6>
        <a:srgbClr val="1E4F16"/>
      </a:accent6>
      <a:hlink>
        <a:srgbClr val="503366"/>
      </a:hlink>
      <a:folHlink>
        <a:srgbClr val="144444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99CCCC"/>
        </a:lt1>
        <a:dk2>
          <a:srgbClr val="000000"/>
        </a:dk2>
        <a:lt2>
          <a:srgbClr val="CCCCCC"/>
        </a:lt2>
        <a:accent1>
          <a:srgbClr val="278E8E"/>
        </a:accent1>
        <a:accent2>
          <a:srgbClr val="437373"/>
        </a:accent2>
        <a:accent3>
          <a:srgbClr val="CAE2E2"/>
        </a:accent3>
        <a:accent4>
          <a:srgbClr val="000000"/>
        </a:accent4>
        <a:accent5>
          <a:srgbClr val="ACC6C6"/>
        </a:accent5>
        <a:accent6>
          <a:srgbClr val="3C6868"/>
        </a:accent6>
        <a:hlink>
          <a:srgbClr val="165050"/>
        </a:hlink>
        <a:folHlink>
          <a:srgbClr val="0170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99CCCC"/>
        </a:lt1>
        <a:dk2>
          <a:srgbClr val="000000"/>
        </a:dk2>
        <a:lt2>
          <a:srgbClr val="CCCCCC"/>
        </a:lt2>
        <a:accent1>
          <a:srgbClr val="20446C"/>
        </a:accent1>
        <a:accent2>
          <a:srgbClr val="22581A"/>
        </a:accent2>
        <a:accent3>
          <a:srgbClr val="CAE2E2"/>
        </a:accent3>
        <a:accent4>
          <a:srgbClr val="000000"/>
        </a:accent4>
        <a:accent5>
          <a:srgbClr val="ABB0BA"/>
        </a:accent5>
        <a:accent6>
          <a:srgbClr val="1E4F16"/>
        </a:accent6>
        <a:hlink>
          <a:srgbClr val="503366"/>
        </a:hlink>
        <a:folHlink>
          <a:srgbClr val="144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99CCCC"/>
        </a:lt1>
        <a:dk2>
          <a:srgbClr val="000000"/>
        </a:dk2>
        <a:lt2>
          <a:srgbClr val="CCCCCC"/>
        </a:lt2>
        <a:accent1>
          <a:srgbClr val="73393D"/>
        </a:accent1>
        <a:accent2>
          <a:srgbClr val="4F5925"/>
        </a:accent2>
        <a:accent3>
          <a:srgbClr val="CAE2E2"/>
        </a:accent3>
        <a:accent4>
          <a:srgbClr val="000000"/>
        </a:accent4>
        <a:accent5>
          <a:srgbClr val="BCAEAF"/>
        </a:accent5>
        <a:accent6>
          <a:srgbClr val="475020"/>
        </a:accent6>
        <a:hlink>
          <a:srgbClr val="6C4A20"/>
        </a:hlink>
        <a:folHlink>
          <a:srgbClr val="1A585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99CCCC"/>
        </a:lt1>
        <a:dk2>
          <a:srgbClr val="000000"/>
        </a:dk2>
        <a:lt2>
          <a:srgbClr val="CCCCCC"/>
        </a:lt2>
        <a:accent1>
          <a:srgbClr val="804426"/>
        </a:accent1>
        <a:accent2>
          <a:srgbClr val="58571A"/>
        </a:accent2>
        <a:accent3>
          <a:srgbClr val="CAE2E2"/>
        </a:accent3>
        <a:accent4>
          <a:srgbClr val="000000"/>
        </a:accent4>
        <a:accent5>
          <a:srgbClr val="C0B0AC"/>
        </a:accent5>
        <a:accent6>
          <a:srgbClr val="4F4E16"/>
        </a:accent6>
        <a:hlink>
          <a:srgbClr val="1A5858"/>
        </a:hlink>
        <a:folHlink>
          <a:srgbClr val="57386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78E8E"/>
        </a:accent1>
        <a:accent2>
          <a:srgbClr val="437373"/>
        </a:accent2>
        <a:accent3>
          <a:srgbClr val="FFFFFF"/>
        </a:accent3>
        <a:accent4>
          <a:srgbClr val="000000"/>
        </a:accent4>
        <a:accent5>
          <a:srgbClr val="ACC6C6"/>
        </a:accent5>
        <a:accent6>
          <a:srgbClr val="3C6868"/>
        </a:accent6>
        <a:hlink>
          <a:srgbClr val="165050"/>
        </a:hlink>
        <a:folHlink>
          <a:srgbClr val="0170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0446C"/>
        </a:accent1>
        <a:accent2>
          <a:srgbClr val="22581A"/>
        </a:accent2>
        <a:accent3>
          <a:srgbClr val="FFFFFF"/>
        </a:accent3>
        <a:accent4>
          <a:srgbClr val="000000"/>
        </a:accent4>
        <a:accent5>
          <a:srgbClr val="ABB0BA"/>
        </a:accent5>
        <a:accent6>
          <a:srgbClr val="1E4F16"/>
        </a:accent6>
        <a:hlink>
          <a:srgbClr val="503366"/>
        </a:hlink>
        <a:folHlink>
          <a:srgbClr val="144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3393D"/>
        </a:accent1>
        <a:accent2>
          <a:srgbClr val="4F5925"/>
        </a:accent2>
        <a:accent3>
          <a:srgbClr val="FFFFFF"/>
        </a:accent3>
        <a:accent4>
          <a:srgbClr val="000000"/>
        </a:accent4>
        <a:accent5>
          <a:srgbClr val="BCAEAF"/>
        </a:accent5>
        <a:accent6>
          <a:srgbClr val="475020"/>
        </a:accent6>
        <a:hlink>
          <a:srgbClr val="6C4A20"/>
        </a:hlink>
        <a:folHlink>
          <a:srgbClr val="1A585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04426"/>
        </a:accent1>
        <a:accent2>
          <a:srgbClr val="58571A"/>
        </a:accent2>
        <a:accent3>
          <a:srgbClr val="FFFFFF"/>
        </a:accent3>
        <a:accent4>
          <a:srgbClr val="000000"/>
        </a:accent4>
        <a:accent5>
          <a:srgbClr val="C0B0AC"/>
        </a:accent5>
        <a:accent6>
          <a:srgbClr val="4F4E16"/>
        </a:accent6>
        <a:hlink>
          <a:srgbClr val="1A5858"/>
        </a:hlink>
        <a:folHlink>
          <a:srgbClr val="57386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retina</Template>
  <TotalTime>0</TotalTime>
  <Words>399</Words>
  <Application>Microsoft Office PowerPoint</Application>
  <PresentationFormat>On-screen Show (4:3)</PresentationFormat>
  <Paragraphs>85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retina</vt:lpstr>
      <vt:lpstr>1_Default Design</vt:lpstr>
      <vt:lpstr>Today’s Agenda:  1/6/15</vt:lpstr>
      <vt:lpstr>1. Cranium Fx</vt:lpstr>
      <vt:lpstr>PowerPoint Presentation</vt:lpstr>
      <vt:lpstr>PowerPoint Presentation</vt:lpstr>
      <vt:lpstr>2. Acute Conjunctivitis</vt:lpstr>
      <vt:lpstr>PowerPoint Presentation</vt:lpstr>
      <vt:lpstr>3. Orbital Fx</vt:lpstr>
      <vt:lpstr>PowerPoint Presentation</vt:lpstr>
      <vt:lpstr>4. Nasal Fx</vt:lpstr>
      <vt:lpstr>PowerPoint Presentation</vt:lpstr>
      <vt:lpstr>5. Epistaxis (Nosebleed)</vt:lpstr>
      <vt:lpstr>6. Tooth Fx, Sublux, Avulsions</vt:lpstr>
      <vt:lpstr>PowerPoint Presentation</vt:lpstr>
      <vt:lpstr>7. Mandible Fx</vt:lpstr>
      <vt:lpstr>PowerPoint Presentation</vt:lpstr>
      <vt:lpstr>8. Otitis Externa</vt:lpstr>
      <vt:lpstr>PowerPoint Presentation</vt:lpstr>
      <vt:lpstr>9. Auricular Hematoma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Today’s Agenda:  1/6/15</dc:title>
  <dc:creator>Williams, Lydia L</dc:creator>
  <cp:lastModifiedBy>Williams, Lydia L</cp:lastModifiedBy>
  <cp:revision>2</cp:revision>
  <dcterms:modified xsi:type="dcterms:W3CDTF">2015-01-06T15:10:11Z</dcterms:modified>
</cp:coreProperties>
</file>