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2"/>
    <p:sldMasterId id="2147483674" r:id="rId3"/>
  </p:sldMasterIdLst>
  <p:notesMasterIdLst>
    <p:notesMasterId r:id="rId28"/>
  </p:notesMasterIdLst>
  <p:sldIdLst>
    <p:sldId id="294" r:id="rId4"/>
    <p:sldId id="296" r:id="rId5"/>
    <p:sldId id="292" r:id="rId6"/>
    <p:sldId id="293" r:id="rId7"/>
    <p:sldId id="291" r:id="rId8"/>
    <p:sldId id="262" r:id="rId9"/>
    <p:sldId id="282" r:id="rId10"/>
    <p:sldId id="263" r:id="rId11"/>
    <p:sldId id="272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7B91DF-CE60-4014-8DD0-28612971A14E}" type="datetimeFigureOut">
              <a:rPr lang="en-US"/>
              <a:pPr>
                <a:defRPr/>
              </a:pPr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F642EC-7A2C-4805-918C-0347B395B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1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7842D-8387-4D4D-80CF-2B25CE96FF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4CE8-9A2D-47B3-B6B0-7001295BBF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5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CC38-3C88-4A48-BBD8-C68398F5C6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4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09862-B242-487D-802F-849AE9AE6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12C53B-0EC1-4F9F-A3EA-DCA3D1824E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91224-CA95-4A03-B70A-5699EBFC7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33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C419E-FCA7-4C84-A483-A200C63F1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56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C6FAB-3F4A-4262-A716-C838E3CC0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760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560EF-127A-4516-9066-623D00108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608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7BFA6-F76D-45D9-B0E6-E32C13B97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80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1D1CE-B84E-43F9-99EF-EDEA1CA1C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50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5F64-279F-4F3C-9CCC-0D06B0B87F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15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24383-1D84-4CBD-837A-FD58A79359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232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97F6F-AEF1-4FFE-9E2A-D485C3F57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770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97BA5-20AE-4659-87DB-ADDB691B9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479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C6137-3B8E-46E7-AB31-C89643D01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78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437A-1316-4176-BD41-D27863BFB3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4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54DC-F8A7-461B-A1E1-0C55BD793E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A7F4-7801-4800-BD6B-7DF95C520B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2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16A3-B9EB-4BAB-B11A-58C85564D3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2DE0-4FE3-4551-AC5E-90C32FD8D2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1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C0CA2-FF1A-4302-ACAA-4DD83E213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9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FCDF-0DFF-48D6-BE68-B27720DE22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7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9A6D20-940E-4703-9A60-BC4D8392E1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532E1A-59FA-4FEF-8181-0F4B65937E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581775" cy="792162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Agenda: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371600"/>
            <a:ext cx="6781800" cy="47545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600" dirty="0" smtClean="0"/>
              <a:t>Next class – quiz over GI anatomy, be prepared to label.  Also know quadrants and regions.</a:t>
            </a:r>
            <a:endParaRPr lang="en-US" sz="2600" dirty="0" smtClean="0"/>
          </a:p>
          <a:p>
            <a:pPr marL="457200" indent="-457200">
              <a:buAutoNum type="arabicPeriod"/>
            </a:pPr>
            <a:endParaRPr lang="en-US" sz="1200" dirty="0"/>
          </a:p>
          <a:p>
            <a:pPr marL="457200" indent="-457200">
              <a:buAutoNum type="arabicPeriod"/>
            </a:pPr>
            <a:r>
              <a:rPr lang="en-US" sz="2600" dirty="0" smtClean="0"/>
              <a:t>Common GI word parts to know.</a:t>
            </a:r>
          </a:p>
          <a:p>
            <a:pPr marL="457200" indent="-457200">
              <a:buAutoNum type="arabicPeriod"/>
            </a:pPr>
            <a:endParaRPr lang="en-US" sz="1200" dirty="0" smtClean="0"/>
          </a:p>
          <a:p>
            <a:pPr marL="457200" indent="-457200">
              <a:buAutoNum type="arabicPeriod"/>
            </a:pPr>
            <a:r>
              <a:rPr lang="en-US" sz="2600" dirty="0" smtClean="0"/>
              <a:t>TO:  Identify common GI pathologies.</a:t>
            </a:r>
            <a:endParaRPr lang="en-US" sz="2600" dirty="0" smtClean="0"/>
          </a:p>
          <a:p>
            <a:pPr marL="457200" indent="-457200">
              <a:buAutoNum type="arabicPeriod"/>
            </a:pPr>
            <a:endParaRPr lang="en-US" sz="1200" dirty="0"/>
          </a:p>
          <a:p>
            <a:pPr marL="457200" indent="-457200">
              <a:buAutoNum type="arabicPeriod"/>
            </a:pPr>
            <a:r>
              <a:rPr lang="en-US" sz="2600" dirty="0" smtClean="0"/>
              <a:t>Finish chapters 32 – 35 of Henrietta Lacks.  </a:t>
            </a:r>
          </a:p>
          <a:p>
            <a:pPr marL="457200" indent="-457200">
              <a:buAutoNum type="arabicPeriod"/>
            </a:pPr>
            <a:endParaRPr lang="en-US" sz="1600" dirty="0"/>
          </a:p>
          <a:p>
            <a:pPr marL="457200" indent="-457200">
              <a:buAutoNum type="arabicPeriod"/>
            </a:pPr>
            <a:r>
              <a:rPr lang="en-US" sz="2600" dirty="0" smtClean="0"/>
              <a:t>GI Weebly Pathology – check the </a:t>
            </a:r>
            <a:r>
              <a:rPr lang="en-US" sz="2600" dirty="0" err="1" smtClean="0"/>
              <a:t>weebly</a:t>
            </a:r>
            <a:r>
              <a:rPr lang="en-US" sz="2600" dirty="0" smtClean="0"/>
              <a:t> to see which one you have been assigned. </a:t>
            </a:r>
            <a:endParaRPr lang="en-US" sz="2600" dirty="0"/>
          </a:p>
          <a:p>
            <a:pPr marL="457200" indent="-457200">
              <a:buAutoNum type="arabicPeriod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9203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291690" y="228600"/>
            <a:ext cx="4038599" cy="510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b="1" i="0" strike="noStrike" cap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4. Constipation </a:t>
            </a:r>
            <a:r>
              <a:rPr lang="en-US" sz="28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When fecal material remains in the colon too long, causing excessive reabsorption of water.</a:t>
            </a: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High-fiber diet, </a:t>
            </a:r>
            <a:r>
              <a:rPr lang="en-US" sz="28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flds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exrs</a:t>
            </a: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laxatives.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610100" y="228601"/>
            <a:ext cx="43434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b="1" i="0" strike="noStrike" cap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5.  Diarrhea</a:t>
            </a:r>
            <a:r>
              <a:rPr lang="en-US" sz="28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condition characterized by frequent watery stools.</a:t>
            </a:r>
          </a:p>
          <a:p>
            <a:pPr marL="342900" marR="0" lvl="0" indent="-2540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Eliminate the cause, </a:t>
            </a:r>
            <a:r>
              <a:rPr lang="en-US" sz="28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flds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modify diet.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4114800"/>
            <a:ext cx="3124200" cy="202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3576638"/>
            <a:ext cx="1524000" cy="2381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901538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2667000" y="381000"/>
            <a:ext cx="62484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1" i="0" strike="noStrike" cap="none" baseline="0" dirty="0" smtClean="0">
                <a:latin typeface="Arial"/>
                <a:ea typeface="Arial"/>
                <a:cs typeface="Arial"/>
                <a:sym typeface="Arial"/>
              </a:rPr>
              <a:t>6.  Diverticulitis</a:t>
            </a:r>
            <a:r>
              <a:rPr lang="en-US" sz="3200" b="1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An inflammation of the diverticula, pouches (or sacs) that form in the intestine as the mucosal lining pushes through the surrounding muscle.</a:t>
            </a:r>
          </a:p>
          <a:p>
            <a:pPr marL="342900" marR="0" lvl="0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Abd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p!,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irregular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BM,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flatus; constipation or diarrhea; </a:t>
            </a:r>
            <a:r>
              <a:rPr lang="en-US" sz="32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abd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swelling; nausea; fever.</a:t>
            </a:r>
          </a:p>
          <a:p>
            <a:pPr marL="342900" marR="0" lvl="0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Antibiotics,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p!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meds, </a:t>
            </a:r>
            <a:r>
              <a:rPr lang="en-US" sz="32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sx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235983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29" y="3629"/>
            <a:ext cx="4843853" cy="685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0226" y="0"/>
            <a:ext cx="4303774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0225" y="2819400"/>
            <a:ext cx="4303776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881739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724400" y="457200"/>
            <a:ext cx="4159476" cy="617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b="1" i="0" strike="noStrike" cap="none" baseline="0" dirty="0" smtClean="0">
                <a:latin typeface="Arial"/>
                <a:ea typeface="Arial"/>
                <a:cs typeface="Arial"/>
                <a:sym typeface="Arial"/>
              </a:rPr>
              <a:t>7. Gastroenteritis</a:t>
            </a:r>
            <a:r>
              <a:rPr lang="en-US" sz="2800" b="0" i="0" strike="noStrike" cap="none" baseline="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An inflammation of the mucous membrane that lines the stomach and intestinal tract.</a:t>
            </a:r>
          </a:p>
          <a:p>
            <a:pPr marL="342900" marR="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Food poisoning, infection, toxins.</a:t>
            </a:r>
          </a:p>
          <a:p>
            <a:pPr marL="342900" marR="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Rest, fluids, antibiotics  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99" y="457200"/>
            <a:ext cx="4395334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944124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639732" y="838200"/>
            <a:ext cx="43434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b="1" i="0" strike="noStrike" cap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8. Hemorrhoids</a:t>
            </a:r>
            <a:r>
              <a:rPr lang="en-US" sz="2800" b="0" i="0" strike="noStrike" cap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P!,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dilated or varicose veins of the rectum or anus.</a:t>
            </a:r>
          </a:p>
          <a:p>
            <a:pPr marL="342900" marR="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Straining to </a:t>
            </a:r>
            <a:r>
              <a:rPr lang="en-US" sz="2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defecate, 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constipation, pressure from pregnancy, low fluids, laxative abuse, prolonged sitting.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High-fiber diet, increase fluids, stool softeners, Prep H medication.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66914"/>
            <a:ext cx="4334932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138784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2362200" y="533400"/>
            <a:ext cx="6324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76463" marR="0" lvl="0" indent="-21764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b="1" i="0" strike="noStrike" cap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9.Hepatitis</a:t>
            </a:r>
            <a:r>
              <a:rPr lang="en-US" sz="2800" b="0" i="0" strike="noStrike" cap="non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viral inflammation of the liver.</a:t>
            </a:r>
          </a:p>
          <a:p>
            <a:pPr marL="2452688" marR="0" lvl="2" indent="-158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Type A,B,C,D, and E.</a:t>
            </a:r>
          </a:p>
          <a:p>
            <a:pPr marL="1143000" marR="0" lvl="2" indent="-50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S/s: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Pyrexia, 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lack of appetite, N&amp;V, fatigue, dark-colored urine, clay-colored stool, enlarged liver, jaundice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Tx</a:t>
            </a: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2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Rest, diet high in protein, high in calories, low in fat,  Transplant is necessary.</a:t>
            </a:r>
          </a:p>
          <a:p>
            <a:pPr marL="914400" marR="0" lvl="2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862671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2667000" y="457200"/>
            <a:ext cx="5943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b="1" i="0" strike="noStrike" cap="none" baseline="0" dirty="0" smtClean="0">
                <a:latin typeface="Arial"/>
                <a:ea typeface="Arial"/>
                <a:cs typeface="Arial"/>
                <a:sym typeface="Arial"/>
              </a:rPr>
              <a:t>10.  Hernia </a:t>
            </a:r>
            <a:r>
              <a:rPr lang="en-US" sz="2800" b="1" i="0" strike="noStrike" cap="none" baseline="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Occurs when an internal organ pushes through a weakened area or natural opening in a body </a:t>
            </a: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wall.</a:t>
            </a: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s/s:</a:t>
            </a: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Heartburn, stomach distention, chest </a:t>
            </a:r>
            <a:r>
              <a:rPr lang="en-US" sz="2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p!, 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difficulty </a:t>
            </a:r>
            <a:r>
              <a:rPr lang="en-US" sz="2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swallowing (dysphagia)</a:t>
            </a:r>
            <a:endParaRPr lang="en-US" sz="2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Tx</a:t>
            </a:r>
            <a:r>
              <a:rPr lang="en-US" sz="2800" b="1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28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Bland diet, small frequent meals, staying upright after eating, surgical repair.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2739105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8767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2285" y="3429001"/>
            <a:ext cx="4267199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799" y="0"/>
            <a:ext cx="4303487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306806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2462966" y="152400"/>
            <a:ext cx="6681034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1" i="0" strike="noStrike" cap="none" baseline="0" dirty="0" smtClean="0">
                <a:latin typeface="Arial"/>
                <a:ea typeface="Arial"/>
                <a:cs typeface="Arial"/>
                <a:sym typeface="Arial"/>
              </a:rPr>
              <a:t>11. Pancreatitis</a:t>
            </a:r>
            <a:r>
              <a:rPr lang="en-US" sz="3200" b="0" i="0" strike="noStrike" cap="none" baseline="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inflammation of the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pancreas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due to e</a:t>
            </a: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xcessive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alcohol consumption or gallstones.</a:t>
            </a:r>
          </a:p>
          <a:p>
            <a:pPr marL="342900" marR="0" lvl="0" indent="-2794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Symptoms: 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Severe </a:t>
            </a:r>
            <a:r>
              <a:rPr lang="en-US" sz="24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abd</a:t>
            </a:r>
            <a:r>
              <a:rPr lang="en-US" sz="2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p!</a:t>
            </a:r>
            <a:endParaRPr lang="en-US" sz="2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N&amp;V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Diaphoresis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Jaundice</a:t>
            </a: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2895600"/>
            <a:ext cx="3257145" cy="239703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2688771" y="5562600"/>
            <a:ext cx="417915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Treatment depends on cause</a:t>
            </a:r>
          </a:p>
        </p:txBody>
      </p:sp>
    </p:spTree>
    <p:extLst>
      <p:ext uri="{BB962C8B-B14F-4D97-AF65-F5344CB8AC3E}">
        <p14:creationId xmlns:p14="http://schemas.microsoft.com/office/powerpoint/2010/main" val="2473628834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362200" y="609600"/>
            <a:ext cx="6553200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1" i="0" strike="noStrike" cap="none" baseline="0" dirty="0" smtClean="0">
                <a:latin typeface="Arial"/>
                <a:ea typeface="Arial"/>
                <a:cs typeface="Arial"/>
                <a:sym typeface="Arial"/>
              </a:rPr>
              <a:t>12. Peritonitis</a:t>
            </a:r>
            <a:r>
              <a:rPr lang="en-US" sz="3200" b="0" i="0" strike="noStrike" cap="none" baseline="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strike="noStrike" cap="none" baseline="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inflammation of the </a:t>
            </a:r>
            <a:r>
              <a:rPr lang="en-US" sz="32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abd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peritoneal cavity, usually occurs when a rupture in the intestine allows the intestine contents to enter the peritoneal cavity.</a:t>
            </a:r>
          </a:p>
          <a:p>
            <a:pPr marL="342900" marR="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200" b="1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s/s</a:t>
            </a:r>
            <a:r>
              <a:rPr lang="en-US" sz="32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Abd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p!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distention, fever, N&amp;V</a:t>
            </a:r>
          </a:p>
          <a:p>
            <a:pPr marL="342900" marR="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200" b="1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tx</a:t>
            </a:r>
            <a:r>
              <a:rPr lang="en-US" sz="3200" b="1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antibiotics, surgical repair of intestine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825062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038975" cy="792162"/>
          </a:xfrm>
        </p:spPr>
        <p:txBody>
          <a:bodyPr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GI Word Parts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295400"/>
            <a:ext cx="6326187" cy="4525963"/>
          </a:xfrm>
        </p:spPr>
        <p:txBody>
          <a:bodyPr/>
          <a:lstStyle/>
          <a:p>
            <a:r>
              <a:rPr lang="en-US" sz="2700" dirty="0" smtClean="0"/>
              <a:t>Gloss- 			(tongue)</a:t>
            </a:r>
          </a:p>
          <a:p>
            <a:r>
              <a:rPr lang="en-US" sz="2700" dirty="0" smtClean="0"/>
              <a:t>-</a:t>
            </a:r>
            <a:r>
              <a:rPr lang="en-US" sz="2700" dirty="0" err="1" smtClean="0"/>
              <a:t>ia</a:t>
            </a:r>
            <a:r>
              <a:rPr lang="en-US" sz="2700" dirty="0" smtClean="0"/>
              <a:t>, -</a:t>
            </a:r>
            <a:r>
              <a:rPr lang="en-US" sz="2700" dirty="0" err="1" smtClean="0"/>
              <a:t>iasis</a:t>
            </a:r>
            <a:r>
              <a:rPr lang="en-US" sz="2700" dirty="0" smtClean="0"/>
              <a:t>, -</a:t>
            </a:r>
            <a:r>
              <a:rPr lang="en-US" sz="2700" dirty="0" err="1" smtClean="0"/>
              <a:t>osis</a:t>
            </a:r>
            <a:r>
              <a:rPr lang="en-US" sz="2700" dirty="0" smtClean="0"/>
              <a:t>		(condition of)</a:t>
            </a:r>
          </a:p>
          <a:p>
            <a:r>
              <a:rPr lang="en-US" sz="2700" dirty="0" smtClean="0"/>
              <a:t>-</a:t>
            </a:r>
            <a:r>
              <a:rPr lang="en-US" sz="2700" dirty="0" err="1" smtClean="0"/>
              <a:t>ic</a:t>
            </a:r>
            <a:r>
              <a:rPr lang="en-US" sz="2700" dirty="0" smtClean="0"/>
              <a:t>				(pertaining to)</a:t>
            </a:r>
          </a:p>
          <a:p>
            <a:r>
              <a:rPr lang="en-US" sz="2700" dirty="0" err="1" smtClean="0"/>
              <a:t>Herni</a:t>
            </a:r>
            <a:r>
              <a:rPr lang="en-US" sz="2700" dirty="0" smtClean="0"/>
              <a:t>-			(rupture)</a:t>
            </a:r>
          </a:p>
          <a:p>
            <a:r>
              <a:rPr lang="en-US" sz="2700" dirty="0" err="1" smtClean="0"/>
              <a:t>Trach</a:t>
            </a:r>
            <a:r>
              <a:rPr lang="en-US" sz="2700" dirty="0" smtClean="0"/>
              <a:t>-			(windpipe)</a:t>
            </a:r>
          </a:p>
          <a:p>
            <a:r>
              <a:rPr lang="en-US" sz="2700" dirty="0" err="1" smtClean="0"/>
              <a:t>Lact</a:t>
            </a:r>
            <a:r>
              <a:rPr lang="en-US" sz="2700" dirty="0" smtClean="0"/>
              <a:t>-			(milk)</a:t>
            </a:r>
          </a:p>
          <a:p>
            <a:r>
              <a:rPr lang="en-US" sz="2700" dirty="0" smtClean="0"/>
              <a:t>Re-				(</a:t>
            </a:r>
            <a:r>
              <a:rPr lang="en-US" sz="2700" dirty="0" err="1" smtClean="0"/>
              <a:t>back,again</a:t>
            </a:r>
            <a:r>
              <a:rPr lang="en-US" sz="2700" dirty="0" smtClean="0"/>
              <a:t>)</a:t>
            </a:r>
          </a:p>
          <a:p>
            <a:r>
              <a:rPr lang="en-US" sz="2700" dirty="0" err="1" smtClean="0"/>
              <a:t>Hepat</a:t>
            </a:r>
            <a:r>
              <a:rPr lang="en-US" sz="2700" dirty="0" smtClean="0"/>
              <a:t>-			(liver)</a:t>
            </a:r>
          </a:p>
          <a:p>
            <a:r>
              <a:rPr lang="en-US" sz="2700" dirty="0" smtClean="0"/>
              <a:t>Hem-			(blood)</a:t>
            </a:r>
          </a:p>
          <a:p>
            <a:r>
              <a:rPr lang="en-US" sz="2700" dirty="0" smtClean="0"/>
              <a:t>-</a:t>
            </a:r>
            <a:r>
              <a:rPr lang="en-US" sz="2700" dirty="0" err="1" smtClean="0"/>
              <a:t>rrhea</a:t>
            </a:r>
            <a:r>
              <a:rPr lang="en-US" sz="2700" dirty="0" smtClean="0"/>
              <a:t>			(flow)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505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415033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2362200" y="685800"/>
            <a:ext cx="6324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1" i="0" strike="noStrike" cap="none" baseline="0" dirty="0" smtClean="0">
                <a:latin typeface="Arial"/>
                <a:ea typeface="Arial"/>
                <a:cs typeface="Arial"/>
                <a:sym typeface="Arial"/>
              </a:rPr>
              <a:t>13. Ulcer</a:t>
            </a:r>
            <a:r>
              <a:rPr lang="en-US" sz="3200" b="0" i="0" strike="noStrike" cap="none" baseline="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strike="noStrike" cap="none" baseline="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open sore on the lining of the digestive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tract due to a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burrowing bacteria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s/s: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Burning </a:t>
            </a: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p!,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indigestion, bloody vomitus, dark, tarry stool</a:t>
            </a:r>
          </a:p>
          <a:p>
            <a:pPr marL="342900" marR="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tx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Antacids, bland diet, </a:t>
            </a:r>
            <a:r>
              <a:rPr lang="en-US" sz="28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</a:t>
            </a:r>
            <a:r>
              <a:rPr lang="en-US" sz="2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stress, avoid irritants, antibiotics, Pepto-Bismol, surgery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124459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413" y="2438400"/>
            <a:ext cx="3124199" cy="230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800353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2438400" y="304800"/>
            <a:ext cx="64770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1" i="0" strike="noStrike" cap="none" baseline="0" dirty="0" smtClean="0">
                <a:latin typeface="Arial"/>
                <a:ea typeface="Arial"/>
                <a:cs typeface="Arial"/>
                <a:sym typeface="Arial"/>
              </a:rPr>
              <a:t>14. Ulcerative </a:t>
            </a:r>
            <a:r>
              <a:rPr lang="en-US" sz="3200" b="1" i="0" strike="noStrike" cap="none" baseline="0" dirty="0">
                <a:latin typeface="Arial"/>
                <a:ea typeface="Arial"/>
                <a:cs typeface="Arial"/>
                <a:sym typeface="Arial"/>
              </a:rPr>
              <a:t>Colitis</a:t>
            </a:r>
            <a:r>
              <a:rPr lang="en-US" sz="3200" b="0" i="0" strike="noStrike" cap="none" baseline="0" dirty="0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severe inflammation of the colon accompanied by the formation of ulcers and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abscesses due to stress, allergens or autoimmune </a:t>
            </a:r>
            <a:r>
              <a:rPr lang="en-US" sz="32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rxn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3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s/s:</a:t>
            </a:r>
            <a:endParaRPr lang="en-US" sz="32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Diarrhea containing </a:t>
            </a:r>
            <a:r>
              <a:rPr lang="en-US" sz="24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bld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pus, and mucus.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Wt</a:t>
            </a:r>
            <a:r>
              <a:rPr lang="en-US" sz="2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loss, weakness, </a:t>
            </a:r>
            <a:r>
              <a:rPr lang="en-US" sz="2400" b="0" i="0" u="none" strike="noStrike" cap="none" baseline="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abd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pain, anemia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Tx</a:t>
            </a:r>
            <a:r>
              <a:rPr lang="en-US" sz="3200" b="1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32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Controlling inflammation, reducing </a:t>
            </a:r>
            <a:r>
              <a:rPr lang="en-US" sz="2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stress proper 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nutrition, surgery to remove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022874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04800"/>
            <a:ext cx="8534399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918846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" y="0"/>
            <a:ext cx="9134571" cy="6858000"/>
          </a:xfrm>
        </p:spPr>
      </p:pic>
    </p:spTree>
    <p:extLst>
      <p:ext uri="{BB962C8B-B14F-4D97-AF65-F5344CB8AC3E}">
        <p14:creationId xmlns:p14="http://schemas.microsoft.com/office/powerpoint/2010/main" val="192071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5140"/>
          </a:xfrm>
        </p:spPr>
      </p:pic>
    </p:spTree>
    <p:extLst>
      <p:ext uri="{BB962C8B-B14F-4D97-AF65-F5344CB8AC3E}">
        <p14:creationId xmlns:p14="http://schemas.microsoft.com/office/powerpoint/2010/main" val="86414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4000" cy="6853238"/>
          </a:xfrm>
        </p:spPr>
      </p:pic>
      <p:sp>
        <p:nvSpPr>
          <p:cNvPr id="6" name="Donut 5"/>
          <p:cNvSpPr/>
          <p:nvPr/>
        </p:nvSpPr>
        <p:spPr>
          <a:xfrm>
            <a:off x="1143000" y="1418771"/>
            <a:ext cx="2039257" cy="685800"/>
          </a:xfrm>
          <a:prstGeom prst="donut">
            <a:avLst>
              <a:gd name="adj" fmla="val 15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1295400" y="5257800"/>
            <a:ext cx="2039257" cy="685800"/>
          </a:xfrm>
          <a:prstGeom prst="donut">
            <a:avLst>
              <a:gd name="adj" fmla="val 159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657600" y="4343400"/>
            <a:ext cx="2039257" cy="685800"/>
          </a:xfrm>
          <a:prstGeom prst="donut">
            <a:avLst>
              <a:gd name="adj" fmla="val 1592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62000" y="4229100"/>
            <a:ext cx="914400" cy="2286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29343" y="6477000"/>
            <a:ext cx="914400" cy="2286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590800" y="2115457"/>
            <a:ext cx="914400" cy="2286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867400" y="6248400"/>
            <a:ext cx="914400" cy="2286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nut 16"/>
          <p:cNvSpPr/>
          <p:nvPr/>
        </p:nvSpPr>
        <p:spPr>
          <a:xfrm>
            <a:off x="3334657" y="1144813"/>
            <a:ext cx="2039257" cy="685800"/>
          </a:xfrm>
          <a:prstGeom prst="donut">
            <a:avLst>
              <a:gd name="adj" fmla="val 15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6019800" y="1228271"/>
            <a:ext cx="2039257" cy="685800"/>
          </a:xfrm>
          <a:prstGeom prst="donut">
            <a:avLst>
              <a:gd name="adj" fmla="val 15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3664857" y="3481614"/>
            <a:ext cx="2202543" cy="685800"/>
          </a:xfrm>
          <a:prstGeom prst="donut">
            <a:avLst>
              <a:gd name="adj" fmla="val 159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505200" y="5562600"/>
            <a:ext cx="2039257" cy="685800"/>
          </a:xfrm>
          <a:prstGeom prst="donut">
            <a:avLst>
              <a:gd name="adj" fmla="val 159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3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799" y="274638"/>
            <a:ext cx="4130675" cy="8683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latin typeface="+mn-lt"/>
              </a:rPr>
              <a:t>1</a:t>
            </a:r>
            <a:r>
              <a:rPr lang="en-US" sz="4000" b="1" dirty="0" smtClean="0">
                <a:latin typeface="+mn-lt"/>
              </a:rPr>
              <a:t>. </a:t>
            </a:r>
            <a:r>
              <a:rPr lang="en-US" sz="4000" b="1" dirty="0" smtClean="0">
                <a:latin typeface="+mn-lt"/>
              </a:rPr>
              <a:t>Appendicitis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An acute inflammation of the appendix, usually resulting from an obstruction and inf.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Abdominal p!</a:t>
            </a:r>
          </a:p>
          <a:p>
            <a:pPr eaLnBrk="1" hangingPunct="1">
              <a:buFontTx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Nausea &amp; vomiting</a:t>
            </a:r>
          </a:p>
          <a:p>
            <a:pPr eaLnBrk="1" hangingPunct="1">
              <a:buFontTx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Fever, </a:t>
            </a:r>
            <a:r>
              <a:rPr lang="en-US" sz="2400" dirty="0" err="1" smtClean="0">
                <a:solidFill>
                  <a:schemeClr val="tx2"/>
                </a:solidFill>
              </a:rPr>
              <a:t>inc</a:t>
            </a:r>
            <a:r>
              <a:rPr lang="en-US" sz="2400" dirty="0" smtClean="0">
                <a:solidFill>
                  <a:schemeClr val="tx2"/>
                </a:solidFill>
              </a:rPr>
              <a:t> WBC</a:t>
            </a:r>
          </a:p>
          <a:p>
            <a:pPr eaLnBrk="1" hangingPunct="1">
              <a:buFontTx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Rupture = peritonitis</a:t>
            </a:r>
          </a:p>
          <a:p>
            <a:pPr eaLnBrk="1" hangingPunct="1">
              <a:buFontTx/>
              <a:buChar char="-"/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Surgery to remove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17413" name="Picture 5" descr="r7_appendic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41306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+mn-lt"/>
              </a:rPr>
              <a:t>2</a:t>
            </a:r>
            <a:r>
              <a:rPr lang="en-US" sz="4000" b="1" dirty="0" smtClean="0">
                <a:latin typeface="+mn-lt"/>
              </a:rPr>
              <a:t>. </a:t>
            </a:r>
            <a:r>
              <a:rPr lang="en-US" sz="4000" b="1" dirty="0" err="1" smtClean="0">
                <a:latin typeface="+mn-lt"/>
              </a:rPr>
              <a:t>Cholecystitis</a:t>
            </a:r>
            <a:endParaRPr lang="en-US" sz="4000" dirty="0">
              <a:latin typeface="+mn-lt"/>
            </a:endParaRPr>
          </a:p>
        </p:txBody>
      </p:sp>
      <p:sp>
        <p:nvSpPr>
          <p:cNvPr id="18435" name="Text Placeholder 5"/>
          <p:cNvSpPr>
            <a:spLocks noGrp="1"/>
          </p:cNvSpPr>
          <p:nvPr>
            <p:ph type="body" sz="half" idx="1"/>
          </p:nvPr>
        </p:nvSpPr>
        <p:spPr>
          <a:xfrm>
            <a:off x="76200" y="1600200"/>
            <a:ext cx="4724400" cy="51054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An inflammation of the gall bladder.</a:t>
            </a:r>
          </a:p>
          <a:p>
            <a:endParaRPr lang="en-US" sz="1400" dirty="0" smtClean="0">
              <a:solidFill>
                <a:schemeClr val="tx2"/>
              </a:solidFill>
            </a:endParaRPr>
          </a:p>
          <a:p>
            <a:pPr lvl="1"/>
            <a:r>
              <a:rPr lang="en-US" u="sng" dirty="0" err="1" smtClean="0">
                <a:solidFill>
                  <a:schemeClr val="tx2"/>
                </a:solidFill>
              </a:rPr>
              <a:t>Cholelithiasis</a:t>
            </a:r>
            <a:r>
              <a:rPr lang="en-US" dirty="0" smtClean="0">
                <a:solidFill>
                  <a:schemeClr val="tx2"/>
                </a:solidFill>
              </a:rPr>
              <a:t> – gall stones crystallized salt/bile</a:t>
            </a:r>
          </a:p>
          <a:p>
            <a:pPr lvl="1"/>
            <a:endParaRPr lang="en-US" sz="1400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After fatty foods….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Indigestion, N &amp; V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P! under rib cage &amp; up to  right shoulder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Rupture = peritonitis</a:t>
            </a:r>
          </a:p>
          <a:p>
            <a:pPr>
              <a:buFontTx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905000"/>
            <a:ext cx="4038600" cy="26416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334000" y="48006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</a:rPr>
              <a:t>Tx</a:t>
            </a:r>
            <a:r>
              <a:rPr lang="en-US" sz="2400" b="1" dirty="0" smtClean="0">
                <a:solidFill>
                  <a:schemeClr val="tx2"/>
                </a:solidFill>
              </a:rPr>
              <a:t>: </a:t>
            </a:r>
            <a:r>
              <a:rPr lang="en-US" sz="2400" dirty="0" smtClean="0">
                <a:solidFill>
                  <a:schemeClr val="tx2"/>
                </a:solidFill>
              </a:rPr>
              <a:t>low-fat diet, lithotripsy (shock waves), surgery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274638"/>
            <a:ext cx="4219574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latin typeface="+mn-lt"/>
              </a:rPr>
              <a:t>3</a:t>
            </a:r>
            <a:r>
              <a:rPr lang="en-US" sz="4000" b="1" dirty="0" smtClean="0">
                <a:latin typeface="+mn-lt"/>
              </a:rPr>
              <a:t>. </a:t>
            </a:r>
            <a:r>
              <a:rPr lang="en-US" sz="4000" b="1" dirty="0" smtClean="0">
                <a:latin typeface="+mn-lt"/>
              </a:rPr>
              <a:t>Cirrhosis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46482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A chronic destruction of liver cells accompanied by the formation of fibrous connective and scar tissue.</a:t>
            </a:r>
          </a:p>
          <a:p>
            <a:pPr eaLnBrk="1" hangingPunct="1"/>
            <a:endParaRPr lang="en-US" sz="14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Causes:</a:t>
            </a:r>
            <a:r>
              <a:rPr lang="en-US" dirty="0" smtClean="0">
                <a:solidFill>
                  <a:schemeClr val="tx2"/>
                </a:solidFill>
              </a:rPr>
              <a:t> hepatitis, bile duct disease, chemical toxins, malnutrition w/ alcoholism.</a:t>
            </a:r>
          </a:p>
          <a:p>
            <a:pPr eaLnBrk="1" hangingPunct="1"/>
            <a:endParaRPr lang="en-US" sz="14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Symptoms: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Anemia, indigestion, nausea, vomiting, nosebleeds, jaundice.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96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fatty-liver-cirrh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8"/>
            <a:ext cx="9144000" cy="563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5638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</a:rPr>
              <a:t>Tx</a:t>
            </a:r>
            <a:r>
              <a:rPr lang="en-US" sz="3200" b="1" dirty="0" smtClean="0">
                <a:solidFill>
                  <a:schemeClr val="tx2"/>
                </a:solidFill>
              </a:rPr>
              <a:t>:</a:t>
            </a:r>
            <a:r>
              <a:rPr lang="en-US" sz="3200" dirty="0" smtClean="0">
                <a:solidFill>
                  <a:schemeClr val="tx2"/>
                </a:solidFill>
              </a:rPr>
              <a:t>  Avoid alcohol, proper nutrition, 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vitamin supplements, rest, exercise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Digestive">
  <a:themeElements>
    <a:clrScheme name="Default Design 2">
      <a:dk1>
        <a:srgbClr val="333333"/>
      </a:dk1>
      <a:lt1>
        <a:srgbClr val="FFFFFF"/>
      </a:lt1>
      <a:dk2>
        <a:srgbClr val="006666"/>
      </a:dk2>
      <a:lt2>
        <a:srgbClr val="FFFFFF"/>
      </a:lt2>
      <a:accent1>
        <a:srgbClr val="7EB0E6"/>
      </a:accent1>
      <a:accent2>
        <a:srgbClr val="7BD96C"/>
      </a:accent2>
      <a:accent3>
        <a:srgbClr val="AAB8B8"/>
      </a:accent3>
      <a:accent4>
        <a:srgbClr val="DADADA"/>
      </a:accent4>
      <a:accent5>
        <a:srgbClr val="C0D4F0"/>
      </a:accent5>
      <a:accent6>
        <a:srgbClr val="6FC461"/>
      </a:accent6>
      <a:hlink>
        <a:srgbClr val="45E6E6"/>
      </a:hlink>
      <a:folHlink>
        <a:srgbClr val="D5EB81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00CCCC"/>
        </a:accent1>
        <a:accent2>
          <a:srgbClr val="2BD9D9"/>
        </a:accent2>
        <a:accent3>
          <a:srgbClr val="AAB8B8"/>
        </a:accent3>
        <a:accent4>
          <a:srgbClr val="DADADA"/>
        </a:accent4>
        <a:accent5>
          <a:srgbClr val="AAE2E2"/>
        </a:accent5>
        <a:accent6>
          <a:srgbClr val="26C4C4"/>
        </a:accent6>
        <a:hlink>
          <a:srgbClr val="45E6E6"/>
        </a:hlink>
        <a:folHlink>
          <a:srgbClr val="49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7EB0E6"/>
        </a:accent1>
        <a:accent2>
          <a:srgbClr val="7BD96C"/>
        </a:accent2>
        <a:accent3>
          <a:srgbClr val="AAB8B8"/>
        </a:accent3>
        <a:accent4>
          <a:srgbClr val="DADADA"/>
        </a:accent4>
        <a:accent5>
          <a:srgbClr val="C0D4F0"/>
        </a:accent5>
        <a:accent6>
          <a:srgbClr val="6FC461"/>
        </a:accent6>
        <a:hlink>
          <a:srgbClr val="45E6E6"/>
        </a:hlink>
        <a:folHlink>
          <a:srgbClr val="D5EB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FFA6AA"/>
        </a:accent1>
        <a:accent2>
          <a:srgbClr val="36D9D9"/>
        </a:accent2>
        <a:accent3>
          <a:srgbClr val="AAB8B8"/>
        </a:accent3>
        <a:accent4>
          <a:srgbClr val="DADADA"/>
        </a:accent4>
        <a:accent5>
          <a:srgbClr val="FFD0D2"/>
        </a:accent5>
        <a:accent6>
          <a:srgbClr val="30C4C4"/>
        </a:accent6>
        <a:hlink>
          <a:srgbClr val="F7C6E9"/>
        </a:hlink>
        <a:folHlink>
          <a:srgbClr val="FFDE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F2A885"/>
        </a:accent1>
        <a:accent2>
          <a:srgbClr val="D5A8F7"/>
        </a:accent2>
        <a:accent3>
          <a:srgbClr val="AAB8B8"/>
        </a:accent3>
        <a:accent4>
          <a:srgbClr val="DADADA"/>
        </a:accent4>
        <a:accent5>
          <a:srgbClr val="F7D1C2"/>
        </a:accent5>
        <a:accent6>
          <a:srgbClr val="C198E0"/>
        </a:accent6>
        <a:hlink>
          <a:srgbClr val="EBE781"/>
        </a:hlink>
        <a:folHlink>
          <a:srgbClr val="45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26C4C4"/>
        </a:accent6>
        <a:hlink>
          <a:srgbClr val="45E6E6"/>
        </a:hlink>
        <a:folHlink>
          <a:srgbClr val="49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0E6"/>
        </a:accent1>
        <a:accent2>
          <a:srgbClr val="7BD96C"/>
        </a:accent2>
        <a:accent3>
          <a:srgbClr val="FFFFFF"/>
        </a:accent3>
        <a:accent4>
          <a:srgbClr val="000000"/>
        </a:accent4>
        <a:accent5>
          <a:srgbClr val="C0D4F0"/>
        </a:accent5>
        <a:accent6>
          <a:srgbClr val="6FC461"/>
        </a:accent6>
        <a:hlink>
          <a:srgbClr val="45E6E6"/>
        </a:hlink>
        <a:folHlink>
          <a:srgbClr val="D5EB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6AA"/>
        </a:accent1>
        <a:accent2>
          <a:srgbClr val="36D9D9"/>
        </a:accent2>
        <a:accent3>
          <a:srgbClr val="FFFFFF"/>
        </a:accent3>
        <a:accent4>
          <a:srgbClr val="000000"/>
        </a:accent4>
        <a:accent5>
          <a:srgbClr val="FFD0D2"/>
        </a:accent5>
        <a:accent6>
          <a:srgbClr val="30C4C4"/>
        </a:accent6>
        <a:hlink>
          <a:srgbClr val="F7C6E9"/>
        </a:hlink>
        <a:folHlink>
          <a:srgbClr val="FF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885"/>
        </a:accent1>
        <a:accent2>
          <a:srgbClr val="D5A8F7"/>
        </a:accent2>
        <a:accent3>
          <a:srgbClr val="FFFFFF"/>
        </a:accent3>
        <a:accent4>
          <a:srgbClr val="000000"/>
        </a:accent4>
        <a:accent5>
          <a:srgbClr val="F7D1C2"/>
        </a:accent5>
        <a:accent6>
          <a:srgbClr val="C198E0"/>
        </a:accent6>
        <a:hlink>
          <a:srgbClr val="EBE781"/>
        </a:hlink>
        <a:folHlink>
          <a:srgbClr val="45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6666"/>
      </a:dk2>
      <a:lt2>
        <a:srgbClr val="FFFFFF"/>
      </a:lt2>
      <a:accent1>
        <a:srgbClr val="7EB0E6"/>
      </a:accent1>
      <a:accent2>
        <a:srgbClr val="7BD96C"/>
      </a:accent2>
      <a:accent3>
        <a:srgbClr val="AAB8B8"/>
      </a:accent3>
      <a:accent4>
        <a:srgbClr val="DADADA"/>
      </a:accent4>
      <a:accent5>
        <a:srgbClr val="C0D4F0"/>
      </a:accent5>
      <a:accent6>
        <a:srgbClr val="6FC461"/>
      </a:accent6>
      <a:hlink>
        <a:srgbClr val="45E6E6"/>
      </a:hlink>
      <a:folHlink>
        <a:srgbClr val="D5EB8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00CCCC"/>
        </a:accent1>
        <a:accent2>
          <a:srgbClr val="2BD9D9"/>
        </a:accent2>
        <a:accent3>
          <a:srgbClr val="AAB8B8"/>
        </a:accent3>
        <a:accent4>
          <a:srgbClr val="DADADA"/>
        </a:accent4>
        <a:accent5>
          <a:srgbClr val="AAE2E2"/>
        </a:accent5>
        <a:accent6>
          <a:srgbClr val="26C4C4"/>
        </a:accent6>
        <a:hlink>
          <a:srgbClr val="45E6E6"/>
        </a:hlink>
        <a:folHlink>
          <a:srgbClr val="49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7EB0E6"/>
        </a:accent1>
        <a:accent2>
          <a:srgbClr val="7BD96C"/>
        </a:accent2>
        <a:accent3>
          <a:srgbClr val="AAB8B8"/>
        </a:accent3>
        <a:accent4>
          <a:srgbClr val="DADADA"/>
        </a:accent4>
        <a:accent5>
          <a:srgbClr val="C0D4F0"/>
        </a:accent5>
        <a:accent6>
          <a:srgbClr val="6FC461"/>
        </a:accent6>
        <a:hlink>
          <a:srgbClr val="45E6E6"/>
        </a:hlink>
        <a:folHlink>
          <a:srgbClr val="D5EB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FFA6AA"/>
        </a:accent1>
        <a:accent2>
          <a:srgbClr val="36D9D9"/>
        </a:accent2>
        <a:accent3>
          <a:srgbClr val="AAB8B8"/>
        </a:accent3>
        <a:accent4>
          <a:srgbClr val="DADADA"/>
        </a:accent4>
        <a:accent5>
          <a:srgbClr val="FFD0D2"/>
        </a:accent5>
        <a:accent6>
          <a:srgbClr val="30C4C4"/>
        </a:accent6>
        <a:hlink>
          <a:srgbClr val="F7C6E9"/>
        </a:hlink>
        <a:folHlink>
          <a:srgbClr val="FFDE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6666"/>
        </a:dk2>
        <a:lt2>
          <a:srgbClr val="FFFFFF"/>
        </a:lt2>
        <a:accent1>
          <a:srgbClr val="F2A885"/>
        </a:accent1>
        <a:accent2>
          <a:srgbClr val="D5A8F7"/>
        </a:accent2>
        <a:accent3>
          <a:srgbClr val="AAB8B8"/>
        </a:accent3>
        <a:accent4>
          <a:srgbClr val="DADADA"/>
        </a:accent4>
        <a:accent5>
          <a:srgbClr val="F7D1C2"/>
        </a:accent5>
        <a:accent6>
          <a:srgbClr val="C198E0"/>
        </a:accent6>
        <a:hlink>
          <a:srgbClr val="EBE781"/>
        </a:hlink>
        <a:folHlink>
          <a:srgbClr val="45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26C4C4"/>
        </a:accent6>
        <a:hlink>
          <a:srgbClr val="45E6E6"/>
        </a:hlink>
        <a:folHlink>
          <a:srgbClr val="49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0E6"/>
        </a:accent1>
        <a:accent2>
          <a:srgbClr val="7BD96C"/>
        </a:accent2>
        <a:accent3>
          <a:srgbClr val="FFFFFF"/>
        </a:accent3>
        <a:accent4>
          <a:srgbClr val="000000"/>
        </a:accent4>
        <a:accent5>
          <a:srgbClr val="C0D4F0"/>
        </a:accent5>
        <a:accent6>
          <a:srgbClr val="6FC461"/>
        </a:accent6>
        <a:hlink>
          <a:srgbClr val="45E6E6"/>
        </a:hlink>
        <a:folHlink>
          <a:srgbClr val="D5EB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6AA"/>
        </a:accent1>
        <a:accent2>
          <a:srgbClr val="36D9D9"/>
        </a:accent2>
        <a:accent3>
          <a:srgbClr val="FFFFFF"/>
        </a:accent3>
        <a:accent4>
          <a:srgbClr val="000000"/>
        </a:accent4>
        <a:accent5>
          <a:srgbClr val="FFD0D2"/>
        </a:accent5>
        <a:accent6>
          <a:srgbClr val="30C4C4"/>
        </a:accent6>
        <a:hlink>
          <a:srgbClr val="F7C6E9"/>
        </a:hlink>
        <a:folHlink>
          <a:srgbClr val="FF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A885"/>
        </a:accent1>
        <a:accent2>
          <a:srgbClr val="D5A8F7"/>
        </a:accent2>
        <a:accent3>
          <a:srgbClr val="FFFFFF"/>
        </a:accent3>
        <a:accent4>
          <a:srgbClr val="000000"/>
        </a:accent4>
        <a:accent5>
          <a:srgbClr val="F7D1C2"/>
        </a:accent5>
        <a:accent6>
          <a:srgbClr val="C198E0"/>
        </a:accent6>
        <a:hlink>
          <a:srgbClr val="EBE781"/>
        </a:hlink>
        <a:folHlink>
          <a:srgbClr val="45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5127.0"/>
</version>
</file>

<file path=customXml/itemProps1.xml><?xml version="1.0" encoding="utf-8"?>
<ds:datastoreItem xmlns:ds="http://schemas.openxmlformats.org/officeDocument/2006/customXml" ds:itemID="{DE0E6218-F9A7-4F81-B6D5-A7AECCDD4DD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Digestive</Template>
  <TotalTime>643</TotalTime>
  <Words>672</Words>
  <Application>Microsoft Office PowerPoint</Application>
  <PresentationFormat>On-screen Show (4:3)</PresentationFormat>
  <Paragraphs>115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Digestive</vt:lpstr>
      <vt:lpstr>1_Default Design</vt:lpstr>
      <vt:lpstr>Today’s Agenda:</vt:lpstr>
      <vt:lpstr>Common GI Word Parts</vt:lpstr>
      <vt:lpstr>PowerPoint Presentation</vt:lpstr>
      <vt:lpstr>PowerPoint Presentation</vt:lpstr>
      <vt:lpstr>PowerPoint Presentation</vt:lpstr>
      <vt:lpstr>1. Appendicitis</vt:lpstr>
      <vt:lpstr>2. Cholecystitis</vt:lpstr>
      <vt:lpstr>3. Cirrhosis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</dc:title>
  <dc:creator>dpshervin</dc:creator>
  <cp:lastModifiedBy>Williams, Lydia L</cp:lastModifiedBy>
  <cp:revision>55</cp:revision>
  <dcterms:created xsi:type="dcterms:W3CDTF">2009-06-23T21:22:20Z</dcterms:created>
  <dcterms:modified xsi:type="dcterms:W3CDTF">2015-02-04T00:38:49Z</dcterms:modified>
</cp:coreProperties>
</file>