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73" r:id="rId11"/>
    <p:sldId id="266" r:id="rId12"/>
    <p:sldId id="267" r:id="rId13"/>
    <p:sldId id="270" r:id="rId14"/>
    <p:sldId id="271" r:id="rId15"/>
    <p:sldId id="268" r:id="rId16"/>
    <p:sldId id="309" r:id="rId17"/>
    <p:sldId id="310" r:id="rId18"/>
    <p:sldId id="312" r:id="rId19"/>
    <p:sldId id="311" r:id="rId20"/>
    <p:sldId id="269" r:id="rId21"/>
    <p:sldId id="308" r:id="rId22"/>
    <p:sldId id="272" r:id="rId23"/>
    <p:sldId id="274" r:id="rId24"/>
    <p:sldId id="275" r:id="rId25"/>
    <p:sldId id="314" r:id="rId26"/>
    <p:sldId id="313" r:id="rId27"/>
    <p:sldId id="286" r:id="rId28"/>
    <p:sldId id="307" r:id="rId29"/>
    <p:sldId id="291" r:id="rId30"/>
    <p:sldId id="278" r:id="rId31"/>
    <p:sldId id="315" r:id="rId32"/>
    <p:sldId id="287" r:id="rId33"/>
    <p:sldId id="288" r:id="rId34"/>
    <p:sldId id="290" r:id="rId35"/>
    <p:sldId id="289" r:id="rId36"/>
    <p:sldId id="317" r:id="rId37"/>
    <p:sldId id="316" r:id="rId38"/>
    <p:sldId id="318" r:id="rId39"/>
    <p:sldId id="276" r:id="rId40"/>
    <p:sldId id="277" r:id="rId41"/>
    <p:sldId id="279" r:id="rId42"/>
    <p:sldId id="280" r:id="rId43"/>
    <p:sldId id="281" r:id="rId44"/>
    <p:sldId id="282" r:id="rId45"/>
    <p:sldId id="283" r:id="rId46"/>
    <p:sldId id="285" r:id="rId47"/>
    <p:sldId id="284" r:id="rId48"/>
    <p:sldId id="292" r:id="rId49"/>
    <p:sldId id="293" r:id="rId50"/>
    <p:sldId id="294" r:id="rId51"/>
    <p:sldId id="295" r:id="rId52"/>
    <p:sldId id="297" r:id="rId53"/>
    <p:sldId id="296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2" autoAdjust="0"/>
    <p:restoredTop sz="94660"/>
  </p:normalViewPr>
  <p:slideViewPr>
    <p:cSldViewPr>
      <p:cViewPr>
        <p:scale>
          <a:sx n="50" d="100"/>
          <a:sy n="50" d="100"/>
        </p:scale>
        <p:origin x="-66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7AE93F-84F1-4A8F-9653-09F58E1B4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D63EA-3970-4420-9741-B702DEFA56FB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818B-AECE-4DDB-95BB-19CDDC73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.espn.go.com/second-impact-syndrom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legacy.org/" TargetMode="External"/><Relationship Id="rId2" Type="http://schemas.openxmlformats.org/officeDocument/2006/relationships/hyperlink" Target="http://www.bu.edu/cste/about/what-is-ct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jsm.bmj.com/content/43/Suppl_1/i89.full.pdf" TargetMode="External"/><Relationship Id="rId2" Type="http://schemas.openxmlformats.org/officeDocument/2006/relationships/hyperlink" Target="http://www.sportconcussions.com/html/SCAT2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mpacttest.com/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1.bp.blogspot.com/_gUYmlsaotVE/TM30QU700QI/AAAAAAAABiM/_PDjkrfk60M/s1600/=?utf-8?B?SU1HMDA4ODUtMjAxMDEwMzEtMTYyNy5qcGc=?=-7239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1/28/14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6" y="1188216"/>
            <a:ext cx="48913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Students will read chapter 13 of Gifted Hands, and write reflection (10:10).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TO: What is a concussion, and what physiological affects occur due to a concussion?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Students will practice decoding the prompt using the DIVER Strategy.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nderstanding_ocd.tripod.com/neu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3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“HOW” of Concussions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Mitochondria can’t keep up the E-, so lactate production </a:t>
            </a:r>
            <a:r>
              <a:rPr lang="en-US" b="1" dirty="0" err="1" smtClean="0"/>
              <a:t>incs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Increased lactate levels </a:t>
            </a:r>
            <a:r>
              <a:rPr lang="en-US" b="1" dirty="0" smtClean="0"/>
              <a:t>= </a:t>
            </a:r>
            <a:r>
              <a:rPr lang="en-US" b="1" dirty="0" err="1" smtClean="0"/>
              <a:t>incs</a:t>
            </a:r>
            <a:r>
              <a:rPr lang="en-US" b="1" dirty="0" smtClean="0"/>
              <a:t> membrane permeability </a:t>
            </a:r>
            <a:r>
              <a:rPr lang="en-US" b="1" dirty="0"/>
              <a:t>&amp;</a:t>
            </a:r>
            <a:r>
              <a:rPr lang="en-US" b="1" dirty="0" smtClean="0"/>
              <a:t> cerebral edema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218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2438400" cy="25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kns.or.kr/fulltext/Fig/0042002100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4125"/>
            <a:ext cx="25908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Result of Metabolic Crisis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r>
              <a:rPr lang="en-US" b="1" dirty="0" err="1" smtClean="0"/>
              <a:t>hypofunction</a:t>
            </a:r>
            <a:r>
              <a:rPr lang="en-US" b="1" dirty="0" smtClean="0"/>
              <a:t> or permanent damage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Single</a:t>
            </a:r>
            <a:r>
              <a:rPr lang="en-US" dirty="0" smtClean="0"/>
              <a:t> – self-limited, </a:t>
            </a:r>
            <a:r>
              <a:rPr lang="en-US" b="1" dirty="0" smtClean="0"/>
              <a:t>transient changes</a:t>
            </a:r>
          </a:p>
          <a:p>
            <a:pPr marL="1828800" lvl="4" indent="0">
              <a:buNone/>
            </a:pPr>
            <a:r>
              <a:rPr lang="en-US" dirty="0" smtClean="0"/>
              <a:t>(Lasting only for a </a:t>
            </a:r>
            <a:r>
              <a:rPr lang="en-US" b="1" dirty="0" smtClean="0"/>
              <a:t>short period of time</a:t>
            </a:r>
            <a:r>
              <a:rPr lang="en-US" dirty="0" smtClean="0"/>
              <a:t>)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b="1" dirty="0" smtClean="0"/>
              <a:t>Multiple</a:t>
            </a:r>
            <a:r>
              <a:rPr lang="en-US" dirty="0" smtClean="0"/>
              <a:t> – more </a:t>
            </a:r>
            <a:r>
              <a:rPr lang="en-US" b="1" dirty="0" smtClean="0"/>
              <a:t>lasting derangement</a:t>
            </a:r>
            <a:endParaRPr lang="en-US" b="1" dirty="0"/>
          </a:p>
        </p:txBody>
      </p:sp>
      <p:pic>
        <p:nvPicPr>
          <p:cNvPr id="12290" name="Picture 2" descr="http://whyfiles.org/097halloween/images/dead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59874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Axonal Injury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Axonal injury is </a:t>
            </a:r>
            <a:r>
              <a:rPr lang="en-US" b="1" dirty="0" smtClean="0"/>
              <a:t>felt to be reversible in mild cases.</a:t>
            </a:r>
          </a:p>
          <a:p>
            <a:r>
              <a:rPr lang="en-US" b="1" dirty="0" smtClean="0"/>
              <a:t>Dec</a:t>
            </a:r>
            <a:r>
              <a:rPr lang="en-US" dirty="0" smtClean="0"/>
              <a:t>reased </a:t>
            </a:r>
            <a:r>
              <a:rPr lang="en-US" b="1" dirty="0" smtClean="0"/>
              <a:t>speed of the impulse due to the damage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://www.enchantedlearning.com/subjects/anatomy/brain/gifs/Neur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Second Impact Syndrome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b="1" dirty="0" smtClean="0"/>
              <a:t>Potential catastrophic outcome </a:t>
            </a:r>
            <a:r>
              <a:rPr lang="en-US" dirty="0" smtClean="0"/>
              <a:t>as a </a:t>
            </a:r>
            <a:r>
              <a:rPr lang="en-US" b="1" dirty="0" smtClean="0"/>
              <a:t>result of </a:t>
            </a:r>
            <a:r>
              <a:rPr lang="en-US" dirty="0" smtClean="0"/>
              <a:t>a </a:t>
            </a:r>
            <a:r>
              <a:rPr lang="en-US" b="1" dirty="0" smtClean="0"/>
              <a:t>repeat concussion </a:t>
            </a:r>
            <a:r>
              <a:rPr lang="en-US" dirty="0" smtClean="0"/>
              <a:t>injury </a:t>
            </a:r>
            <a:r>
              <a:rPr lang="en-US" b="1" dirty="0" smtClean="0"/>
              <a:t>while recovering from the initial injury.</a:t>
            </a:r>
          </a:p>
          <a:p>
            <a:endParaRPr lang="en-US" sz="1200" dirty="0" smtClean="0"/>
          </a:p>
          <a:p>
            <a:r>
              <a:rPr lang="en-US" b="1" dirty="0" smtClean="0"/>
              <a:t>Cellular, metabolic, axonal, disturbances are amplified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b="1" dirty="0" smtClean="0"/>
              <a:t>Profound cerebral edema </a:t>
            </a:r>
            <a:r>
              <a:rPr lang="en-US" dirty="0" smtClean="0"/>
              <a:t>develops which </a:t>
            </a:r>
            <a:r>
              <a:rPr lang="en-US" b="1" dirty="0" smtClean="0"/>
              <a:t>may lead to coma &amp; severe neurological disability or death</a:t>
            </a:r>
            <a:r>
              <a:rPr lang="en-US" dirty="0" smtClean="0"/>
              <a:t>.  </a:t>
            </a:r>
            <a:r>
              <a:rPr lang="en-US" sz="2400" dirty="0" smtClean="0"/>
              <a:t>(compresses brain stem)</a:t>
            </a:r>
          </a:p>
          <a:p>
            <a:pPr lvl="2"/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324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Second Impact Syndrome News, Videos, Photos, and </a:t>
            </a:r>
            <a:r>
              <a:rPr lang="en-US" dirty="0" err="1" smtClean="0">
                <a:hlinkClick r:id="rId2"/>
              </a:rPr>
              <a:t>PodCasts</a:t>
            </a:r>
            <a:r>
              <a:rPr lang="en-US" dirty="0" smtClean="0">
                <a:hlinkClick r:id="rId2"/>
              </a:rPr>
              <a:t> - ESPN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YOU MAKE THE CALL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124" name="Picture 4" descr="http://www.mytinyphone.com/uploads/users/sexy_boy/399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mirror.co.uk/upl/m4/jan2010/0/4/01-01-10-image-7-9927289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9"/>
          <a:stretch/>
        </p:blipFill>
        <p:spPr bwMode="auto">
          <a:xfrm>
            <a:off x="4572000" y="1219200"/>
            <a:ext cx="4572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1/28/14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6" y="1188216"/>
            <a:ext cx="4699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Students will watch Heads Up Concussion Video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TO: What is a concussion, and why physiological affects occur due to a concussion?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Students will practice decoding the prompt using the DIVER Strategy.</a:t>
            </a:r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Dolphin’s D.I.V.E.R Strategy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/>
              <a:t> – Decoding the Prompt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1. Circle direction words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2. Underline key words – “do what?”</a:t>
            </a:r>
          </a:p>
          <a:p>
            <a:pPr marL="914400" indent="-914400">
              <a:buNone/>
            </a:pPr>
            <a:r>
              <a:rPr lang="en-US" b="1" dirty="0"/>
              <a:t>	</a:t>
            </a:r>
            <a:r>
              <a:rPr lang="en-US" b="1" dirty="0" smtClean="0"/>
              <a:t>3. Summarize the focus – put circle and    </a:t>
            </a:r>
          </a:p>
          <a:p>
            <a:pPr marL="914400" indent="-91440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underline together</a:t>
            </a:r>
          </a:p>
          <a:p>
            <a:pPr marL="914400" indent="-91440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/>
              <a:t> – Identify the Evidence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dirty="0" smtClean="0"/>
              <a:t>- Viewpoint Analysis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/>
              <a:t> – Evidence Analysis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 smtClean="0"/>
              <a:t> – Respond to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1451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Daily Cerebral Exercise (write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q&amp;a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List and define the three MOIs for a concussion.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Describe the physiological changes that results in a metabolic crisis.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Why is the speed of neurological impulses slowed down as a result of a concussion?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What is second impact syndrome?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1/30/14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86" y="990868"/>
            <a:ext cx="504371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Students will complete the DCE.</a:t>
            </a:r>
          </a:p>
          <a:p>
            <a:pPr marL="342900" indent="-342900">
              <a:buAutoNum type="arabicPeriod"/>
            </a:pPr>
            <a:endParaRPr lang="en-US" sz="1200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Students will finish Decoding the Prompt.</a:t>
            </a:r>
          </a:p>
          <a:p>
            <a:pPr marL="342900" indent="-342900">
              <a:buAutoNum type="arabicPeriod"/>
            </a:pPr>
            <a:endParaRPr lang="en-US" sz="1400" dirty="0" smtClean="0">
              <a:latin typeface="Baskerville Old Face" panose="02020602080505020303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Baskerville Old Face" panose="02020602080505020303" pitchFamily="18" charset="0"/>
              </a:rPr>
              <a:t>Students will read Chapter 14 of Gifted Hands and write a reflection based up on their thoughts.  Included two pieces of cited evidence (with page number) to support their viewpoint.</a:t>
            </a:r>
            <a:endParaRPr lang="en-US" sz="3200" dirty="0" smtClean="0"/>
          </a:p>
          <a:p>
            <a:pPr marL="342900" indent="-342900">
              <a:buAutoNum type="arabicPeriod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EQ: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6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Definition of a Concussion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A concussion is a </a:t>
            </a:r>
            <a:r>
              <a:rPr lang="en-US" b="1" dirty="0" smtClean="0"/>
              <a:t>BRAIN INJURY </a:t>
            </a:r>
            <a:r>
              <a:rPr lang="en-US" dirty="0" smtClean="0"/>
              <a:t>that occurs in sports.</a:t>
            </a:r>
          </a:p>
          <a:p>
            <a:endParaRPr lang="en-US" dirty="0"/>
          </a:p>
          <a:p>
            <a:r>
              <a:rPr lang="en-US" dirty="0" smtClean="0"/>
              <a:t>“…a biomechanically induced neurological injury resulting in an alteration in mental status such as confusion or amnesia which may or may not involve a loss of consciousness.”</a:t>
            </a:r>
          </a:p>
          <a:p>
            <a:pPr lvl="5"/>
            <a:r>
              <a:rPr lang="en-US" dirty="0" smtClean="0"/>
              <a:t>AAN,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Vascular Response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Day 0 = Cerebral </a:t>
            </a:r>
            <a:r>
              <a:rPr lang="en-US" dirty="0" err="1" smtClean="0"/>
              <a:t>hypoperfusion</a:t>
            </a:r>
            <a:endParaRPr lang="en-US" dirty="0" smtClean="0"/>
          </a:p>
          <a:p>
            <a:r>
              <a:rPr lang="en-US" dirty="0" smtClean="0"/>
              <a:t>Day 1-3 = Cerebral hyperemia</a:t>
            </a:r>
          </a:p>
          <a:p>
            <a:r>
              <a:rPr lang="en-US" dirty="0" smtClean="0"/>
              <a:t>Day 4-15 = Cerebral vasospasm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Loss of auto-regulation from the concussion!</a:t>
            </a:r>
            <a:endParaRPr lang="en-US" dirty="0"/>
          </a:p>
        </p:txBody>
      </p:sp>
      <p:pic>
        <p:nvPicPr>
          <p:cNvPr id="7170" name="Picture 2" descr="http://t0.gstatic.com/images?q=tbn:ANd9GcSOhJXPUbqeYr4e2oBp3BDsdvJPCgT3_3fhC4Ll4lx82pUvMWP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18212"/>
          <a:stretch/>
        </p:blipFill>
        <p:spPr bwMode="auto">
          <a:xfrm>
            <a:off x="3124200" y="3200400"/>
            <a:ext cx="3124200" cy="24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rain-aneurysm.com/images/av_imag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1"/>
            <a:ext cx="2895600" cy="24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0.gstatic.com/images?q=tbn:ANd9GcRdg0apZDWcZWUoxV6PHquzDYVP5U7kHN4UpnxYwYfHxs6W4nIyU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886"/>
            <a:ext cx="3124200" cy="24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79" y="3733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2"/>
              </a:rPr>
              <a:t>What is CTE? » Center for the Study of Traumatic Encephalopathy » Boston University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24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hlinkClick r:id="rId3"/>
              </a:rPr>
              <a:t>http://www.sportslegacy.org/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48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Chronic Traumatic Encephalopathy  </a:t>
            </a:r>
            <a:r>
              <a:rPr lang="en-US" b="1" dirty="0" smtClean="0"/>
              <a:t>(CTE)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953000"/>
          </a:xfrm>
        </p:spPr>
        <p:txBody>
          <a:bodyPr/>
          <a:lstStyle/>
          <a:p>
            <a:r>
              <a:rPr lang="en-US" dirty="0" smtClean="0"/>
              <a:t>Associated with memory disturbances, behavioral and personality changes, Parkinsonism and speech and gait abnormalities.</a:t>
            </a:r>
          </a:p>
          <a:p>
            <a:r>
              <a:rPr lang="en-US" dirty="0" smtClean="0"/>
              <a:t>Atrophy of the different regions of the brain.</a:t>
            </a:r>
          </a:p>
          <a:p>
            <a:r>
              <a:rPr lang="en-US" dirty="0" smtClean="0"/>
              <a:t>Increase levels of the </a:t>
            </a:r>
            <a:r>
              <a:rPr lang="en-US" b="1" u="sng" dirty="0" smtClean="0"/>
              <a:t>tau protein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pPr marL="457200" lvl="1" indent="0">
              <a:buNone/>
            </a:pPr>
            <a:r>
              <a:rPr lang="en-US" dirty="0" smtClean="0"/>
              <a:t>(A protein that invades nerve cells and disables them effectively shutting them down.  Due to trauma or injury.)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Concussion Classifications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Colorado Guidelines (1991)</a:t>
            </a:r>
          </a:p>
          <a:p>
            <a:pPr lvl="2"/>
            <a:r>
              <a:rPr lang="en-US" dirty="0" smtClean="0"/>
              <a:t>Grades 1-3 based on symptoms and LOC</a:t>
            </a:r>
          </a:p>
          <a:p>
            <a:r>
              <a:rPr lang="en-US" dirty="0" smtClean="0"/>
              <a:t>AAN Guidelines (1997)</a:t>
            </a:r>
          </a:p>
          <a:p>
            <a:pPr lvl="2"/>
            <a:r>
              <a:rPr lang="en-US" dirty="0" smtClean="0"/>
              <a:t>Grades 1-3 based on symptom recovery and LOC</a:t>
            </a:r>
          </a:p>
          <a:p>
            <a:r>
              <a:rPr lang="en-US" dirty="0" smtClean="0"/>
              <a:t>Cantu Guidelines (1998)</a:t>
            </a:r>
          </a:p>
          <a:p>
            <a:pPr lvl="2"/>
            <a:r>
              <a:rPr lang="en-US" dirty="0" smtClean="0"/>
              <a:t>Grades 1-3 based on symptoms, LOC and PTA</a:t>
            </a:r>
          </a:p>
          <a:p>
            <a:r>
              <a:rPr lang="en-US" dirty="0" smtClean="0"/>
              <a:t>Prague Guidelines (2005)</a:t>
            </a:r>
          </a:p>
          <a:p>
            <a:pPr lvl="2"/>
            <a:r>
              <a:rPr lang="en-US" dirty="0" smtClean="0"/>
              <a:t>Simple </a:t>
            </a:r>
            <a:r>
              <a:rPr lang="en-US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complicated</a:t>
            </a:r>
          </a:p>
          <a:p>
            <a:r>
              <a:rPr lang="en-US" dirty="0" smtClean="0"/>
              <a:t>Zurich Guidelines  (2008)</a:t>
            </a:r>
          </a:p>
          <a:p>
            <a:pPr lvl="2"/>
            <a:r>
              <a:rPr lang="en-US" dirty="0" smtClean="0"/>
              <a:t>No classification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Concussion Modifiers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Symptoms</a:t>
            </a:r>
            <a:r>
              <a:rPr lang="en-US" dirty="0" smtClean="0"/>
              <a:t> – Number, duration and severity</a:t>
            </a:r>
          </a:p>
          <a:p>
            <a:r>
              <a:rPr lang="en-US" u="sng" dirty="0" smtClean="0"/>
              <a:t>Signs</a:t>
            </a:r>
            <a:r>
              <a:rPr lang="en-US" dirty="0" smtClean="0"/>
              <a:t> – Amnesia and prolonged LOC</a:t>
            </a:r>
          </a:p>
          <a:p>
            <a:r>
              <a:rPr lang="en-US" u="sng" dirty="0" smtClean="0"/>
              <a:t>Timing</a:t>
            </a:r>
            <a:r>
              <a:rPr lang="en-US" dirty="0" smtClean="0"/>
              <a:t> – Frequency of concussions and when was most recent concussion</a:t>
            </a:r>
          </a:p>
          <a:p>
            <a:r>
              <a:rPr lang="en-US" u="sng" dirty="0" smtClean="0"/>
              <a:t>Threshold</a:t>
            </a:r>
            <a:r>
              <a:rPr lang="en-US" dirty="0" smtClean="0"/>
              <a:t> – Repeat concussions with less force or with slower recovery time</a:t>
            </a:r>
          </a:p>
          <a:p>
            <a:r>
              <a:rPr lang="en-US" u="sng" dirty="0" smtClean="0"/>
              <a:t>Age</a:t>
            </a:r>
          </a:p>
          <a:p>
            <a:r>
              <a:rPr lang="en-US" u="sng" dirty="0" smtClean="0"/>
              <a:t>Co-morbidities</a:t>
            </a:r>
            <a:r>
              <a:rPr lang="en-US" dirty="0" smtClean="0"/>
              <a:t> – Migraines, depression or other mental health disorders, ADHD, learning disabilities and sleep disorders</a:t>
            </a:r>
          </a:p>
          <a:p>
            <a:r>
              <a:rPr lang="en-US" u="sng" dirty="0" smtClean="0"/>
              <a:t>Behavior</a:t>
            </a:r>
            <a:r>
              <a:rPr lang="en-US" dirty="0" smtClean="0"/>
              <a:t> – Style of play</a:t>
            </a:r>
          </a:p>
          <a:p>
            <a:r>
              <a:rPr lang="en-US" u="sng" dirty="0" smtClean="0"/>
              <a:t>Sport</a:t>
            </a:r>
            <a:r>
              <a:rPr lang="en-US" dirty="0" smtClean="0"/>
              <a:t> – Contact or collision sport, high-risk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5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1451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Daily Cerebral Exercise (write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q&amp;a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Using the DIVER strategy for decoding the prompt, what are the three steps for “D”?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As a result of mitochondria not being able to produce enough ATP, what builds up in the cells?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T/F: </a:t>
            </a:r>
            <a:r>
              <a:rPr lang="en-US" sz="3600" dirty="0">
                <a:latin typeface="Baskerville Old Face" panose="02020602080505020303" pitchFamily="18" charset="0"/>
              </a:rPr>
              <a:t>Cellular, metabolic, axonal, disturbances </a:t>
            </a:r>
            <a:r>
              <a:rPr lang="en-US" sz="3600" dirty="0" smtClean="0">
                <a:latin typeface="Baskerville Old Face" panose="02020602080505020303" pitchFamily="18" charset="0"/>
              </a:rPr>
              <a:t>are not amplified with second impact syndrome.</a:t>
            </a:r>
            <a:endParaRPr lang="en-US" sz="3600" dirty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endParaRPr lang="en-US" sz="21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Increase levels of lactic acid results in increase membrane ____________ and cerebral ______.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2/3/14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" y="894160"/>
            <a:ext cx="50437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Baskerville Old Face" panose="02020602080505020303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*Reminder – CEA due today*</a:t>
            </a:r>
          </a:p>
          <a:p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3000" dirty="0" smtClean="0"/>
              <a:t>Students will complete the DCE.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 How do ATCs assess and </a:t>
            </a:r>
            <a:r>
              <a:rPr lang="en-US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 concussion?</a:t>
            </a: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3000" dirty="0" smtClean="0"/>
              <a:t>Students will make individual SCAT Pocket Cards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3000" dirty="0" smtClean="0"/>
              <a:t>Closure: Students will obtain individual SCAT Pocket card baselines</a:t>
            </a:r>
            <a:r>
              <a:rPr lang="en-US" sz="3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EQ: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5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 Symptoms</a:t>
            </a:r>
            <a:r>
              <a:rPr lang="en-US" b="1" dirty="0" smtClean="0"/>
              <a:t> Following Sports Related Mild Traumatic Brain Injury (</a:t>
            </a:r>
            <a:r>
              <a:rPr lang="en-US" b="1" dirty="0" err="1" smtClean="0"/>
              <a:t>mTBI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Headache </a:t>
            </a:r>
            <a:r>
              <a:rPr lang="en-US" sz="3300" b="1" dirty="0" smtClean="0"/>
              <a:t> </a:t>
            </a:r>
            <a:r>
              <a:rPr lang="en-US" sz="3300" dirty="0" smtClean="0"/>
              <a:t>(71%)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Feeling slowed down  </a:t>
            </a:r>
            <a:r>
              <a:rPr lang="en-US" sz="3300" dirty="0" smtClean="0"/>
              <a:t>(58%)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Difficulty concentrating  </a:t>
            </a:r>
            <a:r>
              <a:rPr lang="en-US" sz="3300" dirty="0" smtClean="0"/>
              <a:t>(57%)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Dizziness</a:t>
            </a:r>
            <a:r>
              <a:rPr lang="en-US" sz="3300" b="1" dirty="0" smtClean="0"/>
              <a:t>  </a:t>
            </a:r>
            <a:r>
              <a:rPr lang="en-US" sz="3300" dirty="0" smtClean="0"/>
              <a:t>(55%)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Fogginess</a:t>
            </a:r>
            <a:r>
              <a:rPr lang="en-US" sz="3300" b="1" dirty="0" smtClean="0"/>
              <a:t>  </a:t>
            </a:r>
            <a:r>
              <a:rPr lang="en-US" sz="3300" dirty="0" smtClean="0"/>
              <a:t>(53%)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Fatigue</a:t>
            </a:r>
            <a:r>
              <a:rPr lang="en-US" sz="3300" b="1" dirty="0" smtClean="0"/>
              <a:t>  </a:t>
            </a:r>
            <a:r>
              <a:rPr lang="en-US" sz="3300" dirty="0" smtClean="0"/>
              <a:t>(50%)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Visual blurring/ double vision  </a:t>
            </a:r>
            <a:r>
              <a:rPr lang="en-US" sz="3300" dirty="0" smtClean="0"/>
              <a:t>(49%)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Light sensitivity  </a:t>
            </a:r>
            <a:r>
              <a:rPr lang="en-US" sz="3300" dirty="0" smtClean="0"/>
              <a:t>(47%)                  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Memory dysfunction  </a:t>
            </a:r>
            <a:r>
              <a:rPr lang="en-US" sz="3300" dirty="0" smtClean="0"/>
              <a:t>(43%)</a:t>
            </a:r>
          </a:p>
          <a:p>
            <a:pPr marL="514350" indent="-514350">
              <a:buAutoNum type="arabicPeriod"/>
            </a:pPr>
            <a:r>
              <a:rPr lang="en-US" sz="3300" b="1" dirty="0" smtClean="0">
                <a:solidFill>
                  <a:srgbClr val="FF0000"/>
                </a:solidFill>
              </a:rPr>
              <a:t>Balance problems  </a:t>
            </a:r>
            <a:r>
              <a:rPr lang="en-US" sz="3300" dirty="0" smtClean="0"/>
              <a:t>(43%)</a:t>
            </a:r>
          </a:p>
          <a:p>
            <a:pPr marL="0" indent="0">
              <a:buNone/>
            </a:pPr>
            <a:r>
              <a:rPr lang="en-US" sz="1100" dirty="0" smtClean="0"/>
              <a:t>Lowell et al, 2004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Memory Dysfunction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105400"/>
          </a:xfrm>
        </p:spPr>
        <p:txBody>
          <a:bodyPr/>
          <a:lstStyle/>
          <a:p>
            <a:r>
              <a:rPr lang="en-US" dirty="0" smtClean="0"/>
              <a:t>Appears </a:t>
            </a:r>
            <a:r>
              <a:rPr lang="en-US" dirty="0" smtClean="0">
                <a:solidFill>
                  <a:srgbClr val="FF0000"/>
                </a:solidFill>
              </a:rPr>
              <a:t>dazed or stunned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Confused about events</a:t>
            </a:r>
          </a:p>
          <a:p>
            <a:r>
              <a:rPr lang="en-US" dirty="0" smtClean="0"/>
              <a:t>Repeats questions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Answers slowly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Can’t recall events </a:t>
            </a:r>
            <a:r>
              <a:rPr lang="en-US" i="1" u="sng" dirty="0" smtClean="0">
                <a:solidFill>
                  <a:srgbClr val="FF0000"/>
                </a:solidFill>
              </a:rPr>
              <a:t>prior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the hit, bump, or fall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Can’t recall events </a:t>
            </a:r>
            <a:r>
              <a:rPr lang="en-US" i="1" u="sng" dirty="0" smtClean="0">
                <a:solidFill>
                  <a:srgbClr val="FF0000"/>
                </a:solidFill>
              </a:rPr>
              <a:t>after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hit, bump, or fall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Loses consciousness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85% will not </a:t>
            </a:r>
          </a:p>
          <a:p>
            <a:r>
              <a:rPr lang="en-US" dirty="0" smtClean="0"/>
              <a:t>Shows </a:t>
            </a:r>
            <a:r>
              <a:rPr lang="en-US" dirty="0" smtClean="0">
                <a:solidFill>
                  <a:srgbClr val="FF0000"/>
                </a:solidFill>
              </a:rPr>
              <a:t>behavior or personality changes</a:t>
            </a:r>
          </a:p>
          <a:p>
            <a:pPr lvl="1"/>
            <a:r>
              <a:rPr lang="en-US" dirty="0" smtClean="0"/>
              <a:t>Irritable</a:t>
            </a:r>
          </a:p>
          <a:p>
            <a:pPr lvl="1"/>
            <a:r>
              <a:rPr lang="en-US" dirty="0" smtClean="0"/>
              <a:t>Sad</a:t>
            </a:r>
          </a:p>
          <a:p>
            <a:pPr lvl="1"/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More emotional than usual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Forgets</a:t>
            </a:r>
            <a:r>
              <a:rPr lang="en-US" dirty="0" smtClean="0"/>
              <a:t> class schedule or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http://www.sportconcussions.com/html/SCAT2.pdf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328079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/>
              <a:t>Sports Concussion Assessment Tool 2</a:t>
            </a:r>
            <a:endParaRPr lang="en-US" sz="6000" b="1" u="sng" dirty="0"/>
          </a:p>
        </p:txBody>
      </p:sp>
      <p:sp>
        <p:nvSpPr>
          <p:cNvPr id="4" name="TextBox 3">
            <a:hlinkClick r:id="rId3" tooltip="Pocket Card"/>
          </p:cNvPr>
          <p:cNvSpPr txBox="1"/>
          <p:nvPr/>
        </p:nvSpPr>
        <p:spPr>
          <a:xfrm>
            <a:off x="1598023" y="5124586"/>
            <a:ext cx="6172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Pocket Card  </a:t>
            </a:r>
            <a:r>
              <a:rPr lang="en-US" dirty="0" smtClean="0">
                <a:hlinkClick r:id="rId3"/>
              </a:rPr>
              <a:t>http://bjsm.bmj.com/content/43/Suppl_1/i89.full.pdf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Prevalence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The Center for Disease Control (CDC) reports that a </a:t>
            </a:r>
            <a:r>
              <a:rPr lang="en-US" b="1" dirty="0" smtClean="0"/>
              <a:t>~1.8 to 3.6 million </a:t>
            </a:r>
            <a:r>
              <a:rPr lang="en-US" dirty="0" smtClean="0"/>
              <a:t>concussion injuries occur in sports and recreational activities </a:t>
            </a:r>
            <a:r>
              <a:rPr lang="en-US" b="1" dirty="0" smtClean="0"/>
              <a:t>annually in the U.S.</a:t>
            </a:r>
            <a:endParaRPr lang="en-US" b="1" dirty="0"/>
          </a:p>
        </p:txBody>
      </p:sp>
      <p:pic>
        <p:nvPicPr>
          <p:cNvPr id="10242" name="Picture 2" descr="http://1to10reviews.files.wordpress.com/2007/05/headach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3761014"/>
            <a:ext cx="4858657" cy="30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yourfitnesspartner.info/wp-content/uploads/2011/05/heada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1014"/>
            <a:ext cx="4267200" cy="30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you must include on your SCAT pocket card: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 points - Symptom Score (out of 22)</a:t>
            </a:r>
          </a:p>
          <a:p>
            <a:r>
              <a:rPr lang="en-US" dirty="0"/>
              <a:t>10 points </a:t>
            </a:r>
            <a:r>
              <a:rPr lang="en-US" dirty="0" smtClean="0"/>
              <a:t> - Physical Sign Score</a:t>
            </a:r>
          </a:p>
          <a:p>
            <a:r>
              <a:rPr lang="en-US" dirty="0"/>
              <a:t>10 points </a:t>
            </a:r>
            <a:r>
              <a:rPr lang="en-US" dirty="0" smtClean="0"/>
              <a:t> - Sideline </a:t>
            </a:r>
            <a:r>
              <a:rPr lang="en-US" dirty="0" err="1" smtClean="0"/>
              <a:t>Maddocks</a:t>
            </a:r>
            <a:r>
              <a:rPr lang="en-US" dirty="0" smtClean="0"/>
              <a:t> Score</a:t>
            </a:r>
          </a:p>
          <a:p>
            <a:r>
              <a:rPr lang="en-US" dirty="0"/>
              <a:t>10 points </a:t>
            </a:r>
            <a:r>
              <a:rPr lang="en-US" dirty="0" smtClean="0"/>
              <a:t> - Cognitive Assessment</a:t>
            </a:r>
          </a:p>
          <a:p>
            <a:r>
              <a:rPr lang="en-US" dirty="0"/>
              <a:t>10 points </a:t>
            </a:r>
            <a:r>
              <a:rPr lang="en-US" dirty="0" smtClean="0"/>
              <a:t> - Balance Examination</a:t>
            </a:r>
          </a:p>
          <a:p>
            <a:r>
              <a:rPr lang="en-US" dirty="0"/>
              <a:t>10 points </a:t>
            </a:r>
            <a:r>
              <a:rPr lang="en-US" dirty="0" smtClean="0"/>
              <a:t> - Coordination Examination</a:t>
            </a:r>
          </a:p>
          <a:p>
            <a:r>
              <a:rPr lang="en-US" dirty="0"/>
              <a:t>10 points </a:t>
            </a:r>
            <a:r>
              <a:rPr lang="en-US" dirty="0" smtClean="0"/>
              <a:t> - Delayed Cognitive Assessment</a:t>
            </a:r>
          </a:p>
          <a:p>
            <a:r>
              <a:rPr lang="en-US" dirty="0" smtClean="0"/>
              <a:t>30 points – Closure…</a:t>
            </a:r>
          </a:p>
          <a:p>
            <a:endParaRPr lang="en-US" dirty="0"/>
          </a:p>
          <a:p>
            <a:r>
              <a:rPr lang="en-US" dirty="0" smtClean="0"/>
              <a:t>Omit – Glasgow Coma Scale due to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points - Closure: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must obtain a baseline score for the classmate of your choice using your SCAT Pocket Card. </a:t>
            </a:r>
            <a:endParaRPr lang="en-US" sz="4000" dirty="0"/>
          </a:p>
          <a:p>
            <a:r>
              <a:rPr lang="en-US" sz="4000" dirty="0" smtClean="0"/>
              <a:t>For each section fill in your classmate’s score.</a:t>
            </a:r>
          </a:p>
          <a:p>
            <a:r>
              <a:rPr lang="en-US" sz="4000" dirty="0" smtClean="0"/>
              <a:t>At the end, be sure to tally their score and include it on the card as well.</a:t>
            </a:r>
          </a:p>
          <a:p>
            <a:r>
              <a:rPr lang="en-US" sz="4000" dirty="0" smtClean="0"/>
              <a:t>Turn your completed SCAT pocket card in on the way out the door.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2559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Balance Screening</a:t>
            </a:r>
            <a:endParaRPr lang="en-US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Eyes Open</a:t>
            </a:r>
          </a:p>
          <a:p>
            <a:pPr marL="514350" indent="-514350">
              <a:buAutoNum type="arabicPeriod"/>
            </a:pPr>
            <a:r>
              <a:rPr lang="en-US" dirty="0" smtClean="0"/>
              <a:t>Eyes Closed </a:t>
            </a:r>
          </a:p>
          <a:p>
            <a:pPr marL="514350" indent="-514350">
              <a:buAutoNum type="arabicPeriod"/>
            </a:pPr>
            <a:r>
              <a:rPr lang="en-US" dirty="0" smtClean="0"/>
              <a:t>Abnormal if cannot maintain for 30 sec.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953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Eyes Open</a:t>
            </a:r>
          </a:p>
          <a:p>
            <a:pPr marL="514350" indent="-514350">
              <a:buAutoNum type="arabicPeriod"/>
            </a:pPr>
            <a:r>
              <a:rPr lang="en-US" dirty="0" smtClean="0"/>
              <a:t>Eyes Closed</a:t>
            </a:r>
          </a:p>
          <a:p>
            <a:pPr marL="514350" indent="-514350">
              <a:buAutoNum type="arabicPeriod"/>
            </a:pPr>
            <a:r>
              <a:rPr lang="en-US" dirty="0" smtClean="0"/>
              <a:t>Abnormal if cannot maintain for 30 sec.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antiochyoga.com/yahoo_site_admin/assets/images/Tadasana.197222250_s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8144"/>
            <a:ext cx="838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87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Feet Together – Solid Surface</a:t>
            </a:r>
            <a:endParaRPr lang="en-US" dirty="0"/>
          </a:p>
        </p:txBody>
      </p:sp>
      <p:pic>
        <p:nvPicPr>
          <p:cNvPr id="1028" name="Picture 4" descr="http://t0.gstatic.com/images?q=tbn:ANd9GcQhhizZCC3I9F8g5GqUoSmNOFvg23QYWysme-f-AJjCp250LEua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81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4600" y="590413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Feet Together – Foam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Balance Screening (cont.)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r>
              <a:rPr lang="en-US" dirty="0" smtClean="0"/>
              <a:t>Tandem Stance</a:t>
            </a:r>
          </a:p>
          <a:p>
            <a:pPr lvl="1"/>
            <a:r>
              <a:rPr lang="en-US" dirty="0" smtClean="0"/>
              <a:t>Eyes Open / arms out</a:t>
            </a:r>
          </a:p>
          <a:p>
            <a:pPr lvl="2"/>
            <a:r>
              <a:rPr lang="en-US" dirty="0"/>
              <a:t>Stable floor &amp; foam pad</a:t>
            </a:r>
          </a:p>
          <a:p>
            <a:pPr lvl="2"/>
            <a:r>
              <a:rPr lang="en-US" dirty="0"/>
              <a:t>Abnormal if &lt; 30 sec or unsteady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Eyes Closed / arms out</a:t>
            </a:r>
          </a:p>
          <a:p>
            <a:pPr lvl="2"/>
            <a:r>
              <a:rPr lang="en-US" dirty="0" smtClean="0"/>
              <a:t>Stable floor &amp; foam pad</a:t>
            </a:r>
          </a:p>
          <a:p>
            <a:pPr lvl="2"/>
            <a:r>
              <a:rPr lang="en-US" dirty="0" smtClean="0"/>
              <a:t>Abnormal if &lt; 30 sec or unsteady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362200"/>
          </a:xfrm>
        </p:spPr>
        <p:txBody>
          <a:bodyPr/>
          <a:lstStyle/>
          <a:p>
            <a:r>
              <a:rPr lang="en-US" dirty="0" smtClean="0"/>
              <a:t>Tandem Walk</a:t>
            </a:r>
          </a:p>
          <a:p>
            <a:pPr lvl="1"/>
            <a:r>
              <a:rPr lang="en-US" dirty="0" smtClean="0"/>
              <a:t>Abnormal if unsteady or unable to perform</a:t>
            </a:r>
            <a:endParaRPr lang="en-US" dirty="0"/>
          </a:p>
        </p:txBody>
      </p:sp>
      <p:pic>
        <p:nvPicPr>
          <p:cNvPr id="2050" name="Picture 2" descr="http://t1.gstatic.com/images?q=tbn:ANd9GcR5kOMCAKB1VHPrfK5Hx7sx8ZE34iWLpiy1ADS7ggtkeBuouRw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1295400" cy="3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qc15GCSQUTXh2qNEDc3ypjWHxiUzGOW35XEc1XFA72JjwRMKf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31" y="3200400"/>
            <a:ext cx="2296135" cy="34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Visual Screening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Smooth Pursuits</a:t>
            </a:r>
          </a:p>
          <a:p>
            <a:pPr lvl="1"/>
            <a:r>
              <a:rPr lang="en-US" dirty="0" smtClean="0"/>
              <a:t>“H-Test”</a:t>
            </a:r>
          </a:p>
          <a:p>
            <a:endParaRPr lang="en-US" dirty="0" smtClean="0"/>
          </a:p>
          <a:p>
            <a:r>
              <a:rPr lang="en-US" dirty="0" smtClean="0"/>
              <a:t>Saccades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Convergence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schwindelambulanz-muenchen.de/Bilder/U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90" y="1692665"/>
            <a:ext cx="2308020" cy="15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1.gstatic.com/images?q=tbn:ANd9GcSTzjQMbNFcisKtKaEuOH-uxvQl25f-E_e6JeMSbsqWS49S4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QSERUUExQWFRUWFhgYGBYXFhcUGBoYFxcXFBgVGBcXHCYeFx0kHBQXHy8gJCcpLCwsFh4xNTAqNSYrLCkBCQoKDgwOGg8PGikkHyQsLCwsLCopLCwpKSwpKSwpKSwsLCkpLCwpLCkpKSksLCwpKSwsLCwsKSwsLCksKSwpKf/AABEIAL0BCwMBIgACEQEDEQH/xAAcAAACAwEBAQEAAAAAAAAAAAAFBgMEBwIBAAj/xABHEAACAAMFBQUEBwQJBAMBAAABAgADEQQFEiExBiJBUWETcYGRoTKxwfAHFCNCUnLRYoKy4RUzQ2NzkqLC8RYkNVM0g7Ml/8QAGgEAAgMBAQAAAAAAAAAAAAAAAgMBBAUABv/EACkRAAICAQQCAQUBAAMBAAAAAAABAhEDBBIhMRNBIjIzUWGRcRRCUgX/2gAMAwEAAhEDEQA/AAS3pKeztPqKFmUrgBY4anM8uQJj4XxKwrjoAysRVFbJaZAcTSlO+GsbWWWm9Y5Q4nCQvpoTEv8A1Fd0wZ2QeHCopXj8iE7ojK/QCsl4K1B2oCkAqWAGRNNCaih8tYR9srw7SZLpQ4UzIoak0bOmvLwjzbqbZxaq2dWWWyKxViTRjiBAqMhkDTrC4Z44ZHnDOOwGT2G3mVMWZLJExWLcMNKVIPfmD0MbFc1omTbLLthqEZwFUmpyOZ7t0iMasFgacxVFBYAkCoFQNQKkVyqYaNh74cAyM8DEsvGjakdxp598DNcEps1LadAJpPMAjyp8IV7TZmaihT7RzoKUroTrlDZekwOspgQaywDmNRTXPrA9V5YefzSPK5nLHllSNjE04Kynd1jaWMzXrpXwjqbaTUgrkOOcXweoiM2cHn4A/CKy3SdtDG1+SnZLViAypXh6RzNVsSnkc+HnzygglgbgrH90/pEn9CTWOjDxA98Njim3ai/4C5R/ITnVMoU/APcIR75ucT1NV3xXCeNdaQ/SV+zTQ7tMjUZZa8f5RWa7ATWmpjb5SRQUlbMs2budXx4lFQ3EZ6coNJc6YyuBclBrQcSR8IdlugZ0AzzPUxAl3J2xHEoB/q/5gZSdliDUr49CJedyohBpRWGE8q8M+HKNQsdySZEoiXLVdw6AV05x7KuWWQMSg518ucXbcfs3/KYZBNFeeTckj8zXgKTGH7bfxGGXZF/s3/N8BC/fqUtE0f3sz+Mwd2SP2bfm+Ahmr+yFpfujVKfLz8zHsputT1+fmkRo0dSa8vH58IwDXLYNaGO1macMj+giDFRfP3Rw3LkKQJDRaScCNYrzZh9ae6PMXdl8I5nNnX50iEiRR2h3rUq88A8z/OP0UBTKPzy8vHectec6Sv8AqSP0M2p749FjVY4/4YmZ3kZ4zR9WODHoghR2I9rHIMfRJB6THlY+MeRJFCDNuKz6G1p5KfiY7f6P5R1dv3VRfcIXmxDUEekPN33lilITqVFe8ZH3Ra1WnWJJxlZX02eWVtSVCVfP0Qypm9Knur/3gExT0rkR6xnu0uxs2xMomGW2M7vZtU+KEYhG+zLUKfyP6QlXhd0r6809hibCoAPsimpoeOYy74pxzuPZc8e5gLZjY6WbGxtEmjYgweu9hFDhod2nShEHZNgwsqhaS6eyOHWp1OmsEpVrVsS5ZDwqTSngBFlrSuEU1Jr5ZH1EKllchqht6LUi4lJqTp6g6RaFlkIKEGh491Ip3fbcKgE1ATDnqcIA/lHv1muRBr8/NYW37JSLf9JykG7Man7QxAZecLt5bftJcy3wiuEieu9LCngVALM2mmlYMqiKpJFaD1pAc7OS7bRWJkupBLdmGqrAjDnoKmGRaT5BceAhdFse1qzSrWGCthbAhWhpWm8AY9t9nwGjT58xvwq2GneaiLWzmxcu7lfs5juJhXFjw0BWtKBRxrTXgIp2ezu1JjoxJY1UBq04cMuUW4Y1JlWU2ivZbNJxBZnarU5YnquZrSo8eHGGOz2RZaBV0Bihb5PaFSLPhoNFRvjBfZ+z9oCr1GHqK04fPSOy4EvpJhlb4ZyiQOCfb6sFw81IoH8xnDRNuhEUkYjqcz4000gRLsqMQ2EVrWsU8mNouYcqjZaUQC2gvp5VokSAFwT0n4ia1BlqhWnD70H1EJ22Npli12EM6hj29ATnvS1CnpVloOsMiIZjO060tc8f303+MwV2UO435/gIG7XilttP+PN/jaL+yh3G/P8AAROq+z/B2l+6NSnKJA1CaRXWvoPfHanTrGC0bBax6RwXrETNHIMDRxZX9fd/xHDNWPpcwA/PdH0tGYgIQprm5FcK/iA+83ADiT0iYxt0RJ0rPLi2TK2oWuewRVmB0TLExWhBNTRRUd/dDpeW2Utd0EljpQ4h3bkDrMZaLhVWmOf2zUnm7jM9wIUR1KsIkKWmAB25aDpGqsqqjNeK3bObPftqL0zWoNFpjb8VSDl4QyXHfQmjCxGPpkCRqKaqekA5dupvClGFQf203hn1AIijapuGeXQ0rTu/HLbyNPCO8tC5QTNCBj4xBZLUJiK40ZQfMViWsW7srPg9MfVjxjHtI6yBfTaGy8LMv+WUPhE8vatNEs6eYHulwsWaQo9lB4UHuiykv9kef8ovbEI3MaG2mNMpS6cz8FEZNtHtAzTeW8W8SePzwh+Q1XwjGdpGK2hweDU8or5sadD8M+7GGVfVHOftEeWpieRe5rQHpX1pCWLSeen6RPMvbDpxGfCnCKvi5LO4cJl7TNfuhh8T74Ly9oKywyip0z9NIzyz7TEAqRUHj35n1gvdF6Vz4GndnlAyxOJKmmFrVfk2Y+EtShyAyGtYa9mLXgUs5xGmZJ4DvhGehNdDFqTaGmVlCuFqAnPIEgEighVWy1GkjTDbltNlmZVWlOfHXw1gZdu0pl/ZMG3RQNQmoHOmnjFO4pzWeX2bYQjlgFrRlFaUofD1itf0kqwKVq2YIJHM5UOemkO8jsqTxU79MYLRtRVC4zUUGRGp0EXtkbx7R37gfWM2t4LzCyqBUAkDTFQYiO8iveTDN9GdoP1mYp/9df8AWB8YJZN01yLeOo2aXPG6e6Fi6iSq0BOXKC2017mzWWbOUAsi1AOlagZ5HnXwhQ2c+kWfPV07DelpnmqgE4ioypWoGVBnDskU+WJUqdDSwIIBBr6wj7YbGra5si0hyrSsAZCPaAfGBrumpOeesFpm0M0yrLPcBe1aYMBNSooRLbUNQ0zyyiSbalEpACAxaWKVrUlhWlczpCZXjdBr5GFbbD/v7T/jzP4otbK+w35x7og26/8An2r/ABn9SDEmy7btBQkzFABIXWmZLEAAQzOrw/wbpmo5LYz4tOpiZ3zHjEFoZVICurgGlVNRUaiukfS3GRjDcWbEXfKJznSPgpjntYtNYJlBuNnpUUHOF9BkAf59YsWZsRCAhabzmueegA7vfFJnz7oksGzE+fPlOjUllqschQDWh14ekOxRTfIvI6Q4XQiqKIRXnxji92yIbj81hV2ouydImGbKDmUGpQEgjruxJdV52icPtEfBwZv14w/xvbYu1uJbotdHmSK5D7RPA7y+vqYk+sZAHgAP8rlB6EQGnTeztssjQ1B8qxPaJ1JhXq38csj3wVe/0ImuWadsvNrZU6VHkTBWsBtlD/2yd7/xmDFYuw+lGdLs+JjyseEx9WCsihEkv0r4RdlknhSBqTcj041Ii0kzTU58/wBY0iqX5XxjMNurAfrTnnT+EfpGl2Q6wr/SBdFZXbICSpGP8pyxU48oVli2uBmNpPkzOa+FfnIx5d9laaaAVA14AcqmIZs44iNM4nkWui4ActSM9efUwva64HNqw1Y9mkpidsiaCnHu6e6CAkpLoBx8q6V7oFC3K1ELUFKVrp+kWvrbgYVYYSKHIHKK8k32x8eVwgr2yq3OGO7L4TIsi1HGgr4QoiSSAeA/5pBSwpU5Hjp5frFWceS9BrbyF7dbLUC7WcpR6VxLiK8MjmaVqY4slsmulZjNMcCpJDHDkMlCrRBrrkYp3la3ljCh9piOGS0B46Zk+UVnyYMRmQN7OmgGXlDIRvsRmk2uC9ZbwQhg7AsDTIVNadO6DGyt5yrLaDNnFkRkKhjLmUJqDlRTyha+rM1SuR1yy90HrfKnz5dnAJchSCuKpA6iuUM8UYvcU/I2trGrava+yvZJipNarLRSJU6lag6lAPMwhbKXwRImJL3XqxFRQK1Sd3I03TQcPAQel7KzlWpcSgeBYgf5ePlHkq4bOlcTNNJpUKolqacOZHSJnmh0wVjl6Knal5Njamf2gIAqf6yYCcQJ6QbSy1mSq1FDiHetDTOB947WypChMUqUq6IoBYV5KBl5RQuPaz6xa1RFdgASzuaACh0XX3QjNJ5mpJVSGYoeJNMzjbz/AMhaf8U+4RDcdodUbAxUlhWnLX4RNt9/5G0/4lfNVMc7Oey35vhFzI6xX/hODnJQZs9pZ2xMWJpQ1OXfTSsW1fSK8oUhruL6P7RPAdqSZRzDPqRzVBn50jIl8nwa1qC5AljJaYoAxEsABzJNB6mDG0LzZE5pTCjBQCa8CKwzWDZuxSZ6YGnTZkplclaMCVNaMqrkKiFvbqaky0vNWZixnNMJVkKqBQ17oU8UXz7Cx55XSXFAEPBix7UzbPK+zCE+wAdc9SIB1iaXZMa+wj0NQCaHMcCO6Gwg1y1wc5RfF8jZYtpZktaz0AR+BOKlNa9Dyitem0ystJYAEAnsglrQq61+6XLKO4EmkC588KIOr6Ie2PJXM8va0PKp9CPjBOa32vn/ABSqQtSCfrKE/i9BmYYrSaMW8fUN/th81Tj/AIU3K2xs2A2kYzzZmzUqzLzBBr5EVjQaxkuwMk/0jLPKzsx8qfGNWxw5dFKS5Z0TnHscEx5EkCpK2etJH9UfHL3mI5eyVuyrMUU13Uz8S2UCv+vbWf7SncqD/bHw2xtR/tn8CB7hFj/kv8AeEZrr2UtKZu4cnnhXyC6QUOz0wjPDpmCx041y5Qi2u+rZMU4Jk+tMqMwGvHMQX2fkz5jK01pgEveIMxmqRoNc884lZnJ0kC8SQgbe7ANIczZBxJqw4oeND95fWEqVZGYZJ+9Qx+jpl3GYM1xA5HjrzHEQKlbAy1BEtcIP3dQOOR4CGfIGzCnsLVphPXWD93ygKVGUaDP2OwtkKdIjm7LgjNc+YyPnETg5LgbiyKL5E61Wwgcae6IZd9UBAOvX55QUvbZSemcvfH4dG8OBixsdaJdmnGZaUUJhYb8ozN4gALgAqTmeIHWEeP8A9Ie8if0su3TYGnoqy5bOThxNQ4RThU8NY0ORYpMmUsp8LYRmCA1STUmmusJt4fS7KAwy1mMo0FVs6+CSQXp3uIC3h9JEyYfsJAGL7zE08FBqfForTUn9Jytj5PkWX7tnQ94p6CBV4bYybOMPapL/AGJQ3u6iZ+cZ9abVarQPtZzYfwLuL3UXXxjyVdKLTIQppf8AaVjY4wzbfpAZj9jJJP4pp/2g+8wGtNvtU7KZNYA/dTcH+nM+NYsrIAMcPr4wO9L6UNUPyD5F3KvCsOuw0gBpjUzoo9DCrp0oeP6Q27DnemDov+6C3NvkCa4M7+kH/wAjaPzj+BY42cNFY9R7om+kNf8A+jP70/8AzWK9wew/ePdF7L9n+FfT/dHjZC7u1tCk+zL3j1I0Hn7o1b+l1ciT2faOBmDkAKcf0hT2bun6rJGLJ3AZvEZL4D3mOp851JaQSHb2nOR8K6CMR5KZfkt3YyzJs1VpSXZpfIkV8FTLzMZhtlbq2gjtBNCgBXApUa0buNRDFed7WQr9oDNcKBhxthJOpyIBMZzft4B5jMqCWNAoyAwjD5xf0WNZJ2+kVs83ihx2yMWxiCdeXjpDNdVyzexEwgoCSQeNFGZNfDyhTsMkFlLsVlrStNTSNHW0M9mUHcxDdQD2JfAdWIBJPM9Iu66bUFFFPTK52hFtN5uxoT86RCFrBK2XSMWR+dY7lXMx0jOc4pcGwoN9gKXLPa4qaA+uUEbwmUFNd0/pBj+gMIqcguZPdnT3eJhdtdrAmV1IOXIHgfM1pDca8skkVczUE2Mez+0q2efUoGwqJZYZGm6WAr1EafYLxScgdDUHzHQxhCPzzJMFLm2hmSXBlmnQk0I0NekaT0qS+JmvNbtm14o+xQLua+FtEoTFy4MOR5etfGL2KKUltdManZkWJWFRnGg7D7GAos6aKlhVVPAfrGadjKkzBLE/tcwu6lFzI0YnOP0Bd7gKAOAglHkmUuCO1WaRJC4lFWOEUWueufIZax0kpamgoItWufRKc8vDj74pyQGxDFh/SLcIrsrybPJl5SpORbPjTMxGbb21Vl4yDxVcJHiTSJ5N1SBmEBPMxfE9EAqQvIQ8AFWbZzCPbqOTDjxzrnH026aaiCE631ICE+CM/roIhnraCMio8KN5HKJIsXb+wWeS0xgCQKKumJj7K+J9IzawXe9v7WVNorlMQyyD4qjwqfIxpV6XDOcr2p7VVJIwmrLXWoPtD1HWFqZMl2W2FmBVWkHRc8SuN2ncRE7L4CUvZlT3W0tyrKVZWKkU0YGhHpBeyoMI6H4Q6fSFcQIl2pSTXcccM80enUbp8ITQaaZDmf0jI1CcZbTUwvdGy1I0+eseGYDpn3frpESjvPfp/l086x92mXcYqNIsHpatTXy/WIXOflHpaInMSSek6w07EN9o/wCVfe0KQbMw6/RxdUydNcqu4FAZz7IzOXU04QcYtukJytJNsRdvLE829Hly1Lu/ZhVUYiSZa5ACNd+jL6JVsadtawsye2YTJkl5eTv10HDnDZdex8izT3tKrjnOArO1MQVRhwoKboNM+J9IJzreAMtI14Q+KUjKc+bQA2luX78vIfeX4jpGZ3vfgAK1yrSNA2i2jCKc4xi8LQHmMV9kk0EZeq08Iz3R/hpaWcpKmX7rrNnoOANad3GK229xPLLTpYqjZsBnhPHLkdawe2PsG40w6nIdw19Yj2st2BSAdcoTp8ko5koFjURjKD3ehLsu7THVmGYDaE89cx0h82dmNNsuNiSQWXyA+JPnCA00Q5bA3kME2SfxLMXuNFYegMauthuxX+DL0stuQvNY84I3fZqafJ+c/CPpJxvlF+faZciWZkwgIMgOLtxCjjwHgTGDG5SpI255EkA9sbwEmSFHtNko582PTP1EZ2EyJOZ1rBG+72a0zWmNlXJV/Co4ddanqYGT5mUeh0uDxQ57ZhZ8vklx0es/rl4cT8I9SbQ0GbeijgOpikLbnl7XDp184tWWzk7qgsePGvMxb3JCFFsffo0vT7SZKJ9tQw7119D6RodYyzYq6ZhtINRL7PfJIJJFQMIA014xp9YzMzjKVx5LUYSjwxdsmx9ms6aBctWO+e/j4e+C92XlOqFVe0GQqpzppXCad5pCwzksdAK6k1+ePnDNsptDJkK6OGMw1KtgOEga7w07oVHTyu7OeRvhhsWh2Axgq3FTQ0PI0yiI2vs2XHljNFFdSAWNB3CscTgGYUOoBB74FWWxdtMeeWO6DLk9FU78zvd18kWLyVIRfIzpbSe6Lki1LyBPWF1phZMS8PaXiO6IHvtUABYCvE8ANTTjyjt9Pk6hpm3zIk1xOiHiC1PT+UU/+rpLthlEzT+wrGneTTLzhXk227wcTF7TNOpwE+GeUFbLfcxt2RJSSp4sKt4KMqw1MFqhosxYqSVw1GQJzPwAha2n2Sss/wC0mzXXsiCcJVhXLI1HGg0MFEshloXcmZNOhbhXkIkkWQNhXCWC55jdxnVzzI4QaBAn9GYpHZzELJTCajUChGmmQBjLtp7uSRMUIzMrhimIZ4QcJqRrRhTwB4xvFpTcoNIhtuzVmnhTNky3ZRQMyBiASCQKjmITmxLIv2OxZHB/o/OlotDLmDQVAPGoJHDwGesdh8u/3jjG4W76NbFNQo0lVqPblVlsKZjKpHDlGeXj9GlqWe8uUBMQEEOWRaKRkXWtRxGQ4Rnz08oquy7DUxk/wKDNn88Y8ly2dgqgszUAAFSSeAEaFdf0QmYKzLUoIpVZcst5MxFfKHnZzYqx2TelpimAU7SZvP1A4L4ARMdLL2dPVRXXJmtx/RrMeYv1idKlITvKJgabTkAN0HxNI2S7bBKkSllyVVUAyC+pJ+8TxJzMTTcNKEAjkQDC5fZMhDNkMJWHMq2cs9MJ4/lzi9DFHH0UZ5ZZOw1OVzmGKnhTMeUAb6tE5ELTFQAZYq4STwGHiYrXD9JC2gFCnZzswMVeyJyzxDMdxzhc21v6XIlt9oZ9qmKyiYdEU5MZajJABUZZk0zygpSSVgwi5SSEbaO/zOchTu11/F/KA8tSxoNSaDxiNjDBshdJmzcZG7L9W4D4xj5Jt3Jm3jioqkN1gs4lylX8K0hB23t28FrxJh4vO14QQOUZhe9qBd3OeRVRzJgNGnv3Eah3CgYtp+dII2O3MiOVJBxS8+IpjOXlALHzi3Im7j96k+ZH+6N6TtUzH6HawbasktmwLiOQJqd48QARoPeID2+95k98TsW4CuQA5KoyUd0CZ07DRfwjP8zAE/AeEfC1QvHihB3FEzyTn2y3MaBlqtLDWhHKnxiSZaesVZ8yohzYCQ4bMbHy3lrMmsxLDFhGWXAE6w1tZUlJhRQo6fE6mIrllUloOSj3Rbtq5R5jNmnObt8G/hxRglSPtkB9rNb9lR5sT8Ia8cK2yv8Aan9pR5A/rDEHi1DhFDUfWyjekqRMctQpU17OURTxcii890GJLpkyyWCS1WiE19pzQj77GvHQUHSM2tu3bvUSUCr+OZmfBRl5kwW+iq85s+8GxMzr2LhiTkMRULQDIVI5RZx48spKU3x+BEnBKl2N9tnuoqhPsmg8Dp3GPLr2hQKq6AKBTuEXJqo2JCwVgcgcqMOUCbbdwPtih4MND3xYfAgKDaQS5lVGIcc4mWTZbSS/sk8K/CFOdZnlnI1EDzebgmgpTKO3E0aXZ7js6/foO8CL8h5aClnCs/4nYUXrU/CMgmW+0Ppj9Yg/ou0TNcUEp0c42adel/WezHFPtJnTR/ZyjkDyqMlEK1p2otNvmjs6oinIISAORqMyYFXdsU7MMQp4xoNzXUklQAAKawze2DtomuraWcgwWlC4/wDYo3h+Yfe7xnDfYLajy8YYFRx5d9dPGEK+9rkkjBLXG/oIU3va0zmO+29wBIHcQMj4wUZegWjSp20pmzwklqSwc2/F07oKq++DocPpr8IVtmLvdFxzGxNTIEAADvAgveNpIqVyIkkivDMiDTIZy1/GVNImhSNO0UU/zAcYOrNV1DqQRTMiEey2uSJWF+0Zj7Rwce8mBFvt6SgcBmAHhQD/AHUhTnXYSjY5XptCiabx4CtB3n+UIe0d9zHNCTU5AUpSvBF+7369YpWnaJ8JC0ljiwzc/vnTuWkLbbQy5czE5xMPZTU15seHjAuVh7aGK8LSljsweYaZVA4sx4CM7l3s8+Y8yYak0yGgArRR0EfbV3u9rnKaMKIMiagGpqRyGnlFKzScAOeusBOO6NDMctkrCgnaAZk5UHujWLisIkWcLxpU9WOp+eUZjslY+0tSV0XePw9TGo2qfhSMnUpRkoo0sMnNWxf2hbCrUOZyA6xl14ANNcLXCpoK9NTlzNY0c3RPt08ypGHEFxFmJCrX2a0BPWEGddMyzzJkqcpWYjEMprw456g6g8QY0NHjpWU9Tkt7QcJfD57oP2HZffmJ2kt2VDjlq2FgUIciswKjAFaMQThzgc6VzGvrB6xWWTN7WeWmVmS53aBUDLKcrvM1TiIYksBQa0rUGL0uEUlyK942WbKf7VaF98GoIYEneVlJDCtRUHgRFbtRB6+rC1nkLImkGZ2zOqjPDLKBcR4rjIDBTQ7lSBWF1jHJ2Sds/WPbMuJ1XmwHmQIhIghs9KxWmUP2x6ZwMnSbCiraNjsNmooiveb5RfkezAa+5tFMeXXLPRR6LuzeUqv4nY/7fhBgPAm7hglovJR56n4xd7SNJcGTN3Jswu0WquQyHARsf0TyJEiyGrAT5pWYWI3aDNJYbTIVJrxfpGJVjY7uu2XKlSJYUFPq8tsQJDM0yruwYdWpTpGq+EUR7va7Jc/fUjPWgDQu2q7ylQpde7NT+61aQEmXSqmqM1DxDEedKRC4mcJs3/O3xMKtMKqLU3tF1zHlEVmtyAnEK58RAa0u9D9q7U1o2Q/Mx3V8T4QKaXNriMxgNRSoqOYrmR1IA5CO22cnQ/JfMvoIlF+gaUhCk2G0PvKWC9aaR0e1U5t7oHYFY+HaA8DHaXvrVjnCGLawBJOQBPkK/CD933c7opxUJVT0zAPxiXcSOw/ZNmDM3wwoeRqTDPdOziSqVzMJUu6LQmcqZRuHCB9s2ot8k76k046/CCWSJGw2DsaDLlAW8L1kIrBzSbTAop7QNePDMxnd1fSnaC2FsIPFSNRzGle6CFsmLa2EwOxP3sNFVeg4wc8igtx0cbk6RetU8JUEgcRXiITr/wBpJcsnEango1P6Q1W+UvZhKPNc0VFDb1WroVAIyEZvfOzJS0lXlvKIAJR2xkn8Qb7ynvMIjkjkdjZYnjXJQnXzPtBIXcXprTq0TWa51GuZ4njBCRZgoyicQe78CBeSYKkDLMjPLQmmcQ2i1BajU9Mx6RfvK5cRLSzmdVOQ7wY5sWzoFDMNf2Rp4mCuNWShk+jeQT2k1tScI7lzPq3pDXbrTianCK9w2Ps5GQAyyAypBTZ64jap2eUtCGY82GYX4nwjJa8uZs10/FiVjfsTcCyZfaEATJmbc6cB4COPpB2HW3ySVCi0IPs30r/dMfwnhyMMspBQA8POO6lf2h6/zjUj8TKk7dn5Ntkh5TsjqVZSQykUII1BEcybYyHEjMppTErFTTlVSDH6J20+j6z3iuIES54G7MHGmiuPvD1jHdofost1mBZpPaID7cn7TLmU9oDwh8Zp9i9oouKkmpqTUmpJJOpJ4xDMSOpktlNDQEcGqh8jHDk9D3EH3QRxA0mC2yUqtrl/vHyUwLJr/wAiHT6ONn2eY09slUFE6sdSOgGXjCdRJRxtsdhW6aof7Iu5AG+ZdWVebAeufpDQq9nLzpWEm9L9WXaZeLNanFQVIBBBIHMVBjzuKG7JSNuU9sHJh+W8WA8CrDbkmLiRgw+dRwi8HjQfBmWYhIl4mAqBUgVJoBU6k8BG7XFZJVmsspJk9XVU9o5EE5nCTnhqdDGObKz0S1yWmAlMVDhNCMQKgg8KEg+EareF1WKWDMmOzcqkuxPIVY1MajKRzbL8s4J7Ocz9ElD1Zmp6RWYvNG7LanFpz7o/cUKD5GOpaS0GN17FPuprOfv/AAjupEkuxTrVkF7GTwH3m7+PjAUTYItDioAPauNN0BFPNJYy8TBK69nM+0nZnWh95g/YrklWcVObczA6970rkpiOiSreluHsLkBCxa5tT3RetMygqYEk1MckcQW0MUwjWYVQfvED4xqtgkBRTll5ZfCEG5bGJlol10RsZ/dG76+6HmzTsZoNOPz86wOR+gooN2NOPP3RPMkI+7TF6wPW2VqFIVV9uZwA5DmYkN4KqjMy5ZyBoTNmnlLWlfGkJtB0UL22Fs1oOErv801HeeELdouK0XeT2amfK4stWZeasBy/5hktW00tBg9kD+yluobvnz64ZfVQSevCAlr2uad9nLpM4CXLrLs6j9tjRpvosDJWNhJx6L2zG0lmaZjJ3ghqToK0r10BEAtqLe1oZi9CyOcJApuHIDr7Iziouy6NMZ3tMtQM5olE5AnSo3fWIZ9pExnZRRWLYRxp933COh8SMlS5KIEekVjwGOgYcVDzDHdllGZMEtTRtSQMWEcyDlnoKxXl450zspNK/ec6KNPEw4XDcqSt1R1Zj7THmT80hGfMsar2WtPi3u/RNOlzJEmpftFAFaqFYcKjDk3lWNH2TsipZkwjUVNda8TCvZ7KsyYiMKqWAIPHONClSgoAApAaTlOQ3VS6R6sdiOY+rT9f1i6UgXed5LJNZmVaYSASXJPsqqglm6AcaxBL2oSlWS1IPxGzTiPMJF0XXjtBmzGDKq4ZSU9mv9Y5rqzZDoopxNSYQQKQVoWJ+2lhOTz5X/2ynXzxpF675dknoHlyrNMQ1o8tJbA0NDnh5wVm2ZW1UGKl0WVJaPgACvMdxSgG8dcsswoPjBWyOChfl2WKXKLPZbO3AK0mXmx0Hswo2SyLLXdVUArRVAVRU1ooGQEFb7vD6xNyP2cvJeRPFvgO7rC9fF5hFoDGRqsznLaujT02Lar9so39elAc+cZheNr7SaW4cIu7S3+XbApgVIlRa0mBwW+QvV5k144h/ZO04ZpXgy+q5g+VYcg0I+zsutoXkoJPlT4w5B4LN9RXx9CdsVsybTZLcyqS4RBL6lXWa6jrhUecX9nZxmS3tE3cWz0VppAIxPlRUP8AaZajhyjRNiLl+q2WWmje0zaUc5mpHDhXpFXabY17b9mtLPKV2mbq4leY4G8wXiOdeMFLP8jowVbSldpsrUmAtNY/ec1HlBadeYXTXl0jP7X9HlvsxPZNUc0fDX91qRzLtdulIVmWd5hJ9vIGmWW7UGHrLF+wJYa6Gm33mTXOAs+bAiZaLYcuw7Pq7V90doLURQqpNdQp07jlHOaXsFQbPJ1XNTp85xS7bE2CWMR5/dFDmWPIQZm7Iz5ijGwwan7op19YrmQq1lSKKBq2rMe4VIWB8q9BrH+T2TNwBUVuO82hYjU9BwAgyt/Kq0DUWmbVAJ4UB0A5sfCM5t95TAaUKjhUHMZiorwyihMtDt7TEwaxN8sh5EuEaTaduFyWXhbDplVF6qn32/abLkBA6bf7uSSGdm1ZzqORIzp+yMI6GFK6DRz3fGDSPEPHQPkZJaGdhmQaaKBQdwAyEWLms4m1qyoBxZvD2QKn0iFZkVKEFsNanLLkYGUeCYybD97XjLKrZpB+yU1eYcjMfTIcFERWQ698D5NjwKXbNqZDl1i/dks4IDpB+yOYKEjrA63W7eEsGhYipGoBy84I2ob0SXBcv/c9s2E1oJYOYrShc/lofEiDclGO5gQxuc6Qy3Bc6yZQA11Y9TF623gJEupBJOSqPaYnQARVCF3yP2Ms4taY2XMk/sgjxMW7vs2JjaJg3iNxT9xOFBwJ1PhGRJ7nukbKjtVBnZdnMyVjAxGZnRgQBTHqOlI0lljKLovZ0tKsoUpLFWrxaYK4RyNDr0EaPdl/Sp+StRqVKGgby494i9pZRSr2UNXCW66LTEjr74p2m9Jae3MVAdWdgo82oIp7U7RybNKdmmAFQThrUmgrQDiekR7LXA5UT7SgE9izKlcQlIwAwcgTSp5E04RbKVDBZLSkxQZbK44FWDjzUmJqQNtuyVlm5vIQn8QUK3+ZaH1gRafo/lgEybTa5H5LTNKjwYkQZ3AbvaaQmBDR5m6vQfff91a+JXnAS97YsuWLNKNAowsa1wrQbledKdwhYaZOsM9x9Ym2szVQY5hDGWqFslcZGuKpFPugmAt73l9WGOUS2NquzEsxrmak98VM+XjbE1dJ/wDPlkqUuPx+wre15LKQgGMz2g2lLkquZ+dYlvm+GtBwrkDqeUK9lnKCwauZNDrTM6iFabTJ/KRGpzeP4R7OpdnzqczziwI6VkIycGK9qn0yGZjToyQ3svakBerAOxAAOWQ/nDWrd8ZVjIPGLKXlMAoHYDvMInh3O7GRyVwfoeTbUHMHmPcYIyZob+zrHz2MopIZRT8MtFPmaxTuuYHmgnESrADE1da5gABR5Rnrsf6C8y7QRTTugZabllLSoLMSKVOQz1ppB6dMoIEM2JgTzhkoIBNgUXH2s1mbQMQPDKsT2m75cpasOgAFWYnRVHEmC9on9lKLAV1PLOpjmz2QV7RjicjInRQeCjh36wDig9zFm27OPaDSYxSWMuzTKvQt7zHcnZyVKFEQKOkNglikQzJQgttEbhCv/Y+VaiquKURsLjIqTy5550jKL02cm2XOau6SQrDNSRqK8DxoY/RU6ziF2+rllTbPNSYuJSxbuIORB4GH4srj2BOKfJhd3neJ6UgmsyJL+uJbJN7NWLAqHBIoQG+6aa055RRVott2IouCdEtnnEOCNYHh4lkPmICS4CjwwrbbRUZ8YLXbL+zEA7StSsMlkl1Qd0V5cId7KF5JlXl7ov7P2TFLqCBjpiapxYfwDgAdSYH35/UzDyQxeuKYeySmW6PdCszfjX+lrSx+bf6Ds1QxEtQQKAGgIAQZnPTOgWnUxdnWwQN7QgRVmTiIodmg1YS+tLLXKgFST3mFLaPawoVKNR1YFSNQQdYr7Q3y6ggQp2V8T1beJ5xe02nUvnIqarNs+K7NAu7bBbwtNna0WcNMlYmOFmVZzjCUDDMKoO8cvuiNYse28/EMcqUV44HcMOoxCjd2UZTslYEVsYGdKevyIeZbUWvd6kCvrEajUShPbARgwxnG5ex8nbUSglUOIngcqfm5QuTL7+sV38YBoaHdB5AQn2xzabQ9nDGXLl0LUzaZmMicgB0pB+xIqo2BFTOhCDCpIyLU4V1gZ5pS7GrBGBxbZuFWBzrWM1t0p+1MpTutx1AFdaQ63tPJJHfAiwyA0014KKeJ/lCcbuVMuRzyw45V7F202dLNKxNw06mEOfNxMTpUk0HCsGNrL3adPYHJUJVV1AoaV6kwEEbOKNK2YWSW58nSgmCMuxFDvUr06xBd8kNNUHSvuzi87VYk8TBtimeGWDrnEZsi/JiWOiIE4//Z"/>
          <p:cNvSpPr>
            <a:spLocks noChangeAspect="1" noChangeArrowheads="1"/>
          </p:cNvSpPr>
          <p:nvPr/>
        </p:nvSpPr>
        <p:spPr bwMode="auto">
          <a:xfrm>
            <a:off x="77788" y="-8731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pe.com/imagesdaily/2008/10-30/vision29afdb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90666"/>
            <a:ext cx="2667000" cy="18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629400" y="1692665"/>
            <a:ext cx="0" cy="11267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0" y="2256032"/>
            <a:ext cx="0" cy="5633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1336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001000" y="1692665"/>
            <a:ext cx="0" cy="440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29600" y="1692665"/>
            <a:ext cx="0" cy="11267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990600" y="4181747"/>
            <a:ext cx="457200" cy="2952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430463" y="4200388"/>
            <a:ext cx="381000" cy="3188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47800" y="4329384"/>
            <a:ext cx="982663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ultiply 18"/>
          <p:cNvSpPr/>
          <p:nvPr/>
        </p:nvSpPr>
        <p:spPr>
          <a:xfrm>
            <a:off x="4377689" y="3581400"/>
            <a:ext cx="309698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4409802" y="4362382"/>
            <a:ext cx="245473" cy="3136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32538" y="3886200"/>
            <a:ext cx="0" cy="44318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0" y="5867400"/>
            <a:ext cx="2191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 pen to the 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Movement-specific dizziness</a:t>
            </a:r>
            <a:endParaRPr lang="en-US" sz="4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r>
              <a:rPr lang="en-US" sz="3600" dirty="0" smtClean="0"/>
              <a:t>Looking up</a:t>
            </a:r>
          </a:p>
          <a:p>
            <a:r>
              <a:rPr lang="en-US" sz="3600" dirty="0" smtClean="0"/>
              <a:t>Getting out of bed</a:t>
            </a:r>
          </a:p>
          <a:p>
            <a:r>
              <a:rPr lang="en-US" sz="3600" dirty="0" smtClean="0"/>
              <a:t>Quick head motions</a:t>
            </a:r>
          </a:p>
          <a:p>
            <a:r>
              <a:rPr lang="en-US" sz="3600" dirty="0" smtClean="0"/>
              <a:t>Turning over in bed</a:t>
            </a:r>
          </a:p>
          <a:p>
            <a:r>
              <a:rPr lang="en-US" sz="3600" dirty="0" smtClean="0"/>
              <a:t>Bending over</a:t>
            </a:r>
          </a:p>
          <a:p>
            <a:r>
              <a:rPr lang="en-US" sz="3600" dirty="0" smtClean="0"/>
              <a:t>Lying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9" y="1451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Daily Cerebral Exercise (write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q&amp;a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What are four common concussion symptoms?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What are three things that ATCs test for using the SCAT Pocket Card?</a:t>
            </a:r>
          </a:p>
          <a:p>
            <a:pPr marL="514350" indent="-514350">
              <a:buAutoNum type="arabicPeriod"/>
            </a:pPr>
            <a:endParaRPr lang="en-US" sz="2000" dirty="0">
              <a:latin typeface="Baskerville Old Face" panose="02020602080505020303" pitchFamily="18" charset="0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How may memory dysfunction present in a concussed athlete?</a:t>
            </a:r>
          </a:p>
          <a:p>
            <a:pPr marL="514350" indent="-514350">
              <a:buAutoNum type="arabicPeriod"/>
            </a:pPr>
            <a:endParaRPr lang="en-US" sz="2000" dirty="0" smtClean="0">
              <a:latin typeface="Baskerville Old Face" panose="02020602080505020303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600" dirty="0" smtClean="0">
                <a:latin typeface="Baskerville Old Face" panose="02020602080505020303" pitchFamily="18" charset="0"/>
              </a:rPr>
              <a:t>Predict why it is important to have a baseline score for athletes.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2/5/14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" y="894160"/>
            <a:ext cx="50437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Baskerville Old Face" panose="02020602080505020303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*Reminder – CEA due*</a:t>
            </a:r>
          </a:p>
          <a:p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3000" dirty="0" smtClean="0"/>
              <a:t>Students will complete the DCE.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 How do ATCs determine RTP for concussed athletes?</a:t>
            </a:r>
          </a:p>
          <a:p>
            <a:pPr marL="342900" indent="-342900">
              <a:buAutoNum type="arabicPeriod"/>
            </a:pP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3000" dirty="0" smtClean="0"/>
              <a:t>Students will watch NFL Crisis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4000" b="1" dirty="0" smtClean="0"/>
              <a:t>QUIZ NEXT CLASS!!!!</a:t>
            </a:r>
            <a:endParaRPr lang="en-US" sz="4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EQ: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1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t3.gstatic.com/images?q=tbn:ANd9GcSccAMKsKgKk3aa6jbfBybC7Zt6kXLfU1ojjRlTi50A0KkcNp9r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257" y="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Today’s Agenda: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2/7/14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64" y="1066800"/>
            <a:ext cx="504371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Baskerville Old Face" panose="02020602080505020303" pitchFamily="18" charset="0"/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*Reminder – CEA due*</a:t>
            </a:r>
          </a:p>
          <a:p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3200" b="1" dirty="0" smtClean="0"/>
              <a:t>Students will complete </a:t>
            </a:r>
            <a:r>
              <a:rPr lang="en-US" sz="3200" b="1" dirty="0" smtClean="0"/>
              <a:t>quiz over Concussions.</a:t>
            </a:r>
          </a:p>
          <a:p>
            <a:pPr marL="342900" indent="-342900">
              <a:buAutoNum type="arabicPeriod"/>
            </a:pPr>
            <a:endParaRPr lang="en-US" sz="3200" b="1" dirty="0"/>
          </a:p>
          <a:p>
            <a:pPr marL="342900" indent="-342900">
              <a:buAutoNum type="arabicPeriod"/>
            </a:pPr>
            <a:r>
              <a:rPr lang="en-US" sz="3200" b="1" dirty="0" smtClean="0"/>
              <a:t>Students will read </a:t>
            </a:r>
            <a:r>
              <a:rPr lang="en-US" sz="3200" b="1" smtClean="0"/>
              <a:t>chapter 15 and 16 </a:t>
            </a:r>
            <a:r>
              <a:rPr lang="en-US" sz="3200" b="1" dirty="0" smtClean="0"/>
              <a:t>of Gifted Hands.  Write a reflection of your thoughts per chapter using two pieces of cited evidence to support your viewpoint.</a:t>
            </a:r>
            <a:endParaRPr lang="en-US" sz="3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0" y="3811012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SC State Standards</a:t>
            </a:r>
            <a:r>
              <a:rPr lang="en-US" sz="24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3.1. </a:t>
            </a:r>
            <a:r>
              <a:rPr lang="en-US" sz="2400" b="1" dirty="0"/>
              <a:t>Analyze </a:t>
            </a:r>
            <a:r>
              <a:rPr lang="en-US" sz="2400" dirty="0"/>
              <a:t>injury and athletic training room statistics.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10.1 </a:t>
            </a:r>
            <a:r>
              <a:rPr lang="en-US" sz="2400" b="1" dirty="0" smtClean="0"/>
              <a:t>Demonstrate </a:t>
            </a:r>
            <a:r>
              <a:rPr lang="en-US" sz="2400" dirty="0"/>
              <a:t>the appropriate assessment, care, and rehabilitation of the </a:t>
            </a:r>
            <a:r>
              <a:rPr lang="en-US" sz="2400" dirty="0" smtClean="0"/>
              <a:t>head.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386114"/>
            <a:ext cx="358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 EQ: What are popular injuries to the head/face, and how are they cared for?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6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Baseline Cognitive Testing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Baseline Testing – at start of seasons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Establishes personal benchmarks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Enhances post-injury management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Post-Injury Testing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Gives the concussion an objective measure</a:t>
            </a:r>
          </a:p>
          <a:p>
            <a:pPr lvl="1"/>
            <a:r>
              <a:rPr lang="en-US" sz="3200" dirty="0" smtClean="0"/>
              <a:t>Aids in academic recommendations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2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Concussion Rates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Boys Soccer</a:t>
            </a:r>
          </a:p>
          <a:p>
            <a:r>
              <a:rPr lang="en-US" dirty="0" smtClean="0"/>
              <a:t>Girls Soccer</a:t>
            </a:r>
          </a:p>
          <a:p>
            <a:r>
              <a:rPr lang="en-US" dirty="0" smtClean="0"/>
              <a:t>Boys Basketball</a:t>
            </a:r>
          </a:p>
          <a:p>
            <a:r>
              <a:rPr lang="en-US" b="1" dirty="0" smtClean="0"/>
              <a:t>Girls Basketball</a:t>
            </a:r>
          </a:p>
          <a:p>
            <a:r>
              <a:rPr lang="en-US" dirty="0" smtClean="0"/>
              <a:t>Baseball </a:t>
            </a:r>
          </a:p>
          <a:p>
            <a:r>
              <a:rPr lang="en-US" dirty="0" smtClean="0"/>
              <a:t>Softball</a:t>
            </a:r>
          </a:p>
          <a:p>
            <a:r>
              <a:rPr lang="en-US" dirty="0" smtClean="0"/>
              <a:t>Wrestling </a:t>
            </a:r>
          </a:p>
          <a:p>
            <a:r>
              <a:rPr lang="en-US" dirty="0" smtClean="0"/>
              <a:t>Cheerleading</a:t>
            </a:r>
          </a:p>
          <a:p>
            <a:r>
              <a:rPr lang="en-US" b="1" dirty="0" smtClean="0"/>
              <a:t>Football</a:t>
            </a:r>
          </a:p>
          <a:p>
            <a:pPr marL="0" indent="0">
              <a:buNone/>
            </a:pPr>
            <a:r>
              <a:rPr lang="en-US" sz="1300" dirty="0" smtClean="0"/>
              <a:t>                                               (per 100,000 athlete exposure)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038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22.68</a:t>
            </a:r>
          </a:p>
          <a:p>
            <a:pPr marL="0" indent="0">
              <a:buNone/>
            </a:pPr>
            <a:r>
              <a:rPr lang="en-US" dirty="0" smtClean="0"/>
              <a:t>12.92</a:t>
            </a:r>
          </a:p>
          <a:p>
            <a:pPr marL="0" indent="0">
              <a:buNone/>
            </a:pPr>
            <a:r>
              <a:rPr lang="en-US" dirty="0" smtClean="0"/>
              <a:t>9.72</a:t>
            </a:r>
          </a:p>
          <a:p>
            <a:pPr marL="0" indent="0">
              <a:buNone/>
            </a:pPr>
            <a:r>
              <a:rPr lang="en-US" b="1" dirty="0" smtClean="0"/>
              <a:t>17.21</a:t>
            </a:r>
          </a:p>
          <a:p>
            <a:pPr marL="0" indent="0">
              <a:buNone/>
            </a:pPr>
            <a:r>
              <a:rPr lang="en-US" dirty="0" smtClean="0"/>
              <a:t>11.90</a:t>
            </a:r>
          </a:p>
          <a:p>
            <a:pPr marL="0" indent="0">
              <a:buNone/>
            </a:pPr>
            <a:r>
              <a:rPr lang="en-US" dirty="0" smtClean="0"/>
              <a:t>10.03</a:t>
            </a:r>
          </a:p>
          <a:p>
            <a:pPr marL="0" indent="0">
              <a:buNone/>
            </a:pPr>
            <a:r>
              <a:rPr lang="en-US" dirty="0" smtClean="0"/>
              <a:t>9.27</a:t>
            </a:r>
          </a:p>
          <a:p>
            <a:pPr marL="0" indent="0">
              <a:buNone/>
            </a:pPr>
            <a:r>
              <a:rPr lang="en-US" dirty="0" smtClean="0"/>
              <a:t>9.26</a:t>
            </a:r>
          </a:p>
          <a:p>
            <a:pPr marL="0" indent="0">
              <a:buNone/>
            </a:pPr>
            <a:r>
              <a:rPr lang="en-US" b="1" dirty="0" smtClean="0"/>
              <a:t>31.37</a:t>
            </a:r>
          </a:p>
          <a:p>
            <a:endParaRPr lang="en-US" dirty="0"/>
          </a:p>
        </p:txBody>
      </p:sp>
      <p:pic>
        <p:nvPicPr>
          <p:cNvPr id="11266" name="Picture 2" descr="http://www.momsteam.com/files/articles/hurt_football_player_on_grass_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124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ImPACT</a:t>
            </a:r>
            <a:r>
              <a:rPr lang="en-US" dirty="0" smtClean="0">
                <a:hlinkClick r:id="rId2"/>
              </a:rPr>
              <a:t>-Testing &amp; Computerized Neurocognitive Assessment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RTP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0668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Progressing from </a:t>
            </a:r>
            <a:r>
              <a:rPr lang="en-US" dirty="0" smtClean="0">
                <a:solidFill>
                  <a:srgbClr val="FF0000"/>
                </a:solidFill>
              </a:rPr>
              <a:t>very light to full practice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Progress to </a:t>
            </a:r>
            <a:r>
              <a:rPr lang="en-US" dirty="0" smtClean="0">
                <a:solidFill>
                  <a:srgbClr val="FF0000"/>
                </a:solidFill>
              </a:rPr>
              <a:t>next stage as long as symptom free.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symptoms occur during activity, stop and wait 24 </a:t>
            </a:r>
            <a:r>
              <a:rPr lang="en-US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>
                <a:solidFill>
                  <a:srgbClr val="FF0000"/>
                </a:solidFill>
              </a:rPr>
              <a:t> before testing again. </a:t>
            </a:r>
            <a:r>
              <a:rPr lang="en-US" dirty="0" smtClean="0"/>
              <a:t>Do not move on to next stage!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Stage 1 : Basic Movement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Walking – 10-15 minutes.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Stretching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Balancing – feet together.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1.gstatic.com/images?q=tbn:ANd9GcTvAXhaKogHR8Khl9AQ7Ne2spO-D_1q4vaAWHR7bhmKDXbQwKgF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BAAAQQBAgMFBgQDBwUAAAAAAQACAwQRBSEGEjETIkFRYQcUcYGRoTKxwdEjQlIVJDNicpLCNILS4fD/xAAZAQEAAwEBAAAAAAAAAAAAAAAAAgMEAQX/xAAiEQADAAICAgMBAQEAAAAAAAAAAQIDEQQSITETQVEiFHH/2gAMAwEAAhEDEQA/AO4oiIAiIgCIiAIiIAiIgCIiAIiIAiIgCIiAIiIAiIgCIiAIiIAiIgCIiAIiIAiIgCLGfRAUBlERAEREAREQBERAEREAREQBERAEREAREQBFgkBVbXuM6OnSPgq4tWWbODXYYz4u8/QfZRqlK2zsy6ekWknCguIeL9D4dY46pfjjkABEDe/K4Hphg3+a5fxNxvqlhkhfbfFERtDB3M+m25+q5XmS9O94kD2ukyebYnPXKrWVP0W/C17OqcWe0W1rk1Z/C896pFXcXAtjPPK4jHeGCOUeR88+CmuBOK9WrwSN1+WxZL5O0Dnx5kILR3QAQ1oBBO5yc9AoLhjSINP09uA7DwCSdyTjf5Kx1WsDsNYMeqzVyaT8GlceWvJboeLKMh78VmMf1OjBH2JUrT1Knd/6WxG8+LQdx8juqdG6Jw5DjPksyU2HDwMHzHVFy3vyiNcafpl6WVUqer26GGzl1iDPVx77fTPirNVsxW4WywP5mHx8j4g+q1Y8s5PRmvHUez3REVpWEREAREQBERAEREAREQBeFu1DTrSWLMjIoYxl73nAAXsuQ+0PiCTVNVkoVn4qUn8pwfxyj8RPw6D4FQyWonZPHHetHlx97RLNqnYg0Yur1h3TKTyvk/8AEenX4dFy2LVNSY9gMxbzeL8OBPp5L34jswOi7COYOn7QOLQNh8VBsrvYwPsl2Ce4AfuqZbpbo00lHiTdns27ckRnmyZDglpG2Og9FceHtLq6WY/7QbFJM7djiM8ufIqm1z7pbhLN4y4ZXSNY073rQnN5uzkiYHh48wFm5FNaS9FuFJvbJyUgsa5jhy+i3KWHNGVz3g3U7kg/vEcj6ofyGXGyvkFiKKRwa8HHQLLW5emap8rZMMoRvZn+bz8ViM2K+Qe+wdT4pTkk7ZrJOjt1vOAw4ZG6EKPMSBzQHtwD4lelC4dKuFz3f3aXHaA+HgHfv6fBfMssMdYCQjA6brQtuYafNkkndTi3D2iqpVLTL8x4eA4dDuDnqvtUfhbXXVHto3HH3dxxFIT+A+R9PyV3HReriyLJO0efkxuK0zKIisIBERAEREBgnC0dT1Wvp1ftpeZ+XhgZHu4krx4j1V2j6XJcbF2nKWtxnAGTjJXLmdpb5bksXawDJJc0nJPUk5+Pgs+bN8Zdixd/L9HXK9+tYrieOVvJjck45fQ+S92SNkaHMIc0jIcDkFcqq12QVRPBYPY82XMMhc1xPkT08lM6Tquq0wDNG0AkOLBJzBwPrgYOFVPMW9NFt8XS3LLxclMFSeYdY43PHyGV+Y9a1F9bT3ScxM0x653ydyV+gtc4io0tBdcce0bODHHGPxOcRuPTHivzLxaTHNBBnIa0uJ9VbkSupRHDuU2aFUOk55ty4br0rsmllw8k58ytWpZ5G42x4rbdcAHdOD1GF1r8Oo2bQNas3st+8Scq/wCv6jDHoEAhlY11mNuOuXg7HHouZTWS9pBPhn5rcfrBvtpwSwgSQtbHz+Lg07fZUXjdLyW4qUs6LosHaUo6sY5IcDmI6n0CsumUIoezAaDvvso3RIgYoyzZoG3qrAC2FnM44DRsvNdbZtXo87VyKtKZJZAxkbSSSeiiLPFBkkDYOUgnA5nfp+6rHGGvsFwVA9pOOZ4P2/dQjdTiIaHyDbcY2wr1D1vRU/LOh1rzpZ3m+9jgBlrQ7ZbBviwxoa4cmMbKhVr8csua8c88h2Lcnl+a2m2H03l81mpUZ/Q5+T9FFy96O/yi+NbE6HfHTqVeeGbRtaPCXuJczLM+Ox2+2Fw2bjWjWYWt7e1j+hnK0/XdSXBftYdV1L3O3pbzp8zwTJC4ySRE7FxAG7dhsMEY8ei18SLh7a8Gbk1NT49ndkXwx4e0OBBBGQQvtegYAixlZQBERAU72kid+mVI4mHszYHaSZ2bsQAfiT9cKkUO2pyuaHNZEXc3I55aXDPh4H5Y6roPG0brNerSP+BM8mQZIzjBH5/koSzwwHMi93kaGt37OdvO0fDK8zlV/ej0ONpRtmpZrzzNeY46kkf4mt5svGB5+O+V7scRAxprvZlo3OM+q0NU7fQKRtXK9Z8HaNa0ROILc7bDAUfDr0FsBkNd7Dj8RPVZNP2jRtElfpV7jOzlzkHmY9nVhPX8h9Fyv2gcP36czbZiMtXGO3jGw+Pl/wC10OHVOweYbUDo8nuyA5aR5qSjnbKwjZzT1a7cFWY8tY62yNY1S8H51+CyJMLrWvezvTr8hn095pvduY2DmYT6Dw+Spmo8Aa3VLnQRx22A9YXd7/acH6ZXpRnx39mSsdz9FYYXOeAzJcTgALq3BnBsEMAsWcSWHN7xI2bnwH7qj8OaRPHrTPf68sIhBfiRhbkjp1/+2XZdLmY2q0Rkbnqs3Ly6/mWXceG3tivUdTHKwEtHQLF50ro+88ho8PNSDHjkznPooyaQ2JuUZ5R+a89Lya36KzqPCdXUZHzFzhM52S718Pkubaq23SuSVJXPZNCeV45sgnzb6Ywu4GMMA5nYJ6DzXOfalTaLla+wYdIDG/bG43H2z9F6HGyf11ZkzRpdkVBl62WcjbMzQdiA4jP0WIgclx3PmV5wu5nbjcKR02KOa2wSj+GN3A+Potjalb0ZlunotHCnDkViIXtWj543bxQHYO/zO9PRXGvYjogtpMZWb/TC0NH0AUGzVMxtY13QeazHM+Z2G5J9F51ZKt7ZsnGpRY/7dvNYGNu2Q0dGiYgD6LwdqN6Y92zN8TK4/qo41bjmExhgHkXH9l8Qu1CB2HVwQOvK8fqud2dUIm6msavVeOTUrDd+hdzN+hyrXpfF97YXq8czf64jyu+nQ/ZUSxNLJW5hC9rsdCOqm+HbEM8TBJ3fNWY81L0yF4ZftHTNO1GtqEXPXfkj8TXbOb8QtxUCteZT1qqa57r3hj/VpOP2Kv2VuxX3Riy4+laKxxRLjVKEZ6BjnfcBe4cHYAUNxvZ7PWqrWncV84+Lj+yzpV55bzP8AvN5FazM24Z3iR98Q6LX4kiOjTzSQudGZI5G/wArxjBx4jrsuOaxV1XhG+6pq0Lo9/4cwyY5QPFp8fh1HiF1q5YmdaZaruLJI8lrvl5KN1S1Z1mEQ6jKJ4Q7m5HMby8w6HAHxU5yY+mmiPW+3h+CiM19s1TvMc8HpnbfzXvpus4PK44ONjnqpy7okFmItLMHwcB0VS1bRLNMl7Bzs8x4KGsdf9LN1JcKmph4GXDK3veI5Thwycfi8VzGHV5KxDbBdyjo/O4+Kn6Osdpy4e1wd0Lf2VNY6ktmky1WGslaWu5XjyeMr4gDg4BrQ1vgAMBaUUsj2gkEt8/JbDPensk9xrT3JmMLuzhZzHCipdPSJNqVtmxZt8obBGcyPOAAtiCtFGC3ndzjq/qCqzwZS1+5rtx+o6bZimkY9kbHxkdhjwORtnbc9VOx8KcYxyOc2GHBOdrQBP02Wlca/SM7zz+nqdPd726ft+0LsAbY5RjoFHa7pcessNK0xskYAcHHPMD0yCpito/FDf4djS35HR4mjI/NDofFLZsw6e17D17SVjf1XFx8ie0vJ15sbXllDh9n9Ku8F8k8noSBn6BSEHDGlV8kVGZ83En8yrc/QOJXNGdMjBHUNsM/dadnh/iPqdJl/wC2SM/8la4zP2QV4l6ZCnSqbdmQRj4NXnLXFfHZDPoAtuWhrUAIn0q+3HUiu5w+oyo+W1LCSJY5GkdQ9hb+aj8VfhLuv096+puh7ssTm48QNlIN1CvMzmA3UI3VYg3vOAWY7hmfy1YHWHHo2JhcfsE+Oq+h3S+yUdabLM0AAAHOFKt91ji52kNcVGUOHtev/wASvo1mD/NYIiB+TsFT2l8BavZe06rcjrxeLI3do8/oPjurJ49EXmhe2feg1472rV2wh0gY4Okd4NA810rC09M0yrpdRtalEI42/Vx8yfErdWzFj6IxZcnd7Ode0ON8Ot0rT9oZIezDsfzNJJH0OfqvCKePsWtD+6fxYXQdR06rqVV1a7C2WJ3VrvA+YI3B9VoQcLaNCRik1+OnaOc77E4WTNxHeTumX4+Sox9Wij2NSjJ7OEco6bnw9F6UIbMzP4FSeQebYzj69F0SDT6dfBgpwRf6I2j8gtnC6uF+s4+U/pHNbOl8QSjlraRJ/qklY3/kvKLg/iGy3E8dWEHY88ucfQFdQRTXDx/ZH/VkOV1/Y9Vs2e31nUZHNz/g1G8g+bjk/YK5abwRw1ptN9aro9bs5ABIZG87n/FzslWJFpmJlaRS7qntsouq+zus/vaPckqcxw+KTMjMeOPEfVWXQNEraLQFavlzicyyu/FI7zP6DwUqi5OOZe0jryVS02fPKFnCyimQMYCYWUQDCxhZRAYwhaCMHf4rKIDyNaAnJhj/ANgX21jWjDQAPIbL6RAYwmFl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77788" y="-515938"/>
            <a:ext cx="1400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BAAAQQBAgMFBgQDBwUAAAAAAQACAwQRBSEGEjETIkFRYQcUcYGRoTKxwdEjQlIVJDNicpLCNILS4fD/xAAZAQEAAwEBAAAAAAAAAAAAAAAAAgMEAQX/xAAiEQADAAICAgMBAQEAAAAAAAAAAQIDEQQSITETQVEiFHH/2gAMAwEAAhEDEQA/AO4oiIAiIgCIiAIiIAiIgCIiAIiIAiIgCIiAIiIAiIgCIiAIiIAiIgCIiAIiIAiIgCLGfRAUBlERAEREAREQBERAEREAREQBERAEREAREQBFgkBVbXuM6OnSPgq4tWWbODXYYz4u8/QfZRqlK2zsy6ekWknCguIeL9D4dY46pfjjkABEDe/K4Hphg3+a5fxNxvqlhkhfbfFERtDB3M+m25+q5XmS9O94kD2ukyebYnPXKrWVP0W/C17OqcWe0W1rk1Z/C896pFXcXAtjPPK4jHeGCOUeR88+CmuBOK9WrwSN1+WxZL5O0Dnx5kILR3QAQ1oBBO5yc9AoLhjSINP09uA7DwCSdyTjf5Kx1WsDsNYMeqzVyaT8GlceWvJboeLKMh78VmMf1OjBH2JUrT1Knd/6WxG8+LQdx8juqdG6Jw5DjPksyU2HDwMHzHVFy3vyiNcafpl6WVUqer26GGzl1iDPVx77fTPirNVsxW4WywP5mHx8j4g+q1Y8s5PRmvHUez3REVpWEREAREQBERAEREAREQBeFu1DTrSWLMjIoYxl73nAAXsuQ+0PiCTVNVkoVn4qUn8pwfxyj8RPw6D4FQyWonZPHHetHlx97RLNqnYg0Yur1h3TKTyvk/8AEenX4dFy2LVNSY9gMxbzeL8OBPp5L34jswOi7COYOn7QOLQNh8VBsrvYwPsl2Ce4AfuqZbpbo00lHiTdns27ckRnmyZDglpG2Og9FceHtLq6WY/7QbFJM7djiM8ufIqm1z7pbhLN4y4ZXSNY073rQnN5uzkiYHh48wFm5FNaS9FuFJvbJyUgsa5jhy+i3KWHNGVz3g3U7kg/vEcj6ofyGXGyvkFiKKRwa8HHQLLW5emap8rZMMoRvZn+bz8ViM2K+Qe+wdT4pTkk7ZrJOjt1vOAw4ZG6EKPMSBzQHtwD4lelC4dKuFz3f3aXHaA+HgHfv6fBfMssMdYCQjA6brQtuYafNkkndTi3D2iqpVLTL8x4eA4dDuDnqvtUfhbXXVHto3HH3dxxFIT+A+R9PyV3HReriyLJO0efkxuK0zKIisIBERAEREBgnC0dT1Wvp1ftpeZ+XhgZHu4krx4j1V2j6XJcbF2nKWtxnAGTjJXLmdpb5bksXawDJJc0nJPUk5+Pgs+bN8Zdixd/L9HXK9+tYrieOVvJjck45fQ+S92SNkaHMIc0jIcDkFcqq12QVRPBYPY82XMMhc1xPkT08lM6Tquq0wDNG0AkOLBJzBwPrgYOFVPMW9NFt8XS3LLxclMFSeYdY43PHyGV+Y9a1F9bT3ScxM0x653ydyV+gtc4io0tBdcce0bODHHGPxOcRuPTHivzLxaTHNBBnIa0uJ9VbkSupRHDuU2aFUOk55ty4br0rsmllw8k58ytWpZ5G42x4rbdcAHdOD1GF1r8Oo2bQNas3st+8Scq/wCv6jDHoEAhlY11mNuOuXg7HHouZTWS9pBPhn5rcfrBvtpwSwgSQtbHz+Lg07fZUXjdLyW4qUs6LosHaUo6sY5IcDmI6n0CsumUIoezAaDvvso3RIgYoyzZoG3qrAC2FnM44DRsvNdbZtXo87VyKtKZJZAxkbSSSeiiLPFBkkDYOUgnA5nfp+6rHGGvsFwVA9pOOZ4P2/dQjdTiIaHyDbcY2wr1D1vRU/LOh1rzpZ3m+9jgBlrQ7ZbBviwxoa4cmMbKhVr8csua8c88h2Lcnl+a2m2H03l81mpUZ/Q5+T9FFy96O/yi+NbE6HfHTqVeeGbRtaPCXuJczLM+Ox2+2Fw2bjWjWYWt7e1j+hnK0/XdSXBftYdV1L3O3pbzp8zwTJC4ySRE7FxAG7dhsMEY8ei18SLh7a8Gbk1NT49ndkXwx4e0OBBBGQQvtegYAixlZQBERAU72kid+mVI4mHszYHaSZ2bsQAfiT9cKkUO2pyuaHNZEXc3I55aXDPh4H5Y6roPG0brNerSP+BM8mQZIzjBH5/koSzwwHMi93kaGt37OdvO0fDK8zlV/ej0ONpRtmpZrzzNeY46kkf4mt5svGB5+O+V7scRAxprvZlo3OM+q0NU7fQKRtXK9Z8HaNa0ROILc7bDAUfDr0FsBkNd7Dj8RPVZNP2jRtElfpV7jOzlzkHmY9nVhPX8h9Fyv2gcP36czbZiMtXGO3jGw+Pl/wC10OHVOweYbUDo8nuyA5aR5qSjnbKwjZzT1a7cFWY8tY62yNY1S8H51+CyJMLrWvezvTr8hn095pvduY2DmYT6Dw+Spmo8Aa3VLnQRx22A9YXd7/acH6ZXpRnx39mSsdz9FYYXOeAzJcTgALq3BnBsEMAsWcSWHN7xI2bnwH7qj8OaRPHrTPf68sIhBfiRhbkjp1/+2XZdLmY2q0Rkbnqs3Ly6/mWXceG3tivUdTHKwEtHQLF50ro+88ho8PNSDHjkznPooyaQ2JuUZ5R+a89Lya36KzqPCdXUZHzFzhM52S718Pkubaq23SuSVJXPZNCeV45sgnzb6Ywu4GMMA5nYJ6DzXOfalTaLla+wYdIDG/bG43H2z9F6HGyf11ZkzRpdkVBl62WcjbMzQdiA4jP0WIgclx3PmV5wu5nbjcKR02KOa2wSj+GN3A+Potjalb0ZlunotHCnDkViIXtWj543bxQHYO/zO9PRXGvYjogtpMZWb/TC0NH0AUGzVMxtY13QeazHM+Z2G5J9F51ZKt7ZsnGpRY/7dvNYGNu2Q0dGiYgD6LwdqN6Y92zN8TK4/qo41bjmExhgHkXH9l8Qu1CB2HVwQOvK8fqud2dUIm6msavVeOTUrDd+hdzN+hyrXpfF97YXq8czf64jyu+nQ/ZUSxNLJW5hC9rsdCOqm+HbEM8TBJ3fNWY81L0yF4ZftHTNO1GtqEXPXfkj8TXbOb8QtxUCteZT1qqa57r3hj/VpOP2Kv2VuxX3Riy4+laKxxRLjVKEZ6BjnfcBe4cHYAUNxvZ7PWqrWncV84+Lj+yzpV55bzP8AvN5FazM24Z3iR98Q6LX4kiOjTzSQudGZI5G/wArxjBx4jrsuOaxV1XhG+6pq0Lo9/4cwyY5QPFp8fh1HiF1q5YmdaZaruLJI8lrvl5KN1S1Z1mEQ6jKJ4Q7m5HMby8w6HAHxU5yY+mmiPW+3h+CiM19s1TvMc8HpnbfzXvpus4PK44ONjnqpy7okFmItLMHwcB0VS1bRLNMl7Bzs8x4KGsdf9LN1JcKmph4GXDK3veI5Thwycfi8VzGHV5KxDbBdyjo/O4+Kn6Osdpy4e1wd0Lf2VNY6ktmky1WGslaWu5XjyeMr4gDg4BrQ1vgAMBaUUsj2gkEt8/JbDPensk9xrT3JmMLuzhZzHCipdPSJNqVtmxZt8obBGcyPOAAtiCtFGC3ndzjq/qCqzwZS1+5rtx+o6bZimkY9kbHxkdhjwORtnbc9VOx8KcYxyOc2GHBOdrQBP02Wlca/SM7zz+nqdPd726ft+0LsAbY5RjoFHa7pcessNK0xskYAcHHPMD0yCpito/FDf4djS35HR4mjI/NDofFLZsw6e17D17SVjf1XFx8ie0vJ15sbXllDh9n9Ku8F8k8noSBn6BSEHDGlV8kVGZ83En8yrc/QOJXNGdMjBHUNsM/dadnh/iPqdJl/wC2SM/8la4zP2QV4l6ZCnSqbdmQRj4NXnLXFfHZDPoAtuWhrUAIn0q+3HUiu5w+oyo+W1LCSJY5GkdQ9hb+aj8VfhLuv096+puh7ssTm48QNlIN1CvMzmA3UI3VYg3vOAWY7hmfy1YHWHHo2JhcfsE+Oq+h3S+yUdabLM0AAAHOFKt91ji52kNcVGUOHtev/wASvo1mD/NYIiB+TsFT2l8BavZe06rcjrxeLI3do8/oPjurJ49EXmhe2feg1472rV2wh0gY4Okd4NA810rC09M0yrpdRtalEI42/Vx8yfErdWzFj6IxZcnd7Ode0ON8Ot0rT9oZIezDsfzNJJH0OfqvCKePsWtD+6fxYXQdR06rqVV1a7C2WJ3VrvA+YI3B9VoQcLaNCRik1+OnaOc77E4WTNxHeTumX4+Sox9Wij2NSjJ7OEco6bnw9F6UIbMzP4FSeQebYzj69F0SDT6dfBgpwRf6I2j8gtnC6uF+s4+U/pHNbOl8QSjlraRJ/qklY3/kvKLg/iGy3E8dWEHY88ucfQFdQRTXDx/ZH/VkOV1/Y9Vs2e31nUZHNz/g1G8g+bjk/YK5abwRw1ptN9aro9bs5ABIZG87n/FzslWJFpmJlaRS7qntsouq+zus/vaPckqcxw+KTMjMeOPEfVWXQNEraLQFavlzicyyu/FI7zP6DwUqi5OOZe0jryVS02fPKFnCyimQMYCYWUQDCxhZRAYwhaCMHf4rKIDyNaAnJhj/ANgX21jWjDQAPIbL6RAYwmFlEAREQBERAEREAREQBERAEREAREQBERAEREAREQBERAEREAREQH//2Q=="/>
          <p:cNvSpPr>
            <a:spLocks noChangeAspect="1" noChangeArrowheads="1"/>
          </p:cNvSpPr>
          <p:nvPr/>
        </p:nvSpPr>
        <p:spPr bwMode="auto">
          <a:xfrm>
            <a:off x="230188" y="-363538"/>
            <a:ext cx="140017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2.gstatic.com/images?q=tbn:ANd9GcSQAogt9qaneNy0QSDJB8577fL9ji50VJiLm6R3hMZidQ9NA7B3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975629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data:image/jpg;base64,/9j/4AAQSkZJRgABAQAAAQABAAD/2wBDAAkGBwgHBgkIBwgKCgkLDRYPDQwMDRsUFRAWIB0iIiAdHx8kKDQsJCYxJx8fLT0tMTU3Ojo6Iys/RD84QzQ5Ojf/2wBDAQoKCg0MDRoPDxo3JR8lNzc3Nzc3Nzc3Nzc3Nzc3Nzc3Nzc3Nzc3Nzc3Nzc3Nzc3Nzc3Nzc3Nzc3Nzc3Nzc3Nzf/wAARCACcAH0DASIAAhEBAxEB/8QAGwAAAAcBAAAAAAAAAAAAAAAAAAECBAUGBwP/xAA7EAABAwIEAwUFBgUFAQAAAAABAAIDBBEFEiExBkFxBxMiUYEUYZGhsSMyQoLBwhVSotHwM2JysrPi/8QAGgEAAgMBAQAAAAAAAAAAAAAAAQQAAgUDBv/EACkRAAICAgECBgICAwAAAAAAAAABAgMEERIhMQUTQVFhkSOBJHFSsdH/2gAMAwEAAhEDEQA/ANNa3QdEsBG0aDolBq8gkOhWQslWQsrkEEJKWQklUZBtW1UNFTPnqHWjba9hckk2AA5knSyrlZiPEoe2WGkw2CMi/cTPe9/5nCwB9wU5ikDZ5sOa/ZtVntyJbHIRf1UZiNVPLT1szaaUugOVjTFlMmlyWi5vb0WhiY8Jw5SWw62d8DxeWvfNTVtMKashAc5jXZmvadnNO9r/AAuFLgKvYUfaa3Dqt7XskMMsZDmgG1mm2nRWIJXLqjXZqPYiCslAIIJdEBZHZBBXAJI1XKQC4XYrlJyQYR20eEdEsBE0eEdEpdEioSIpSSd1GQS5JslFJJA3IHU2VNbYTlM5jGCSTQRnNc6ZdN1X8eFQyIhkJMb5SHO78tAaRY+EA6eqeY9iFG6FuFmqY2pxBzqWIN8VnFuua21gQfUDmjxumjqqVkYLnXAIcHWJIGt1q4Smq3tdC0WtjfhqJ7qaN0wOaK7RdxOu3qp2yg6PE6HDX0dFUPLJKp5jjcRoXADQnlfz/upxrg8XYQ4XtcG6Ry1N2NyRG+oLII0EqAJBGgrIAkrnLyXVcZeSEgj5v3R0Sklv3R0RrqioERCNEVGQSQl9yx7A1wBJ1F0ncqC4t4gbgUlPLYOLWuPdk/e0sPnZPYEFtzZOrKbjTs/axSUbC0thkEoAOznQsv8A+YVuqC8vynW4tZYfJi9azGf4sKhwr++74zWF8+5Njpb3bW0Vgj7TcSbkNRR0k0jXtcXtvHmsdQRqNdtPgtWdbfYrCxR7k72iSOpWYTM64MdWH26a/orTw7Y4HSVX3HTAzm2msji/9yx7iriqq4lqY5atkUMcTSI4Yr2F9ySdSdB/l72LhvimQ8NQ4W532kNQ1rXX3h3t6EW6EKsoaj1DGfKZsUT+8iY7mRql2TTCX95RtJ3uU7XnrY8ZtF2EgjQXMAS5SC9l1XOTkhLsFDtuw6I0luw6I7q6ZUNEUCUFNkALA3OwWP8AaK+oxrisU1NdzaSmkqHD/a1pcfp81pPFFaaLB5pGOLXHS4VL4PHtj8e4kljPcx0b6aMH8ZDcz/o0eq1aH5NHL3I+xkVSHXOqZkm+6fT6aHUjQlMn7laouILjewU1RU1TBh8NeARA6oMOblmDQ79wUM0+LZaZhNG7E+yWqEYPeUFc6oGm4DW5rflcT6LjfPgl/ZavuaLwdWCqw1hvrkaTqp9Zh2e4vlrhET9k5oAHlyK09YubDjZv3GGBEjRJQASRJyS+a5yHZVYUOW7DojSWnQI0UANGiKJEBS+02u9nwlkDLulmdla0bnooziu/CnZ3R4Ox4bVVPgmtub+KT0uQ3oVLvpjjfHTXSNvS4Sxsh8jKfuj935VVO2l0gxagBB7ttLp1Lzf6BbG1K2FXsSRmkxvcpm7Uld5XE+5NnrUFwN3utd7EpBPRY1QzEOhcI3GMne4c13xAA+CyFvnr8FoHY1UOZxcGB3hkppWkDnYB37UrmR5UyDDuOcEo5cA4snwuc+KJ5axx/E3dp9RYraGuzNDvMAqj9ouEltVQY7TjxwOEM9hu0nwn0Nx+YK3YXN7Rh9PKObB8tFlZM/NqjMZ9B0ggiSOwAXKTkupXGU7KMKHI2HRKBSBsOiO6rsgpImkbFE+R7gGtFyTySrppi0LqjC6uFgBc+F7QD52K6Vtc1vsRLqMcAkE1fik8TWinlML2uH4iWXP9OT4qmdpNv43qS69NHcO1A1dt/m6vHDNM2mwemcx2bvoYnnSw/wBNgFvQBU7tPhyYjRz20lp3MJ97XX/enIWKWS2hvDaV/wBmcVUFKXfaRDX+Vg/RMpqakdbJC8DmQ0k/C6c1srmuNnuG+xso+lJlqe7kc4sLSSHG97LUi3rY5Z5fLjxXX4HLKGBouKaQ9Wj9bq1dnPdxcVUVm5AXOFm6fgdvZVSVrW28IAHkLK29mUBn4opHcog+Q7cmkfUhcb2/Leys4wjF6Xoa1xBEZ8FrIw3MTHfL52IP6JrwzVxVFHJFEdYH5S3y/wA1Uw8BzC0nQixUDguHvwzGa2KFrvZpIY3ueW2DpNtDsTYarJhNeTKL/sy120TqCBRFLgASuMp2XVcZTqFNkQ5B0HRKSGnRKCqQNC6IIXU2QMaCwGgVN7T6cyYTTVAveGVwPRzf/kK43VI7RcRlElNhrHARSRukmaWg318Ou41BTGJGU7Uo/L+jpTNQti37pffQyDEDdxOlwmdGbVsfvBH0TjErsqpI9fCbJlE/LVxH3kLfiug7bLVn7JSoHhV77I6cuxiontpFSkX8i5zf0aVRqsWYFYMAxXEMGik/h04iMuXPeNrr2vbcHzK5Omd68uHdgzrVTVKTNvQKjuHq2TEMEoqqZwdLJEO8IFruGh+YT8leenFwm4vujOi1JJoBQRIihsILrjMdQut03mOoU2EfNGg6JVkGjwjolW0VkiuxJCCUiIQaDsSsn4yrDVcR1jm6tiIhb+UWPzutVqZmU1PLUSGzYmOeb+QF1iT5HSyOkebue4ucfedStzwWnbssfotfYpkWOM4Je5A47HdwnAIv4XdVX5STK3LuNQpvHJntcIc9wQDl8lEQRl84JGwumq+kept5WnZqJMNf38THAf8AIKXgI7oEAgHzUGxrY4gS4tN/mpmif3lOx176am25TOEvy/oS8Yf8b9o1Xs9qO+wDujvDM9vobO/cVZlQ+zOoAkr6bNe7WSj5g/VqvZK874nXwy5r539iuLLlVFgSSjzBIc5I6O4CU2qDqF1c5N53ahBhRLjRGiOgRZl1RQUgkZkM4UYSB46qvZuG6kA2dMWwi3vNz8gVlLm3BB25q8dplZrQ0YP80rh/SP3KiuktyXrvB6uGLv8Ay3/wyMybd3T0K7U057xzn6uBs6/NNO7fFmkLbDMBrzGqnpw0TOflADrXPkol73VLKhz2/fcGsH8rQD/dLyi4ycfY9QpQsrjYvURGJJJGD32Cn2ERxtYNmiyhaOOQPaXMIDRcEp+LndOYa47kYvikuXGG/kt3AFYIeJImE2E0T4/lmH/VagZQsRwSoNJi9FUXsI52F3Qmx+RK2cMdsQsTxuH51P3X+iuFpQcfY6mRJL0Awo8hWPocEFy4Sm9k5yIGIHcXVdbJsfyHUJKNxuUSsAI3REpSOwJAI3KhDJuN6r2niSqF7thDYR6C5+ZKr7nJ1iMr5q+qlebvfM9x6lxKaO2Xv8apQpjFeiR5+2e5tkhw9h9PiVe6KtdaIRk5QbFxJA/X6KdxLBcL77DaeCKN0TZjGYxqD9m52vO+xuqW5743B0bi1w1BabEJL6uqfJndVT5g8vB7wizje566lcr8SU58kxzGz4VV8JJl14poqGTBpZWmMSRNDoSz009b2+CpjI2DfVJdNLIxrJJZHtYPCHOJA3/ufigxdcfHdcWpPYvl5MbpbitDhoba1tVt2EzsrMMpanQmWFrj1I1+d1h7FrXAsjn8MUua3hL2joHuWV47WvKhP5O3h83zaLBlaiICBKSSV5c1gnAIxskOKNp0QCf/2Q=="/>
          <p:cNvSpPr>
            <a:spLocks noChangeAspect="1" noChangeArrowheads="1"/>
          </p:cNvSpPr>
          <p:nvPr/>
        </p:nvSpPr>
        <p:spPr bwMode="auto">
          <a:xfrm>
            <a:off x="77788" y="-682625"/>
            <a:ext cx="11239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t2.gstatic.com/images?q=tbn:ANd9GcScWhdsYZDYAnoOxR3a3MaUJlfiGuGqCperNTIhajlxfWk8mxsV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</a:rPr>
              <a:t>Stage 2 : Advanced </a:t>
            </a:r>
            <a:r>
              <a:rPr lang="en-US" sz="4800" b="1" u="sng" dirty="0" err="1" smtClean="0">
                <a:solidFill>
                  <a:srgbClr val="FF0000"/>
                </a:solidFill>
              </a:rPr>
              <a:t>Mvmt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Stretching  </a:t>
            </a:r>
            <a:r>
              <a:rPr lang="en-US" dirty="0" smtClean="0"/>
              <a:t>(Dynamic stretches)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Bike, walk the bleachers or stairs for 20-25 </a:t>
            </a:r>
            <a:r>
              <a:rPr lang="en-US" dirty="0" err="1" smtClean="0">
                <a:solidFill>
                  <a:srgbClr val="FF0000"/>
                </a:solidFill>
              </a:rPr>
              <a:t>mins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Elliptical, UBE, </a:t>
            </a:r>
            <a:r>
              <a:rPr lang="en-US" dirty="0" err="1" smtClean="0"/>
              <a:t>stairclimber</a:t>
            </a:r>
            <a:r>
              <a:rPr lang="en-US" dirty="0" smtClean="0"/>
              <a:t>, etc.  </a:t>
            </a:r>
          </a:p>
          <a:p>
            <a:pPr lvl="2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No running or jogging </a:t>
            </a:r>
            <a:r>
              <a:rPr lang="en-US" dirty="0" smtClean="0"/>
              <a:t>in this stage).</a:t>
            </a:r>
            <a:endParaRPr lang="en-US" dirty="0"/>
          </a:p>
        </p:txBody>
      </p:sp>
      <p:pic>
        <p:nvPicPr>
          <p:cNvPr id="3074" name="Picture 2" descr="http://t1.gstatic.com/images?q=tbn:ANd9GcRy15fVg4vHcIaD2qeoqwfUlic7csUBYo7A7ELyyAEUwZVzFfKB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1188"/>
            <a:ext cx="4724400" cy="2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_gUYmlsaotVE/TLjEu0fbBPI/AAAAAAAABdE/_T14xvMlpGw/s400/%3D%3Futf-8%3FB%3FaW1hZ2VqcGVnOTUzay5qcGc%3D%3F%3D-7022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657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95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Stage 3 : Active </a:t>
            </a:r>
            <a:r>
              <a:rPr lang="en-US" sz="5400" b="1" u="sng" dirty="0" err="1" smtClean="0">
                <a:solidFill>
                  <a:srgbClr val="FF0000"/>
                </a:solidFill>
              </a:rPr>
              <a:t>Mvmt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01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Stretching </a:t>
            </a:r>
            <a:r>
              <a:rPr lang="en-US" dirty="0" smtClean="0"/>
              <a:t>– same as stage 2.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Agility Drills – </a:t>
            </a:r>
            <a:r>
              <a:rPr lang="en-US" dirty="0" err="1" smtClean="0">
                <a:solidFill>
                  <a:srgbClr val="FF0000"/>
                </a:solidFill>
              </a:rPr>
              <a:t>zig-zag</a:t>
            </a:r>
            <a:r>
              <a:rPr lang="en-US" dirty="0" smtClean="0">
                <a:solidFill>
                  <a:srgbClr val="FF0000"/>
                </a:solidFill>
              </a:rPr>
              <a:t> runs</a:t>
            </a:r>
            <a:r>
              <a:rPr lang="en-US" dirty="0" smtClean="0"/>
              <a:t>, shuffles, etc.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Balance drills</a:t>
            </a:r>
            <a:r>
              <a:rPr lang="en-US" dirty="0" smtClean="0"/>
              <a:t> – </a:t>
            </a:r>
            <a:r>
              <a:rPr lang="en-US" dirty="0" err="1" smtClean="0"/>
              <a:t>plyo</a:t>
            </a:r>
            <a:r>
              <a:rPr lang="en-US" dirty="0" smtClean="0"/>
              <a:t> balls, foam</a:t>
            </a:r>
          </a:p>
          <a:p>
            <a:r>
              <a:rPr lang="en-US" dirty="0" smtClean="0"/>
              <a:t>Weight room (80% max)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Jogging/running can begin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Add helmet for FB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1.bp.blogspot.com/_gUYmlsaotVE/TM30QU700QI/AAAAAAAABiM/_PDjkrfk60M/s400/%3D%3Futf-8%3FB%3FSU1HMDA4ODUtMjAxMDEwMzEtMTYyNy5qcGc%3D%3F%3D-7239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7" y="3581399"/>
            <a:ext cx="3403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Tznm-aiG1CJPySVuRv8YJoNgMSVfQBl23H_wa5wNH5YHEzY4V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4952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86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</a:rPr>
              <a:t>Stage 4 : Non Contact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Sport specific drills</a:t>
            </a:r>
          </a:p>
          <a:p>
            <a:pPr lvl="2"/>
            <a:r>
              <a:rPr lang="en-US" dirty="0" smtClean="0"/>
              <a:t>Plyometric drills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Non-contact practice</a:t>
            </a:r>
          </a:p>
          <a:p>
            <a:pPr lvl="2"/>
            <a:r>
              <a:rPr lang="en-US" dirty="0" smtClean="0"/>
              <a:t>Full pads, no hitting for FB</a:t>
            </a:r>
          </a:p>
          <a:p>
            <a:endParaRPr lang="en-US" dirty="0"/>
          </a:p>
        </p:txBody>
      </p:sp>
      <p:sp>
        <p:nvSpPr>
          <p:cNvPr id="4" name="AutoShape 2" descr="data:image/jpg;base64,/9j/4AAQSkZJRgABAQAAAQABAAD/2wCEAAkGBhQSERQUExQWFRQVFRcaGBgVFxkdFxgWFhwYFxYYGBgXHCYeGhojGhcYHy8gIycpLCwsFR4xNTAqNSYrLCkBCQoKDgwOGg8PGikgHyUyKiksLCkpLCkpKSwsLCksLCwsKSksKSwsLCwsLCksLCksKSksKSkpLCwpKSkpLCkpLP/AABEIALQA0AMBIgACEQEDEQH/xAAbAAABBQEBAAAAAAAAAAAAAAAFAAIDBAYBB//EAEUQAAEDAgMEBwUECAUDBQAAAAEAAhEDIQQSMQVBUWEGInGBkaGxEzLB0fAUQmLhIyQzUoKy0vEWU3KSogdDwhU0RGOT/8QAGwEAAgMBAQEAAAAAAAAAAAAAAAECAwQFBgf/xAAxEQACAgEDAgQDBwUBAAAAAAAAAQIDEQQSITFRBRNBYSJxoSMygZGxwdEUFVLh8Qb/2gAMAwEAAhEDEQA/APb0kkkERJJJIASq7T/Zntb/ADBWlU2of0Z7W+oQHoWwkkEkAMq6FPTauicCgBJJJSgBJLkrgqCY3oAckuShm19vMoQCC5x0a2NOJJ0CAbSWWFEpQbYnSaniBYFjr2dF4tIIVTpFt80rN1mO/wCQTw849SO9bd3oaPMuyvLqO1qorOIqv91u8mbcDYX9Vt+ju2fbs63vD+x7CDHiFOdcodSuu6NnQv4b36p/EB4NCsKHDC7zxefQKdQLji7KSSYHJXUlxAD0kklEBJJJIASp7W/ZHtHqFcQzpDihToOc7iNNSZsAgH0CUrq85x3TWo+qWgmm0PyjIeBh2aexazYO2faU3Z3Aup6kbxBPjYqyVUopNlULozeEFqz7KLE41lMS9waL6ngvM9tY99Z+c367YEyG8ABu+ahx+Pc412vn9G0tE3gAWF+c+PIK1advqyuWpispHo+K6QUm0jUa4VBoA06k6A8EBwnTOoapDmNLBE5bG95Em/x5LLlzg2haxJBaJuctOJj6uusP6SpmkHq2vAGXf2KddCaeSmeoeVg2XSrbpbTYKToLxmzC5y8BG8/BYbB1j7Z75IOVvWBOabwZ1VrG4wg0TPVFKxtaX1Ph8FUY8B7gSLtp6nm4nVOiEdrHfbLcscHpPRnarq9GX++05Xc7Ag94KyO1sUXVajj+8fBswi3QOr+2neWu7oI+ErL45z4quDXObNQ5gLRJ3/KVXVBeYyy+X2a9xuy6xaxjhMi/frHeiO362as6TbK3zGafOe9CjSc2mwBrmdVt3AgbvdOk8kf21sh9SuSyGtAaMzt8DSNT3qUsLUL5MzrPlvHsAMDRc+q9gMPcWAAeF/FbJtH2Fqcy6S4xckC8HuPggfR7Z3s8Y9znA+zjRupe0xv3cEVxG32OGVvvAxe3EEeZWLxG1qSinwbPD6lhtol2f0j9k7LU92RcTImblawXXlO1cW+wDTEuLjz07wAvSdkbSbWpNe0EAiLiLjXVVUTclhmqaSZeC4UpSWkrEkuJIAelK8ixHSfFPEOxTo4MY1s9paArtHpdiWAD2pP+oCY7YUSrzUeoSlK8wwXTXEZnA1AeEtB+CIO6V4mP2jP/AMx/UngatibTFbVpUyBUqMYToHOAJ7AUH6adalTDbl1Zml+K8e6c4uu6sX1BJdADgCGkAD3QDaCtXQ27XZhabHmTTptbJmcxNyTyBjuThFyfBC2xRi8g+ox/tichA9sSLbs9ltdkh1KlXL2ZXOp206zjIaLGJlwWP+3Oy7tRx4jmrNfbb3lkhsM7YLt5MWNjC6V1c5pROdp5whJzZK/ZNUZBliX6lw0AJl3CIlVsVhXPfi32aIcRm3gZhIixMR4qbH7QcSGhrWjKXHKIlp90HjpPggu18YfYVHZYDQ2YJ0JDfoqtuSi7GWLZKezuEm7Ww7jSpis13WcTlJBJMNyy4C4DfNF6WyWF9UfpIlujr+6D1p+oXjtas2erbl5r0/BV6zMM8PY4FwptLjIiWAGDHAEd6orse18lzqW9IvbPNN7z1DUg9QugDKDuBtqSe9XMP/7ipFL/ALdO3U4vWcw+0jm6rTO4D8gi1ParxVc72LzNNg0O7MZ05rQ6nArd8ZyzgMPxoodYNDXuBEA6stLnAcDw4FRbbefs1T3S0siwIMGwi8b+CB7T2oTUfrIdA0tltbzXau0nfZxTNOoZc24FsocDHgqlTtxNvqS87enFehpi4sYXPyFoERB6x0aLnx7FDg8Yasy45pvEb+FkL2xtkFlKzm5g52UgTM5RI3e6f9yj2TtAFxhrjDSYA3WUY1JxdjE7fiUC7hqgFbEFzyIcy8wT1d8dqk2ptljqeQAOJFjrGl+2VQx1WcxgtLiT1hB3C/gsuzEkPc3Qg3P4Tp5+i1LSV24lLkSvnXlRLlKmW1AalR7mT7tgdZ1Xp+yOkVCoA1pyGPddbz0K8nxWN3XkLuE2iTdWS0VbXwrBGOpmnzye3pLzbo1019nVyVnn2ZbvklpGkReCtP8A49wX+d/wqf0rnW1Ot4ZuhdGayaJKVn29OsF/nt72vHq1Pb03wR/+QzvzD1CqwWb49zyM1FdbUu363qnVwZadfLVSMrwWzbXXt1UVJS6GNZHYTEAPJOmb4FEn7Ra2LeNgBxKWyejrfZHEYlxZSLpa371QD+UHjvQHbIpVqznMlrCRlaJgQIkT6K7T2V7/AIh2Qmo9g1jMQKjQSJb90GePA6Som4sRkInNEdxlRNZDI4C3NDcXWjTcd3K3zXacIuPBgcnk3Wx8MDQ3CC7cLacUDxUAmP3nHlcn5Luz9oUwyJqi94ykXiTxXaFJjmnM8tM/eBM8fdXPphONkpSzgtnJOvasZCWJw59oRGlMDQfutjd2+IXKmFYcO6i8khwh0R+8HWPdCr7SxQpudVzZg2k0Cxu4tA/8VR2Xjy9pJOYkkQOWp5CZ8lZClWVrd0GpOMsoCf4Vo06zX9Z7WvBLHRBA3EiFsa1ek6icp62anYm8CW9+p8kHxVYA8/rTiqGMrHLMkRHzjwCd2hhYk1wydeocJZfIV2Cz9abEkSbN1NtAeZW1p4E2l7zanbNrlkHf98/yrD7Dw1UllWiCcrgQTAEg3Eko9SOIDgJp2YwdaoP+2cwgDfJIkqvUfF0foR0/HVeoD20AK9T/AFE+JKLUcP1KY64sw6mDBzHfvnL3IVjNnVH1KzmjND3EwRoSY38vJPNeuCwZHdUt78oeBc/6gqNWt9UVFrK/gVD2zk2uv8k/SOnl9lJkimBPGS8ymdHxLn6/syLay4gA9xv3KDbZc40RBBbRYCNYMnXuhM2VinUs7gNWlveQY804JvR7c8/7E2lfnAWbsqpVxtNpLhhsjpiJNRtjJMkA6od0x2Q3DvY+nPWOV0mdbg+SNdHNrGpiMvEM3G2RvWkxaSoP+pRBpFsGQWnzH13LDRddXqIxk+Ox1VCuyiTxyZZrRd0zHDTMdRO+LKOiLFPb+xAG4LrR1Bz1XqThlRzv0tMCSSTAHyRyrhw0w5gBiYIuJ7lSwD8lam/913k6y0/TAZWseInhy3+a4+u1DVira/E6GnoUqnZnoZ6jQBqkadUmxPFgVt2Dbw8zPfe6gp4loIdvIj0JHmpKu0G7gse4eCLH4eoTo42iI3Ds+rKXD4RlHK+tTL3EEsp/dgfeqReODd+9HhgjwT/shOvxXKVzisGiMop5aMXjcdia73Oq5yPuiCGtG4NbuXcPs6pbqGD9XWy+wcgqOOGWWgCRrYW5Ieoa6Iv0ulnqbdq/PsBq/Vk5m6QCTAFo+ihIrMzsa3r36xgx3Wv+QUm2NqBpgXPohbcUTUphpvmb5kLqU+Jzktko+x19T/56muLnGbTXOGGWu9nmBAMHneNNDwhWqb3TERcu7j1onshQ4ymMrZN3UwdOEiUUZTEuPFsDxA/l9F0fNxGL/A8koZcvzKfSHCVThsOAR1iTl3xfKSeyVL0e2XkpEZpJG+1r25CZ8VNWmoHh1zTpAs5QesOfV9EtmYo5Q23VBkkjebADU6paeySyptexdJRnjyot92V8ZTDNLuM33k7+xo+EIFiKhLXRezo87958kc2kcwMXLrTwbvQqozq/Wi6cehiksPkbsd5dlucvaY5onUb1wfw/FUNk4GAS4XbA71epU5qfwk+a58rNzfyJOKjwSYtxZVqZSQHGRB1D+sPJ0KhWxDi73nb95+aK49h/RniC0yBq0zv/AAuCqVGuNVoBEZTuvqoKxSj90NuPUsYys4OpOBN6VM672i/m1Xv/AFSp7NvuyZ+6LgWE8TrfmuVqOagwxdj8kjWHyW/8pHem1GN46ACDO5ZYuEopSXTJY04ttPqXeie1aj8VlcbQ60AbpGir/wDUatLYGpcPASfkpOiDAcW6DpPG3VCHdJ6gfjWjUUwSeEn4rNN1w1Sl0SOvo6rbtNKMFmQKpPa1gDnNB4T9QrIcC21+y6sVK7YgW7h8QqLi6ZBHe31LSF1/7lp/8iteB619IfVEzLXRnpDiQaLb6wL7t6A18aYhzRe0tnXsK1Gy6eZklodoBImIvZcrW6iuclZB5JrS26WDhasZMw7EA6OEAkCeIDCfUeC4DO8LZOwIOrAe4fJMbsxv+W3/AGM/pWH+pRm2hAP+rJe05BOFJI076eqxZLdpPgw2cz7MBva5OgAAuSs1t3AZy5+Ha4MaIcCbuI1LRr4ra7VwjG4YMjrEDQkGd5QZrI7BwVlkNnHBv0up/pnmPX6HmJ2E91POWOc57stMNE3BuTy3Dv4Ivsbof7Njq1YRUDhlafuiYk87ju7V6dsakBTqF3L4oPj25mVObDH8Nx6K+DUNr9yes8QnfFrGMmQrUM1Jrv3WkeIkejkVdR/Vw7/7B4ZY9XeSiw+D/U6j+TSOxoIP858ESbRP2VgyudmGgG8knwtrwW3UajEePSRx9LS52KPdAmgwteX6CABz1m3C6GbQqNk/Dj2q1j9qBrCdCLQdZG5Y+s+riH5KYc9x0AXPutlqLMrg9zodJDw+nL/6WMZjWaTJPAlRfbcohpDraE6d+5BS8jtOqK7A6OvxDmky1hcAOLpImOXNaqZWVcxkzFrrdNOLVsE/1/M09AkBv42MeI/EIjxaVLhnfpP4PiivSHBCm6llENyFgHDLBaPDMhVEH2n8HxW/SWb4bn1PGaqCUuOgSe2aTvwOa4d8tPq3wQxj/wBL2M+KO4OjNKvb7kDtHWPoFn6d6jv9LfOUUT3OxdhaiG3YaDZILy5kWcx3i3rNPiAo20DlzbufwVvo5TgOfzAHdf5KrtSnkquaNJkdhuPVZa7M3Sgvb6F6jFQTkWOg2EH2mu4C8XPaBHxWax9Vv23EtbqHxrOgErSdG8a2l7bNIzZT22j19Vh9tEMxdRwNqpLiJkAk8RutIFlj1klZZLB6jwSmVDW5dV+pNi8aG6d3NDX7TOYDtJ+AKlOFzkveTlAmN7v6QhuCpGrVJAHZy5LNCKxyeksskpJL1L7ce5w0sDHzXpuxQ00KZGhbPYTu0Xl9enltw4aDjJ4r0ToyCMNTkcdeBOqfGDheOR+CLfUMDLzTgwKIvHEppeOKR5YvZxwCkwRa6o1sidY5DU9iFuJ4+SpVNnh2eXOBeIdfdwFtOWijXtUsyJOT9EaXaeJzPMEQLD5qkXjkhzaRAAzutppoLbgnNb+JyU5OUmx5B21OlFTDVm0yJpVMouLGYlwI3i8o64tg3EQb8QRG7khWM2ZTqiKgzDme7tUtLCRABMAAC50Gm9WSmpJexCKw2O2cxrsMKYI61Mt3xmItY3F4U+0tpvw7GUGe81rR1Y6x33Kt9Htng1pNw0TqddyZ0k2ez2+aSTFx9crKe2ThuzxnJoqcYctemEYXE4F2KqEFwa4kkki0QNY1O6VpdldHBRLXUW5srC55GrnDM3x0gboVDAYAtq1XOFierppqd/ILadHgBQqTYZvgFdFrzcR6Y/YtnqrZxUJSylz9eDxXZfRd9Sq81GlraYzODhHOO2Fr+jAGcGwDc55C8D1C0GIeHudYDMHARzBA+CD9HKYbRLnC73GOxpJHmfJPzMVTXyM+pulfZFvhIvbeeH0gbdVwPwPkVnWPHtP4R6laXFZXU3CLkHfvWWFQB7rfdEdt1q0E8Ql7GbUR37Md8Go2RBpkb3h/mCAsfTfDnHkPittgWtbkbwyj4LHU6M1izi8N84S0M0nY32yQ1nMljuarZwDaTBvIk/xXUO3myKb+Iyntbp5EeCuB0WAI4aaf2VzB4dtUta5sgPDoOkXaZ8QufG1xmpmiME/hZhHVS4kibSJHvQdwG6VC3ZJeQ5wjgOA49vatDtrZow9YuAyU3EATy9Ahe19o5Gw3U2HGeSzvOWfQKb4SivLxjAE23XDWmkzU+8d/ZyT9h4ANpydT4wpqGxHNqkVbENa6/wCJXcTWaxpA8kSeFhF8ds2pR5AWMaXOawXkjskmF6RRphrWtG4AeAhYTZVEPxVIHTNPhf1W9z8gPrVTXQ8z49P7VROmp9Sl7TmmZxvSDjyTPOjy480wzvXZ4BNPYoETpqfVlG5yc4W0TcyAycDinAn6lIj69FJQay+drnA2gGPE6+CEsjRo+jFDLTdUO/0br6+SzmMxRe9zuLvAKxX2zGFFFjHNLRAy6OA3EuM339qDNq1Dq0DlPyC02yjtUYjky5nPIeH1dPxXSSnDMPRe1+cS5zHSG6lxJA1kaKk4u4BA9l9FPYVDUY/WeqQIv56woVTUU+5HJojUIBLCJGnI7te5VdnPqZIqe8HOicvukmIhOFJ/EeC4WGPe8lFSxHaLHJac/sWfp0/1jLbVvg0k/BGPYcSqI2WRVNTMII0j0Kupt2KXuiawuvo00GqGI6w4SJPggOBpfrlX8D3nwkDzKINogb5g8E1mEy1cSXAjNWIEgiROYkE6j3UqbNsbPdfuUzWXH5lz7Qd8dyL9HGudVOV0Qw+vagApjifFaHofArO50/iFGrDmi2L5L3SHBVPYu67XCNCP6pWUbTYG0w4AlrRu0J6x8yt3tt3Ug71iKoBJPE8FbqnykXTm1hplPHYFlUhzswIES10W4EaFModDW1WGHuzg6mNDpICvNb2eCJ7FxYp1L2BkE8CbA/XFZcKTwadL4hfRxGXHYyeD6HYinUz1Gw1hkO1NuQNpRz2vBegMwjYIIBnWRqsZtjZ/sqxAALTdvZvHctVtKgsojrNVPUSUplPPO5cz964PD65qUCyzZMAsqcXFca0chz4+S6CNx8FEeDhb+S45sJ4CTmHf9eKQ2iG3yXZunRyPwTIPIIIjg7gQmkQuNcRzlOe9AyN0pZeKlcfo/DgmAD97XtQAyBx804j69VHUcRxXC+OPj9cUCJQ9u5IVR266Jlo324zvXJA0EJpDHl4+iq9DC5S6X1HEmYc6YJ1jkVLbgnF4TT4wPGRsjh8UX6LPDcQ0Rq13z+CFe04RZX+jb82JZyzHl1RpzMlWVJ70C6mh6TGKaxeY7ju5rWdLqjTTAD4cCLA3IWQAjX1Vmp++Ob5JZG8wQnNYDZQhoncE/vA5f2WYib3YmPFWkIN2w13aBz4oT0tpjNTcd4cPCD8VQ6O43JWaLw/qnt+79c0W6X05pNP7rr9hEesLfv8AMqZZ1Rlw8aA+q6630VEH3iYPqk10GD5RPosJUSsqd5XTV7fAprqgF4/uutdPjojgmOGJN+MJGrMSJInVcd3+C7TfcTpvnglgRxxHamvgaiE9sbiI71HkvZvhPruRgMCIEblGw77+P5Kd7LXN5vyUbbDlIvr2JCwOLrajvlRgxuHd/dMqO32IngnMkjT6CeAH+0ErkCyaKc8IJ3cBqnhxJDQWgfij6CBnCRaIXM4G4dycaImMw7BcSN0hMDdTyRgMdwhg9mZhmdZp5+9+SWPaNwAjSFEdqPi5B7RBtyG5RVMUXDd5qMlk6umuoq6/oMrmW5haBcfELN19q1g5rXuYKbZgtJDhO82haFr7+7M8PPUp/wBmAE5Yk2gfJWVzlAzaryZPdUY7DdI3vr5Sf0TAYJiSd3W4IwNojUE+CMDDNJu0TFpAFj23lR1cIBo3XgPTepTs3PODFsKDMcIvP+38lL9sEWHwU/2eIG/65LlWi6w1tpz8VXkMM7g9omk4VIL8hBjjylA9r9PnVXtdI6z4cwCXNbIhs6bkUrYZ7mkAwb356bist/gyuDlNRpaHZ4g3NrHjotNNkYxaYnnBpftLjuPfGnqpPans4KFlCqTEgdk8uKlFB51jlqs2QwECOyPDwT2UxuMHWZHxCiJk/e03ib/NIMv3DigeSeDvM96U21g8/NQPIGk/mnh5mw3/AF9FGAJBVEQIP1xCaXcG8Ij0UtWsLSO2OPqo3mLZSOEax2JDycbfdr5rpZF4jjHkozUkRlJ8PRPbSJ1AF+PwQxJjajgN8nsJPqkXi2/cbJzXangOKjAvMSDy+aXIZHVWCDPnpfvTWVbFtrxuvMzP9ymOfvyjfv8ADt0XfbE6tMTqECyS5HcDHK3YmwYgam9oChOJmwHn9Se5OFQi8QOwfmmmPJIxk23/AFbzT3GPy4LlDFcADI3gd6QeDoLSfrRPI8jXA2Mes7k4kk6wNCeA7DvUTmuzxJkCYEabvJJtIxIPz0KBZJnRGp7N0c10SbTu1jUdqqtbe/ge/wAFNA4Trp84QGRrwJymJ0vY+QUXsYEWy3nTd2hWKdMAX8j8k0wCbSNN5jvnggCFrCTA14AzI5eKnYw2nSY529FG1oBuDftS9qCfdsOWpnSyARLUYY4jmb+ChLLm3zXWPi8a7ydDvsm59d/akNsiNc5oVmbjmupJkEN39t1w1TA7Ekkxj2ViWjm6O664HEua03B1lJJIY+gyHNHGeHyVj2MkCT97TkYC4kkSic9lGYSfFVs9wIHFdSTIHahta1jpuTXi06mYukkhCIqRmy6WdaLwfmkkhgPNERayjp1T1rm0R5pJJsZZqmJ7/KbqriCc2WTAjzgn1SSSBkrmQJ5ekQk+nc3OkeQKSSAZAAB4fknU931wSSTInRWNtL/GU5rc0Tv7Ny4kgBld3xXMvWjkPWF1JJDP/9k="/>
          <p:cNvSpPr>
            <a:spLocks noChangeAspect="1" noChangeArrowheads="1"/>
          </p:cNvSpPr>
          <p:nvPr/>
        </p:nvSpPr>
        <p:spPr bwMode="auto">
          <a:xfrm>
            <a:off x="77788" y="-698500"/>
            <a:ext cx="1657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CEAAkGBhQSERQUExQWFRQVFRcaGBgVFxkdFxgWFhwYFxYYGBgXHCYeGhojGhcYHy8gIycpLCwsFR4xNTAqNSYrLCkBCQoKDgwOGg8PGikgHyUyKiksLCkpLCkpKSwsLCksLCwsKSksKSwsLCwsLCksLCksKSksKSkpLCwpKSkpLCkpLP/AABEIALQA0AMBIgACEQEDEQH/xAAbAAABBQEBAAAAAAAAAAAAAAAFAAIDBAYBB//EAEUQAAEDAgMEBwUECAUDBQAAAAEAAhEDIQQSMQVBUWEGInGBkaGxEzLB0fAUQmLhIyQzUoKy0vEWU3KSogdDwhU0RGOT/8QAGwEAAgMBAQEAAAAAAAAAAAAAAAECAwQFBgf/xAAxEQACAgEDAgQDBwUBAAAAAAAAAQIDEQQSITFRBRNBYSJxoSMygZGxwdEUFVLh8Qb/2gAMAwEAAhEDEQA/APb0kkkERJJJIASq7T/Zntb/ADBWlU2of0Z7W+oQHoWwkkEkAMq6FPTauicCgBJJJSgBJLkrgqCY3oAckuShm19vMoQCC5x0a2NOJJ0CAbSWWFEpQbYnSaniBYFjr2dF4tIIVTpFt80rN1mO/wCQTw849SO9bd3oaPMuyvLqO1qorOIqv91u8mbcDYX9Vt+ju2fbs63vD+x7CDHiFOdcodSuu6NnQv4b36p/EB4NCsKHDC7zxefQKdQLji7KSSYHJXUlxAD0kklEBJJJIASp7W/ZHtHqFcQzpDihToOc7iNNSZsAgH0CUrq85x3TWo+qWgmm0PyjIeBh2aexazYO2faU3Z3Aup6kbxBPjYqyVUopNlULozeEFqz7KLE41lMS9waL6ngvM9tY99Z+c367YEyG8ABu+ahx+Pc412vn9G0tE3gAWF+c+PIK1advqyuWpispHo+K6QUm0jUa4VBoA06k6A8EBwnTOoapDmNLBE5bG95Em/x5LLlzg2haxJBaJuctOJj6uusP6SpmkHq2vAGXf2KddCaeSmeoeVg2XSrbpbTYKToLxmzC5y8BG8/BYbB1j7Z75IOVvWBOabwZ1VrG4wg0TPVFKxtaX1Ph8FUY8B7gSLtp6nm4nVOiEdrHfbLcscHpPRnarq9GX++05Xc7Ag94KyO1sUXVajj+8fBswi3QOr+2neWu7oI+ErL45z4quDXObNQ5gLRJ3/KVXVBeYyy+X2a9xuy6xaxjhMi/frHeiO362as6TbK3zGafOe9CjSc2mwBrmdVt3AgbvdOk8kf21sh9SuSyGtAaMzt8DSNT3qUsLUL5MzrPlvHsAMDRc+q9gMPcWAAeF/FbJtH2Fqcy6S4xckC8HuPggfR7Z3s8Y9znA+zjRupe0xv3cEVxG32OGVvvAxe3EEeZWLxG1qSinwbPD6lhtol2f0j9k7LU92RcTImblawXXlO1cW+wDTEuLjz07wAvSdkbSbWpNe0EAiLiLjXVVUTclhmqaSZeC4UpSWkrEkuJIAelK8ixHSfFPEOxTo4MY1s9paArtHpdiWAD2pP+oCY7YUSrzUeoSlK8wwXTXEZnA1AeEtB+CIO6V4mP2jP/AMx/UngatibTFbVpUyBUqMYToHOAJ7AUH6adalTDbl1Zml+K8e6c4uu6sX1BJdADgCGkAD3QDaCtXQ27XZhabHmTTptbJmcxNyTyBjuThFyfBC2xRi8g+ox/tichA9sSLbs9ltdkh1KlXL2ZXOp206zjIaLGJlwWP+3Oy7tRx4jmrNfbb3lkhsM7YLt5MWNjC6V1c5pROdp5whJzZK/ZNUZBliX6lw0AJl3CIlVsVhXPfi32aIcRm3gZhIixMR4qbH7QcSGhrWjKXHKIlp90HjpPggu18YfYVHZYDQ2YJ0JDfoqtuSi7GWLZKezuEm7Ww7jSpis13WcTlJBJMNyy4C4DfNF6WyWF9UfpIlujr+6D1p+oXjtas2erbl5r0/BV6zMM8PY4FwptLjIiWAGDHAEd6orse18lzqW9IvbPNN7z1DUg9QugDKDuBtqSe9XMP/7ipFL/ALdO3U4vWcw+0jm6rTO4D8gi1ParxVc72LzNNg0O7MZ05rQ6nArd8ZyzgMPxoodYNDXuBEA6stLnAcDw4FRbbefs1T3S0siwIMGwi8b+CB7T2oTUfrIdA0tltbzXau0nfZxTNOoZc24FsocDHgqlTtxNvqS87enFehpi4sYXPyFoERB6x0aLnx7FDg8Yasy45pvEb+FkL2xtkFlKzm5g52UgTM5RI3e6f9yj2TtAFxhrjDSYA3WUY1JxdjE7fiUC7hqgFbEFzyIcy8wT1d8dqk2ptljqeQAOJFjrGl+2VQx1WcxgtLiT1hB3C/gsuzEkPc3Qg3P4Tp5+i1LSV24lLkSvnXlRLlKmW1AalR7mT7tgdZ1Xp+yOkVCoA1pyGPddbz0K8nxWN3XkLuE2iTdWS0VbXwrBGOpmnzye3pLzbo1019nVyVnn2ZbvklpGkReCtP8A49wX+d/wqf0rnW1Ot4ZuhdGayaJKVn29OsF/nt72vHq1Pb03wR/+QzvzD1CqwWb49zyM1FdbUu363qnVwZadfLVSMrwWzbXXt1UVJS6GNZHYTEAPJOmb4FEn7Ra2LeNgBxKWyejrfZHEYlxZSLpa371QD+UHjvQHbIpVqznMlrCRlaJgQIkT6K7T2V7/AIh2Qmo9g1jMQKjQSJb90GePA6Som4sRkInNEdxlRNZDI4C3NDcXWjTcd3K3zXacIuPBgcnk3Wx8MDQ3CC7cLacUDxUAmP3nHlcn5Luz9oUwyJqi94ykXiTxXaFJjmnM8tM/eBM8fdXPphONkpSzgtnJOvasZCWJw59oRGlMDQfutjd2+IXKmFYcO6i8khwh0R+8HWPdCr7SxQpudVzZg2k0Cxu4tA/8VR2Xjy9pJOYkkQOWp5CZ8lZClWVrd0GpOMsoCf4Vo06zX9Z7WvBLHRBA3EiFsa1ek6icp62anYm8CW9+p8kHxVYA8/rTiqGMrHLMkRHzjwCd2hhYk1wydeocJZfIV2Cz9abEkSbN1NtAeZW1p4E2l7zanbNrlkHf98/yrD7Dw1UllWiCcrgQTAEg3Eko9SOIDgJp2YwdaoP+2cwgDfJIkqvUfF0foR0/HVeoD20AK9T/AFE+JKLUcP1KY64sw6mDBzHfvnL3IVjNnVH1KzmjND3EwRoSY38vJPNeuCwZHdUt78oeBc/6gqNWt9UVFrK/gVD2zk2uv8k/SOnl9lJkimBPGS8ymdHxLn6/syLay4gA9xv3KDbZc40RBBbRYCNYMnXuhM2VinUs7gNWlveQY804JvR7c8/7E2lfnAWbsqpVxtNpLhhsjpiJNRtjJMkA6od0x2Q3DvY+nPWOV0mdbg+SNdHNrGpiMvEM3G2RvWkxaSoP+pRBpFsGQWnzH13LDRddXqIxk+Ox1VCuyiTxyZZrRd0zHDTMdRO+LKOiLFPb+xAG4LrR1Bz1XqThlRzv0tMCSSTAHyRyrhw0w5gBiYIuJ7lSwD8lam/913k6y0/TAZWseInhy3+a4+u1DVira/E6GnoUqnZnoZ6jQBqkadUmxPFgVt2Dbw8zPfe6gp4loIdvIj0JHmpKu0G7gse4eCLH4eoTo42iI3Ds+rKXD4RlHK+tTL3EEsp/dgfeqReODd+9HhgjwT/shOvxXKVzisGiMop5aMXjcdia73Oq5yPuiCGtG4NbuXcPs6pbqGD9XWy+wcgqOOGWWgCRrYW5Ieoa6Iv0ulnqbdq/PsBq/Vk5m6QCTAFo+ihIrMzsa3r36xgx3Wv+QUm2NqBpgXPohbcUTUphpvmb5kLqU+Jzktko+x19T/56muLnGbTXOGGWu9nmBAMHneNNDwhWqb3TERcu7j1onshQ4ymMrZN3UwdOEiUUZTEuPFsDxA/l9F0fNxGL/A8koZcvzKfSHCVThsOAR1iTl3xfKSeyVL0e2XkpEZpJG+1r25CZ8VNWmoHh1zTpAs5QesOfV9EtmYo5Q23VBkkjebADU6paeySyptexdJRnjyot92V8ZTDNLuM33k7+xo+EIFiKhLXRezo87958kc2kcwMXLrTwbvQqozq/Wi6cehiksPkbsd5dlucvaY5onUb1wfw/FUNk4GAS4XbA71epU5qfwk+a58rNzfyJOKjwSYtxZVqZSQHGRB1D+sPJ0KhWxDi73nb95+aK49h/RniC0yBq0zv/AAuCqVGuNVoBEZTuvqoKxSj90NuPUsYys4OpOBN6VM672i/m1Xv/AFSp7NvuyZ+6LgWE8TrfmuVqOagwxdj8kjWHyW/8pHem1GN46ACDO5ZYuEopSXTJY04ttPqXeie1aj8VlcbQ60AbpGir/wDUatLYGpcPASfkpOiDAcW6DpPG3VCHdJ6gfjWjUUwSeEn4rNN1w1Sl0SOvo6rbtNKMFmQKpPa1gDnNB4T9QrIcC21+y6sVK7YgW7h8QqLi6ZBHe31LSF1/7lp/8iteB619IfVEzLXRnpDiQaLb6wL7t6A18aYhzRe0tnXsK1Gy6eZklodoBImIvZcrW6iuclZB5JrS26WDhasZMw7EA6OEAkCeIDCfUeC4DO8LZOwIOrAe4fJMbsxv+W3/AGM/pWH+pRm2hAP+rJe05BOFJI076eqxZLdpPgw2cz7MBva5OgAAuSs1t3AZy5+Ha4MaIcCbuI1LRr4ra7VwjG4YMjrEDQkGd5QZrI7BwVlkNnHBv0up/pnmPX6HmJ2E91POWOc57stMNE3BuTy3Dv4Ivsbof7Njq1YRUDhlafuiYk87ju7V6dsakBTqF3L4oPj25mVObDH8Nx6K+DUNr9yes8QnfFrGMmQrUM1Jrv3WkeIkejkVdR/Vw7/7B4ZY9XeSiw+D/U6j+TSOxoIP858ESbRP2VgyudmGgG8knwtrwW3UajEePSRx9LS52KPdAmgwteX6CABz1m3C6GbQqNk/Dj2q1j9qBrCdCLQdZG5Y+s+riH5KYc9x0AXPutlqLMrg9zodJDw+nL/6WMZjWaTJPAlRfbcohpDraE6d+5BS8jtOqK7A6OvxDmky1hcAOLpImOXNaqZWVcxkzFrrdNOLVsE/1/M09AkBv42MeI/EIjxaVLhnfpP4PiivSHBCm6llENyFgHDLBaPDMhVEH2n8HxW/SWb4bn1PGaqCUuOgSe2aTvwOa4d8tPq3wQxj/wBL2M+KO4OjNKvb7kDtHWPoFn6d6jv9LfOUUT3OxdhaiG3YaDZILy5kWcx3i3rNPiAo20DlzbufwVvo5TgOfzAHdf5KrtSnkquaNJkdhuPVZa7M3Sgvb6F6jFQTkWOg2EH2mu4C8XPaBHxWax9Vv23EtbqHxrOgErSdG8a2l7bNIzZT22j19Vh9tEMxdRwNqpLiJkAk8RutIFlj1klZZLB6jwSmVDW5dV+pNi8aG6d3NDX7TOYDtJ+AKlOFzkveTlAmN7v6QhuCpGrVJAHZy5LNCKxyeksskpJL1L7ce5w0sDHzXpuxQ00KZGhbPYTu0Xl9enltw4aDjJ4r0ToyCMNTkcdeBOqfGDheOR+CLfUMDLzTgwKIvHEppeOKR5YvZxwCkwRa6o1sidY5DU9iFuJ4+SpVNnh2eXOBeIdfdwFtOWijXtUsyJOT9EaXaeJzPMEQLD5qkXjkhzaRAAzutppoLbgnNb+JyU5OUmx5B21OlFTDVm0yJpVMouLGYlwI3i8o64tg3EQb8QRG7khWM2ZTqiKgzDme7tUtLCRABMAAC50Gm9WSmpJexCKw2O2cxrsMKYI61Mt3xmItY3F4U+0tpvw7GUGe81rR1Y6x33Kt9Htng1pNw0TqddyZ0k2ez2+aSTFx9crKe2ThuzxnJoqcYctemEYXE4F2KqEFwa4kkki0QNY1O6VpdldHBRLXUW5srC55GrnDM3x0gboVDAYAtq1XOFierppqd/ILadHgBQqTYZvgFdFrzcR6Y/YtnqrZxUJSylz9eDxXZfRd9Sq81GlraYzODhHOO2Fr+jAGcGwDc55C8D1C0GIeHudYDMHARzBA+CD9HKYbRLnC73GOxpJHmfJPzMVTXyM+pulfZFvhIvbeeH0gbdVwPwPkVnWPHtP4R6laXFZXU3CLkHfvWWFQB7rfdEdt1q0E8Ql7GbUR37Md8Go2RBpkb3h/mCAsfTfDnHkPittgWtbkbwyj4LHU6M1izi8N84S0M0nY32yQ1nMljuarZwDaTBvIk/xXUO3myKb+Iyntbp5EeCuB0WAI4aaf2VzB4dtUta5sgPDoOkXaZ8QufG1xmpmiME/hZhHVS4kibSJHvQdwG6VC3ZJeQ5wjgOA49vatDtrZow9YuAyU3EATy9Ahe19o5Gw3U2HGeSzvOWfQKb4SivLxjAE23XDWmkzU+8d/ZyT9h4ANpydT4wpqGxHNqkVbENa6/wCJXcTWaxpA8kSeFhF8ds2pR5AWMaXOawXkjskmF6RRphrWtG4AeAhYTZVEPxVIHTNPhf1W9z8gPrVTXQ8z49P7VROmp9Sl7TmmZxvSDjyTPOjy480wzvXZ4BNPYoETpqfVlG5yc4W0TcyAycDinAn6lIj69FJQay+drnA2gGPE6+CEsjRo+jFDLTdUO/0br6+SzmMxRe9zuLvAKxX2zGFFFjHNLRAy6OA3EuM339qDNq1Dq0DlPyC02yjtUYjky5nPIeH1dPxXSSnDMPRe1+cS5zHSG6lxJA1kaKk4u4BA9l9FPYVDUY/WeqQIv56woVTUU+5HJojUIBLCJGnI7te5VdnPqZIqe8HOicvukmIhOFJ/EeC4WGPe8lFSxHaLHJac/sWfp0/1jLbVvg0k/BGPYcSqI2WRVNTMII0j0Kupt2KXuiawuvo00GqGI6w4SJPggOBpfrlX8D3nwkDzKINogb5g8E1mEy1cSXAjNWIEgiROYkE6j3UqbNsbPdfuUzWXH5lz7Qd8dyL9HGudVOV0Qw+vagApjifFaHofArO50/iFGrDmi2L5L3SHBVPYu67XCNCP6pWUbTYG0w4AlrRu0J6x8yt3tt3Ug71iKoBJPE8FbqnykXTm1hplPHYFlUhzswIES10W4EaFModDW1WGHuzg6mNDpICvNb2eCJ7FxYp1L2BkE8CbA/XFZcKTwadL4hfRxGXHYyeD6HYinUz1Gw1hkO1NuQNpRz2vBegMwjYIIBnWRqsZtjZ/sqxAALTdvZvHctVtKgsojrNVPUSUplPPO5cz964PD65qUCyzZMAsqcXFca0chz4+S6CNx8FEeDhb+S45sJ4CTmHf9eKQ2iG3yXZunRyPwTIPIIIjg7gQmkQuNcRzlOe9AyN0pZeKlcfo/DgmAD97XtQAyBx804j69VHUcRxXC+OPj9cUCJQ9u5IVR266Jlo324zvXJA0EJpDHl4+iq9DC5S6X1HEmYc6YJ1jkVLbgnF4TT4wPGRsjh8UX6LPDcQ0Rq13z+CFe04RZX+jb82JZyzHl1RpzMlWVJ70C6mh6TGKaxeY7ju5rWdLqjTTAD4cCLA3IWQAjX1Vmp++Ob5JZG8wQnNYDZQhoncE/vA5f2WYib3YmPFWkIN2w13aBz4oT0tpjNTcd4cPCD8VQ6O43JWaLw/qnt+79c0W6X05pNP7rr9hEesLfv8AMqZZ1Rlw8aA+q6630VEH3iYPqk10GD5RPosJUSsqd5XTV7fAprqgF4/uutdPjojgmOGJN+MJGrMSJInVcd3+C7TfcTpvnglgRxxHamvgaiE9sbiI71HkvZvhPruRgMCIEblGw77+P5Kd7LXN5vyUbbDlIvr2JCwOLrajvlRgxuHd/dMqO32IngnMkjT6CeAH+0ErkCyaKc8IJ3cBqnhxJDQWgfij6CBnCRaIXM4G4dycaImMw7BcSN0hMDdTyRgMdwhg9mZhmdZp5+9+SWPaNwAjSFEdqPi5B7RBtyG5RVMUXDd5qMlk6umuoq6/oMrmW5haBcfELN19q1g5rXuYKbZgtJDhO82haFr7+7M8PPUp/wBmAE5Yk2gfJWVzlAzaryZPdUY7DdI3vr5Sf0TAYJiSd3W4IwNojUE+CMDDNJu0TFpAFj23lR1cIBo3XgPTepTs3PODFsKDMcIvP+38lL9sEWHwU/2eIG/65LlWi6w1tpz8VXkMM7g9omk4VIL8hBjjylA9r9PnVXtdI6z4cwCXNbIhs6bkUrYZ7mkAwb356bist/gyuDlNRpaHZ4g3NrHjotNNkYxaYnnBpftLjuPfGnqpPans4KFlCqTEgdk8uKlFB51jlqs2QwECOyPDwT2UxuMHWZHxCiJk/e03ib/NIMv3DigeSeDvM96U21g8/NQPIGk/mnh5mw3/AF9FGAJBVEQIP1xCaXcG8Ij0UtWsLSO2OPqo3mLZSOEax2JDycbfdr5rpZF4jjHkozUkRlJ8PRPbSJ1AF+PwQxJjajgN8nsJPqkXi2/cbJzXangOKjAvMSDy+aXIZHVWCDPnpfvTWVbFtrxuvMzP9ymOfvyjfv8ADt0XfbE6tMTqECyS5HcDHK3YmwYgam9oChOJmwHn9Se5OFQi8QOwfmmmPJIxk23/AFbzT3GPy4LlDFcADI3gd6QeDoLSfrRPI8jXA2Mes7k4kk6wNCeA7DvUTmuzxJkCYEabvJJtIxIPz0KBZJnRGp7N0c10SbTu1jUdqqtbe/ge/wAFNA4Trp84QGRrwJymJ0vY+QUXsYEWy3nTd2hWKdMAX8j8k0wCbSNN5jvnggCFrCTA14AzI5eKnYw2nSY529FG1oBuDftS9qCfdsOWpnSyARLUYY4jmb+ChLLm3zXWPi8a7ydDvsm59d/akNsiNc5oVmbjmupJkEN39t1w1TA7Ekkxj2ViWjm6O664HEua03B1lJJIY+gyHNHGeHyVj2MkCT97TkYC4kkSic9lGYSfFVs9wIHFdSTIHahta1jpuTXi06mYukkhCIqRmy6WdaLwfmkkhgPNERayjp1T1rm0R5pJJsZZqmJ7/KbqriCc2WTAjzgn1SSSBkrmQJ5ekQk+nc3OkeQKSSAZAAB4fknU931wSSTInRWNtL/GU5rc0Tv7Ny4kgBld3xXMvWjkPWF1JJDP/9k="/>
          <p:cNvSpPr>
            <a:spLocks noChangeAspect="1" noChangeArrowheads="1"/>
          </p:cNvSpPr>
          <p:nvPr/>
        </p:nvSpPr>
        <p:spPr bwMode="auto">
          <a:xfrm>
            <a:off x="230188" y="-546100"/>
            <a:ext cx="1657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CEAAkGBhQSERQUExQWFRQVFRcaGBgVFxkdFxgWFhwYFxYYGBgXHCYeGhojGhcYHy8gIycpLCwsFR4xNTAqNSYrLCkBCQoKDgwOGg8PGikgHyUyKiksLCkpLCkpKSwsLCksLCwsKSksKSwsLCwsLCksLCksKSksKSkpLCwpKSkpLCkpLP/AABEIALQA0AMBIgACEQEDEQH/xAAbAAABBQEBAAAAAAAAAAAAAAAFAAIDBAYBB//EAEUQAAEDAgMEBwUECAUDBQAAAAEAAhEDIQQSMQVBUWEGInGBkaGxEzLB0fAUQmLhIyQzUoKy0vEWU3KSogdDwhU0RGOT/8QAGwEAAgMBAQEAAAAAAAAAAAAAAAECAwQFBgf/xAAxEQACAgEDAgQDBwUBAAAAAAAAAQIDEQQSITFRBRNBYSJxoSMygZGxwdEUFVLh8Qb/2gAMAwEAAhEDEQA/APb0kkkERJJJIASq7T/Zntb/ADBWlU2of0Z7W+oQHoWwkkEkAMq6FPTauicCgBJJJSgBJLkrgqCY3oAckuShm19vMoQCC5x0a2NOJJ0CAbSWWFEpQbYnSaniBYFjr2dF4tIIVTpFt80rN1mO/wCQTw849SO9bd3oaPMuyvLqO1qorOIqv91u8mbcDYX9Vt+ju2fbs63vD+x7CDHiFOdcodSuu6NnQv4b36p/EB4NCsKHDC7zxefQKdQLji7KSSYHJXUlxAD0kklEBJJJIASp7W/ZHtHqFcQzpDihToOc7iNNSZsAgH0CUrq85x3TWo+qWgmm0PyjIeBh2aexazYO2faU3Z3Aup6kbxBPjYqyVUopNlULozeEFqz7KLE41lMS9waL6ngvM9tY99Z+c367YEyG8ABu+ahx+Pc412vn9G0tE3gAWF+c+PIK1advqyuWpispHo+K6QUm0jUa4VBoA06k6A8EBwnTOoapDmNLBE5bG95Em/x5LLlzg2haxJBaJuctOJj6uusP6SpmkHq2vAGXf2KddCaeSmeoeVg2XSrbpbTYKToLxmzC5y8BG8/BYbB1j7Z75IOVvWBOabwZ1VrG4wg0TPVFKxtaX1Ph8FUY8B7gSLtp6nm4nVOiEdrHfbLcscHpPRnarq9GX++05Xc7Ag94KyO1sUXVajj+8fBswi3QOr+2neWu7oI+ErL45z4quDXObNQ5gLRJ3/KVXVBeYyy+X2a9xuy6xaxjhMi/frHeiO362as6TbK3zGafOe9CjSc2mwBrmdVt3AgbvdOk8kf21sh9SuSyGtAaMzt8DSNT3qUsLUL5MzrPlvHsAMDRc+q9gMPcWAAeF/FbJtH2Fqcy6S4xckC8HuPggfR7Z3s8Y9znA+zjRupe0xv3cEVxG32OGVvvAxe3EEeZWLxG1qSinwbPD6lhtol2f0j9k7LU92RcTImblawXXlO1cW+wDTEuLjz07wAvSdkbSbWpNe0EAiLiLjXVVUTclhmqaSZeC4UpSWkrEkuJIAelK8ixHSfFPEOxTo4MY1s9paArtHpdiWAD2pP+oCY7YUSrzUeoSlK8wwXTXEZnA1AeEtB+CIO6V4mP2jP/AMx/UngatibTFbVpUyBUqMYToHOAJ7AUH6adalTDbl1Zml+K8e6c4uu6sX1BJdADgCGkAD3QDaCtXQ27XZhabHmTTptbJmcxNyTyBjuThFyfBC2xRi8g+ox/tichA9sSLbs9ltdkh1KlXL2ZXOp206zjIaLGJlwWP+3Oy7tRx4jmrNfbb3lkhsM7YLt5MWNjC6V1c5pROdp5whJzZK/ZNUZBliX6lw0AJl3CIlVsVhXPfi32aIcRm3gZhIixMR4qbH7QcSGhrWjKXHKIlp90HjpPggu18YfYVHZYDQ2YJ0JDfoqtuSi7GWLZKezuEm7Ww7jSpis13WcTlJBJMNyy4C4DfNF6WyWF9UfpIlujr+6D1p+oXjtas2erbl5r0/BV6zMM8PY4FwptLjIiWAGDHAEd6orse18lzqW9IvbPNN7z1DUg9QugDKDuBtqSe9XMP/7ipFL/ALdO3U4vWcw+0jm6rTO4D8gi1ParxVc72LzNNg0O7MZ05rQ6nArd8ZyzgMPxoodYNDXuBEA6stLnAcDw4FRbbefs1T3S0siwIMGwi8b+CB7T2oTUfrIdA0tltbzXau0nfZxTNOoZc24FsocDHgqlTtxNvqS87enFehpi4sYXPyFoERB6x0aLnx7FDg8Yasy45pvEb+FkL2xtkFlKzm5g52UgTM5RI3e6f9yj2TtAFxhrjDSYA3WUY1JxdjE7fiUC7hqgFbEFzyIcy8wT1d8dqk2ptljqeQAOJFjrGl+2VQx1WcxgtLiT1hB3C/gsuzEkPc3Qg3P4Tp5+i1LSV24lLkSvnXlRLlKmW1AalR7mT7tgdZ1Xp+yOkVCoA1pyGPddbz0K8nxWN3XkLuE2iTdWS0VbXwrBGOpmnzye3pLzbo1019nVyVnn2ZbvklpGkReCtP8A49wX+d/wqf0rnW1Ot4ZuhdGayaJKVn29OsF/nt72vHq1Pb03wR/+QzvzD1CqwWb49zyM1FdbUu363qnVwZadfLVSMrwWzbXXt1UVJS6GNZHYTEAPJOmb4FEn7Ra2LeNgBxKWyejrfZHEYlxZSLpa371QD+UHjvQHbIpVqznMlrCRlaJgQIkT6K7T2V7/AIh2Qmo9g1jMQKjQSJb90GePA6Som4sRkInNEdxlRNZDI4C3NDcXWjTcd3K3zXacIuPBgcnk3Wx8MDQ3CC7cLacUDxUAmP3nHlcn5Luz9oUwyJqi94ykXiTxXaFJjmnM8tM/eBM8fdXPphONkpSzgtnJOvasZCWJw59oRGlMDQfutjd2+IXKmFYcO6i8khwh0R+8HWPdCr7SxQpudVzZg2k0Cxu4tA/8VR2Xjy9pJOYkkQOWp5CZ8lZClWVrd0GpOMsoCf4Vo06zX9Z7WvBLHRBA3EiFsa1ek6icp62anYm8CW9+p8kHxVYA8/rTiqGMrHLMkRHzjwCd2hhYk1wydeocJZfIV2Cz9abEkSbN1NtAeZW1p4E2l7zanbNrlkHf98/yrD7Dw1UllWiCcrgQTAEg3Eko9SOIDgJp2YwdaoP+2cwgDfJIkqvUfF0foR0/HVeoD20AK9T/AFE+JKLUcP1KY64sw6mDBzHfvnL3IVjNnVH1KzmjND3EwRoSY38vJPNeuCwZHdUt78oeBc/6gqNWt9UVFrK/gVD2zk2uv8k/SOnl9lJkimBPGS8ymdHxLn6/syLay4gA9xv3KDbZc40RBBbRYCNYMnXuhM2VinUs7gNWlveQY804JvR7c8/7E2lfnAWbsqpVxtNpLhhsjpiJNRtjJMkA6od0x2Q3DvY+nPWOV0mdbg+SNdHNrGpiMvEM3G2RvWkxaSoP+pRBpFsGQWnzH13LDRddXqIxk+Ox1VCuyiTxyZZrRd0zHDTMdRO+LKOiLFPb+xAG4LrR1Bz1XqThlRzv0tMCSSTAHyRyrhw0w5gBiYIuJ7lSwD8lam/913k6y0/TAZWseInhy3+a4+u1DVira/E6GnoUqnZnoZ6jQBqkadUmxPFgVt2Dbw8zPfe6gp4loIdvIj0JHmpKu0G7gse4eCLH4eoTo42iI3Ds+rKXD4RlHK+tTL3EEsp/dgfeqReODd+9HhgjwT/shOvxXKVzisGiMop5aMXjcdia73Oq5yPuiCGtG4NbuXcPs6pbqGD9XWy+wcgqOOGWWgCRrYW5Ieoa6Iv0ulnqbdq/PsBq/Vk5m6QCTAFo+ihIrMzsa3r36xgx3Wv+QUm2NqBpgXPohbcUTUphpvmb5kLqU+Jzktko+x19T/56muLnGbTXOGGWu9nmBAMHneNNDwhWqb3TERcu7j1onshQ4ymMrZN3UwdOEiUUZTEuPFsDxA/l9F0fNxGL/A8koZcvzKfSHCVThsOAR1iTl3xfKSeyVL0e2XkpEZpJG+1r25CZ8VNWmoHh1zTpAs5QesOfV9EtmYo5Q23VBkkjebADU6paeySyptexdJRnjyot92V8ZTDNLuM33k7+xo+EIFiKhLXRezo87958kc2kcwMXLrTwbvQqozq/Wi6cehiksPkbsd5dlucvaY5onUb1wfw/FUNk4GAS4XbA71epU5qfwk+a58rNzfyJOKjwSYtxZVqZSQHGRB1D+sPJ0KhWxDi73nb95+aK49h/RniC0yBq0zv/AAuCqVGuNVoBEZTuvqoKxSj90NuPUsYys4OpOBN6VM672i/m1Xv/AFSp7NvuyZ+6LgWE8TrfmuVqOagwxdj8kjWHyW/8pHem1GN46ACDO5ZYuEopSXTJY04ttPqXeie1aj8VlcbQ60AbpGir/wDUatLYGpcPASfkpOiDAcW6DpPG3VCHdJ6gfjWjUUwSeEn4rNN1w1Sl0SOvo6rbtNKMFmQKpPa1gDnNB4T9QrIcC21+y6sVK7YgW7h8QqLi6ZBHe31LSF1/7lp/8iteB619IfVEzLXRnpDiQaLb6wL7t6A18aYhzRe0tnXsK1Gy6eZklodoBImIvZcrW6iuclZB5JrS26WDhasZMw7EA6OEAkCeIDCfUeC4DO8LZOwIOrAe4fJMbsxv+W3/AGM/pWH+pRm2hAP+rJe05BOFJI076eqxZLdpPgw2cz7MBva5OgAAuSs1t3AZy5+Ha4MaIcCbuI1LRr4ra7VwjG4YMjrEDQkGd5QZrI7BwVlkNnHBv0up/pnmPX6HmJ2E91POWOc57stMNE3BuTy3Dv4Ivsbof7Njq1YRUDhlafuiYk87ju7V6dsakBTqF3L4oPj25mVObDH8Nx6K+DUNr9yes8QnfFrGMmQrUM1Jrv3WkeIkejkVdR/Vw7/7B4ZY9XeSiw+D/U6j+TSOxoIP858ESbRP2VgyudmGgG8knwtrwW3UajEePSRx9LS52KPdAmgwteX6CABz1m3C6GbQqNk/Dj2q1j9qBrCdCLQdZG5Y+s+riH5KYc9x0AXPutlqLMrg9zodJDw+nL/6WMZjWaTJPAlRfbcohpDraE6d+5BS8jtOqK7A6OvxDmky1hcAOLpImOXNaqZWVcxkzFrrdNOLVsE/1/M09AkBv42MeI/EIjxaVLhnfpP4PiivSHBCm6llENyFgHDLBaPDMhVEH2n8HxW/SWb4bn1PGaqCUuOgSe2aTvwOa4d8tPq3wQxj/wBL2M+KO4OjNKvb7kDtHWPoFn6d6jv9LfOUUT3OxdhaiG3YaDZILy5kWcx3i3rNPiAo20DlzbufwVvo5TgOfzAHdf5KrtSnkquaNJkdhuPVZa7M3Sgvb6F6jFQTkWOg2EH2mu4C8XPaBHxWax9Vv23EtbqHxrOgErSdG8a2l7bNIzZT22j19Vh9tEMxdRwNqpLiJkAk8RutIFlj1klZZLB6jwSmVDW5dV+pNi8aG6d3NDX7TOYDtJ+AKlOFzkveTlAmN7v6QhuCpGrVJAHZy5LNCKxyeksskpJL1L7ce5w0sDHzXpuxQ00KZGhbPYTu0Xl9enltw4aDjJ4r0ToyCMNTkcdeBOqfGDheOR+CLfUMDLzTgwKIvHEppeOKR5YvZxwCkwRa6o1sidY5DU9iFuJ4+SpVNnh2eXOBeIdfdwFtOWijXtUsyJOT9EaXaeJzPMEQLD5qkXjkhzaRAAzutppoLbgnNb+JyU5OUmx5B21OlFTDVm0yJpVMouLGYlwI3i8o64tg3EQb8QRG7khWM2ZTqiKgzDme7tUtLCRABMAAC50Gm9WSmpJexCKw2O2cxrsMKYI61Mt3xmItY3F4U+0tpvw7GUGe81rR1Y6x33Kt9Htng1pNw0TqddyZ0k2ez2+aSTFx9crKe2ThuzxnJoqcYctemEYXE4F2KqEFwa4kkki0QNY1O6VpdldHBRLXUW5srC55GrnDM3x0gboVDAYAtq1XOFierppqd/ILadHgBQqTYZvgFdFrzcR6Y/YtnqrZxUJSylz9eDxXZfRd9Sq81GlraYzODhHOO2Fr+jAGcGwDc55C8D1C0GIeHudYDMHARzBA+CD9HKYbRLnC73GOxpJHmfJPzMVTXyM+pulfZFvhIvbeeH0gbdVwPwPkVnWPHtP4R6laXFZXU3CLkHfvWWFQB7rfdEdt1q0E8Ql7GbUR37Md8Go2RBpkb3h/mCAsfTfDnHkPittgWtbkbwyj4LHU6M1izi8N84S0M0nY32yQ1nMljuarZwDaTBvIk/xXUO3myKb+Iyntbp5EeCuB0WAI4aaf2VzB4dtUta5sgPDoOkXaZ8QufG1xmpmiME/hZhHVS4kibSJHvQdwG6VC3ZJeQ5wjgOA49vatDtrZow9YuAyU3EATy9Ahe19o5Gw3U2HGeSzvOWfQKb4SivLxjAE23XDWmkzU+8d/ZyT9h4ANpydT4wpqGxHNqkVbENa6/wCJXcTWaxpA8kSeFhF8ds2pR5AWMaXOawXkjskmF6RRphrWtG4AeAhYTZVEPxVIHTNPhf1W9z8gPrVTXQ8z49P7VROmp9Sl7TmmZxvSDjyTPOjy480wzvXZ4BNPYoETpqfVlG5yc4W0TcyAycDinAn6lIj69FJQay+drnA2gGPE6+CEsjRo+jFDLTdUO/0br6+SzmMxRe9zuLvAKxX2zGFFFjHNLRAy6OA3EuM339qDNq1Dq0DlPyC02yjtUYjky5nPIeH1dPxXSSnDMPRe1+cS5zHSG6lxJA1kaKk4u4BA9l9FPYVDUY/WeqQIv56woVTUU+5HJojUIBLCJGnI7te5VdnPqZIqe8HOicvukmIhOFJ/EeC4WGPe8lFSxHaLHJac/sWfp0/1jLbVvg0k/BGPYcSqI2WRVNTMII0j0Kupt2KXuiawuvo00GqGI6w4SJPggOBpfrlX8D3nwkDzKINogb5g8E1mEy1cSXAjNWIEgiROYkE6j3UqbNsbPdfuUzWXH5lz7Qd8dyL9HGudVOV0Qw+vagApjifFaHofArO50/iFGrDmi2L5L3SHBVPYu67XCNCP6pWUbTYG0w4AlrRu0J6x8yt3tt3Ug71iKoBJPE8FbqnykXTm1hplPHYFlUhzswIES10W4EaFModDW1WGHuzg6mNDpICvNb2eCJ7FxYp1L2BkE8CbA/XFZcKTwadL4hfRxGXHYyeD6HYinUz1Gw1hkO1NuQNpRz2vBegMwjYIIBnWRqsZtjZ/sqxAALTdvZvHctVtKgsojrNVPUSUplPPO5cz964PD65qUCyzZMAsqcXFca0chz4+S6CNx8FEeDhb+S45sJ4CTmHf9eKQ2iG3yXZunRyPwTIPIIIjg7gQmkQuNcRzlOe9AyN0pZeKlcfo/DgmAD97XtQAyBx804j69VHUcRxXC+OPj9cUCJQ9u5IVR266Jlo324zvXJA0EJpDHl4+iq9DC5S6X1HEmYc6YJ1jkVLbgnF4TT4wPGRsjh8UX6LPDcQ0Rq13z+CFe04RZX+jb82JZyzHl1RpzMlWVJ70C6mh6TGKaxeY7ju5rWdLqjTTAD4cCLA3IWQAjX1Vmp++Ob5JZG8wQnNYDZQhoncE/vA5f2WYib3YmPFWkIN2w13aBz4oT0tpjNTcd4cPCD8VQ6O43JWaLw/qnt+79c0W6X05pNP7rr9hEesLfv8AMqZZ1Rlw8aA+q6630VEH3iYPqk10GD5RPosJUSsqd5XTV7fAprqgF4/uutdPjojgmOGJN+MJGrMSJInVcd3+C7TfcTpvnglgRxxHamvgaiE9sbiI71HkvZvhPruRgMCIEblGw77+P5Kd7LXN5vyUbbDlIvr2JCwOLrajvlRgxuHd/dMqO32IngnMkjT6CeAH+0ErkCyaKc8IJ3cBqnhxJDQWgfij6CBnCRaIXM4G4dycaImMw7BcSN0hMDdTyRgMdwhg9mZhmdZp5+9+SWPaNwAjSFEdqPi5B7RBtyG5RVMUXDd5qMlk6umuoq6/oMrmW5haBcfELN19q1g5rXuYKbZgtJDhO82haFr7+7M8PPUp/wBmAE5Yk2gfJWVzlAzaryZPdUY7DdI3vr5Sf0TAYJiSd3W4IwNojUE+CMDDNJu0TFpAFj23lR1cIBo3XgPTepTs3PODFsKDMcIvP+38lL9sEWHwU/2eIG/65LlWi6w1tpz8VXkMM7g9omk4VIL8hBjjylA9r9PnVXtdI6z4cwCXNbIhs6bkUrYZ7mkAwb356bist/gyuDlNRpaHZ4g3NrHjotNNkYxaYnnBpftLjuPfGnqpPans4KFlCqTEgdk8uKlFB51jlqs2QwECOyPDwT2UxuMHWZHxCiJk/e03ib/NIMv3DigeSeDvM96U21g8/NQPIGk/mnh5mw3/AF9FGAJBVEQIP1xCaXcG8Ij0UtWsLSO2OPqo3mLZSOEax2JDycbfdr5rpZF4jjHkozUkRlJ8PRPbSJ1AF+PwQxJjajgN8nsJPqkXi2/cbJzXangOKjAvMSDy+aXIZHVWCDPnpfvTWVbFtrxuvMzP9ymOfvyjfv8ADt0XfbE6tMTqECyS5HcDHK3YmwYgam9oChOJmwHn9Se5OFQi8QOwfmmmPJIxk23/AFbzT3GPy4LlDFcADI3gd6QeDoLSfrRPI8jXA2Mes7k4kk6wNCeA7DvUTmuzxJkCYEabvJJtIxIPz0KBZJnRGp7N0c10SbTu1jUdqqtbe/ge/wAFNA4Trp84QGRrwJymJ0vY+QUXsYEWy3nTd2hWKdMAX8j8k0wCbSNN5jvnggCFrCTA14AzI5eKnYw2nSY529FG1oBuDftS9qCfdsOWpnSyARLUYY4jmb+ChLLm3zXWPi8a7ydDvsm59d/akNsiNc5oVmbjmupJkEN39t1w1TA7Ekkxj2ViWjm6O664HEua03B1lJJIY+gyHNHGeHyVj2MkCT97TkYC4kkSic9lGYSfFVs9wIHFdSTIHahta1jpuTXi06mYukkhCIqRmy6WdaLwfmkkhgPNERayjp1T1rm0R5pJJsZZqmJ7/KbqriCc2WTAjzgn1SSSBkrmQJ5ekQk+nc3OkeQKSSAZAAB4fknU931wSSTInRWNtL/GU5rc0Tv7Ny4kgBld3xXMvWjkPWF1JJDP/9k="/>
          <p:cNvSpPr>
            <a:spLocks noChangeAspect="1" noChangeArrowheads="1"/>
          </p:cNvSpPr>
          <p:nvPr/>
        </p:nvSpPr>
        <p:spPr bwMode="auto">
          <a:xfrm>
            <a:off x="77788" y="-835025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4.bp.blogspot.com/_cLbr1ziwRS4/SOxomUsYhpI/AAAAAAAAAiM/gLQoc4p0lm0/s320/soccer+dr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110038"/>
            <a:ext cx="282715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.yimg.com/i/ng/sp/ap_photo/20100802/all/l4640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5458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0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2.gstatic.com/images?q=tbn:ANd9GcR3cXDvQ5viB8re_iXrVvR9eNhqJFxlW1tuNt0VUtuhRG1Eds0K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86577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2.gstatic.com/images?q=tbn:ANd9GcRhFBYkqsmsP_BCryvgb4LvC2dL5hcO0KHsHuZCH7ki6C244X5M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55134"/>
            <a:ext cx="4848225" cy="31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42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</a:rPr>
              <a:t>Stage 5 : Full Go!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Full practice, full contact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Cleared to practice</a:t>
            </a:r>
            <a:r>
              <a:rPr lang="en-US" dirty="0" smtClean="0"/>
              <a:t>, monitor afterwards.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t2.gstatic.com/images?q=tbn:ANd9GcSfnMPI2uog5LA-ERcc0W3UF0s_SoOOf243Ys33hXIZZaw4ph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3262472"/>
            <a:ext cx="3667859" cy="32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0.gstatic.com/images?q=tbn:ANd9GcTt_c8fX7yBSosWUP_CEH66HdgQxh4u7vGUk8nMuLqVLAfIwKX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8" y="3657600"/>
            <a:ext cx="4571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90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Example Case</a:t>
            </a:r>
            <a:endParaRPr lang="en-US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00600" cy="5105400"/>
          </a:xfrm>
        </p:spPr>
        <p:txBody>
          <a:bodyPr/>
          <a:lstStyle/>
          <a:p>
            <a:r>
              <a:rPr lang="en-US" dirty="0" smtClean="0"/>
              <a:t>Senior Linebacker</a:t>
            </a:r>
          </a:p>
          <a:p>
            <a:r>
              <a:rPr lang="en-US" dirty="0" smtClean="0"/>
              <a:t>Helmet to helmet hit during practice</a:t>
            </a:r>
          </a:p>
          <a:p>
            <a:r>
              <a:rPr lang="en-US" dirty="0" smtClean="0"/>
              <a:t>Complaints of: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Dizziness</a:t>
            </a:r>
          </a:p>
          <a:p>
            <a:pPr lvl="1"/>
            <a:r>
              <a:rPr lang="en-US" dirty="0" smtClean="0"/>
              <a:t>Sensitivity to light</a:t>
            </a:r>
          </a:p>
          <a:p>
            <a:pPr lvl="1"/>
            <a:r>
              <a:rPr lang="en-US" dirty="0" smtClean="0"/>
              <a:t>Fogginess</a:t>
            </a:r>
          </a:p>
          <a:p>
            <a:pPr lvl="1"/>
            <a:r>
              <a:rPr lang="en-US" dirty="0" smtClean="0"/>
              <a:t>No concussion history</a:t>
            </a:r>
          </a:p>
          <a:p>
            <a:pPr lvl="1"/>
            <a:r>
              <a:rPr lang="en-US" dirty="0" smtClean="0"/>
              <a:t>No baseline test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delivery.superstock.com/WI/223/4107/PreviewComp/SuperStock_4107-72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31326" cy="5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4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Physical Exam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Sensitive to light</a:t>
            </a:r>
          </a:p>
          <a:p>
            <a:endParaRPr lang="en-US" dirty="0" smtClean="0"/>
          </a:p>
          <a:p>
            <a:r>
              <a:rPr lang="en-US" dirty="0" smtClean="0"/>
              <a:t>Saccades test </a:t>
            </a:r>
          </a:p>
          <a:p>
            <a:pPr marL="0" indent="0">
              <a:buNone/>
            </a:pPr>
            <a:r>
              <a:rPr lang="en-US" dirty="0" smtClean="0"/>
              <a:t>produces dizziness</a:t>
            </a:r>
          </a:p>
          <a:p>
            <a:endParaRPr lang="en-US" dirty="0" smtClean="0"/>
          </a:p>
          <a:p>
            <a:r>
              <a:rPr lang="en-US" dirty="0" smtClean="0"/>
              <a:t>Lateral </a:t>
            </a:r>
            <a:r>
              <a:rPr lang="en-US" dirty="0" err="1" smtClean="0"/>
              <a:t>Nystagmus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.bleacherreport.net/images_root/images/photos/000/791/977/83137353.jpg.23378.0_crop_340x234.jpg?12634916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512070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7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Concussion Rates by Gender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51054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Males		19.91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 smtClean="0"/>
              <a:t>Females		10.91*</a:t>
            </a:r>
          </a:p>
          <a:p>
            <a:endParaRPr lang="en-US" sz="3200" b="1" dirty="0"/>
          </a:p>
          <a:p>
            <a:pPr marL="0" indent="0">
              <a:buNone/>
            </a:pPr>
            <a:r>
              <a:rPr lang="en-US" sz="2600" b="1" dirty="0" smtClean="0"/>
              <a:t>If you take out FB, females actually have a higher percentage of concussions relative to all injuries, and suffer concussions more frequently.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1800" b="1" dirty="0" smtClean="0"/>
              <a:t>                   </a:t>
            </a:r>
            <a:r>
              <a:rPr lang="en-US" sz="1800" dirty="0" smtClean="0"/>
              <a:t>Garratt, K  T&amp;C May/June 2009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http://2.bp.blogspot.com/-8OnOF-2ycTU/TZ8zJPFTOmI/AAAAAAAACAU/C6icomgWj4k/s1600/male-fem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506701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err="1" smtClean="0"/>
              <a:t>ImPACT</a:t>
            </a:r>
            <a:r>
              <a:rPr lang="en-US" sz="6000" b="1" u="sng" dirty="0" smtClean="0"/>
              <a:t> Test Results</a:t>
            </a:r>
            <a:endParaRPr lang="en-US" sz="60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Verbal Memory Composite:  36</a:t>
            </a:r>
          </a:p>
          <a:p>
            <a:r>
              <a:rPr lang="en-US" sz="3600" b="1" dirty="0" smtClean="0"/>
              <a:t>Visual Memory Composite:   32</a:t>
            </a:r>
          </a:p>
          <a:p>
            <a:r>
              <a:rPr lang="en-US" sz="3600" b="1" dirty="0" smtClean="0"/>
              <a:t>Visual Motor Composite:       12.77</a:t>
            </a:r>
          </a:p>
          <a:p>
            <a:r>
              <a:rPr lang="en-US" sz="3600" b="1" dirty="0" smtClean="0"/>
              <a:t>Reaction Time:                         1.27</a:t>
            </a:r>
          </a:p>
          <a:p>
            <a:r>
              <a:rPr lang="en-US" sz="3600" b="1" dirty="0" smtClean="0"/>
              <a:t>Symptom Score:                       45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85767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Treatment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b="1" dirty="0" smtClean="0"/>
              <a:t>REST</a:t>
            </a:r>
          </a:p>
          <a:p>
            <a:pPr lvl="1"/>
            <a:r>
              <a:rPr lang="en-US" b="1" dirty="0" smtClean="0"/>
              <a:t>No school for the next two days</a:t>
            </a:r>
          </a:p>
          <a:p>
            <a:pPr lvl="1"/>
            <a:r>
              <a:rPr lang="en-US" b="1" dirty="0" smtClean="0"/>
              <a:t>No PE, FB practice</a:t>
            </a:r>
          </a:p>
          <a:p>
            <a:pPr lvl="1"/>
            <a:r>
              <a:rPr lang="en-US" b="1" dirty="0" smtClean="0"/>
              <a:t>No texting, video games</a:t>
            </a:r>
          </a:p>
          <a:p>
            <a:pPr lvl="1"/>
            <a:r>
              <a:rPr lang="en-US" b="1" dirty="0" smtClean="0"/>
              <a:t>Sunglasses PRN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Return for testing in two days</a:t>
            </a:r>
            <a:endParaRPr lang="en-US" b="1" dirty="0"/>
          </a:p>
        </p:txBody>
      </p:sp>
      <p:pic>
        <p:nvPicPr>
          <p:cNvPr id="3074" name="Picture 2" descr="http://www.findakitten.co.uk/images/gallerykitte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028949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541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err="1" smtClean="0"/>
              <a:t>ImPACT</a:t>
            </a:r>
            <a:r>
              <a:rPr lang="en-US" sz="6000" b="1" u="sng" dirty="0" smtClean="0"/>
              <a:t> Test Results</a:t>
            </a:r>
            <a:endParaRPr lang="en-US" sz="60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752601"/>
            <a:ext cx="8839200" cy="3733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Verbal Memory Composite:  88            </a:t>
            </a:r>
            <a:r>
              <a:rPr lang="en-US" sz="2000" b="1" dirty="0" smtClean="0"/>
              <a:t>(36)</a:t>
            </a:r>
          </a:p>
          <a:p>
            <a:r>
              <a:rPr lang="en-US" sz="3600" b="1" dirty="0" smtClean="0"/>
              <a:t>Visual Memory Composite:   78	          </a:t>
            </a:r>
            <a:r>
              <a:rPr lang="en-US" sz="2000" b="1" dirty="0" smtClean="0"/>
              <a:t>(32)</a:t>
            </a:r>
          </a:p>
          <a:p>
            <a:r>
              <a:rPr lang="en-US" sz="3600" b="1" dirty="0" smtClean="0"/>
              <a:t>Visual Motor Composite:       37.55      </a:t>
            </a:r>
            <a:r>
              <a:rPr lang="en-US" sz="2000" b="1" dirty="0" smtClean="0"/>
              <a:t>(12.77)</a:t>
            </a:r>
          </a:p>
          <a:p>
            <a:r>
              <a:rPr lang="en-US" sz="3600" b="1" dirty="0" smtClean="0"/>
              <a:t>Reaction Time:                         0.59	 </a:t>
            </a:r>
            <a:r>
              <a:rPr lang="en-US" sz="2000" b="1" dirty="0" smtClean="0"/>
              <a:t>(1.27)</a:t>
            </a:r>
          </a:p>
          <a:p>
            <a:r>
              <a:rPr lang="en-US" sz="3600" b="1" dirty="0" smtClean="0"/>
              <a:t>Symptom Score:                       0              </a:t>
            </a:r>
            <a:r>
              <a:rPr lang="en-US" sz="2000" b="1" dirty="0" smtClean="0"/>
              <a:t>(45)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2773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Treatment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progression protocol</a:t>
            </a:r>
          </a:p>
          <a:p>
            <a:r>
              <a:rPr lang="en-US" dirty="0" smtClean="0"/>
              <a:t>If asymptomatic, return to play.</a:t>
            </a:r>
            <a:endParaRPr lang="en-US" dirty="0"/>
          </a:p>
        </p:txBody>
      </p:sp>
      <p:pic>
        <p:nvPicPr>
          <p:cNvPr id="4098" name="Picture 2" descr="http://www.pentaxforums.com/gallery/images/2058/1_Pentax_fr1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638800" cy="3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14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Return to Play</a:t>
            </a:r>
            <a:endParaRPr lang="en-US" sz="6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Effects of concussions usually subside within 7-14 days.</a:t>
            </a:r>
          </a:p>
          <a:p>
            <a:r>
              <a:rPr lang="en-US" dirty="0" smtClean="0"/>
              <a:t>Some can last for months</a:t>
            </a:r>
          </a:p>
          <a:p>
            <a:r>
              <a:rPr lang="en-US" dirty="0" smtClean="0"/>
              <a:t>No set timeline</a:t>
            </a:r>
          </a:p>
          <a:p>
            <a:r>
              <a:rPr lang="en-US" dirty="0" smtClean="0"/>
              <a:t>Most athletes fully recover, but their brain has to be given time and protected from further injury</a:t>
            </a:r>
          </a:p>
          <a:p>
            <a:endParaRPr lang="en-US" dirty="0"/>
          </a:p>
        </p:txBody>
      </p:sp>
      <p:pic>
        <p:nvPicPr>
          <p:cNvPr id="5122" name="Picture 2" descr="http://tippnews.com/wp-content/uploads/Youth-Football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03903"/>
            <a:ext cx="2971800" cy="17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65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MULTIPLE CONCUSSIONS ADD UP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blstb.msn.com/i/74/E7EE3F9CF1CD4D1D575A782BF848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48000" cy="23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hl360.files.wordpress.com/2011/03/97514576_display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38263"/>
            <a:ext cx="3333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indlessscience.files.wordpress.com/2011/04/nflh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667000" cy="25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rofootballhof.com/assets/Aikman_Troy_Wire_180-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56202"/>
            <a:ext cx="1714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g;base64,/9j/4AAQSkZJRgABAQAAAQABAAD/2wCEAAkGBhQSEBUUEhQWFRQTGBQWFxcXFBUUFRYXFhQVFBUXFxUXHCYeGBklGhQUHy8gIycpLCwsFR4xNTAqNSYrLCkBCQoKDgwOGg8PGikcHxwpKSkpKSkpKSkpKSkpKSkpKSkpLCkpKSkpKSkpKSkpKSkpKSkpKSksKSwpLCksLCwsLP/AABEIAMAAwAMBIgACEQEDEQH/xAAcAAABBQEBAQAAAAAAAAAAAAAEAgMFBgcBAAj/xAA8EAABAwIEBAQDBQYGAwAAAAABAgMRAAQFEiExBkFRYRMiMnEHgZEUQlKhsSMzYnLB0RUkQ1OC8Bai4f/EABkBAAIDAQAAAAAAAAAAAAAAAAIDAAEEBf/EACQRAAICAgIDAQEAAwEAAAAAAAABAhEDIRIxBBNBUSIyYZEU/9oADAMBAAIRAxEAPwCrYtiClFWu5qMtXIVMmaffVJIphB1oUjZkfZbcHxrKBU45xOCmNjVKtHNqIec0py6MrZzHcXKgQOdQeHuEGadvDTFtvS6GXov2CYrAGtTybzONqoWHvgabVfuH2wpIPWmfBX0CvsG8QSRVfXhfgq0GlaujDxERVc4gw8AnSlyjY9ZvhCYdikCJox67zVCpSAo1ItCnQiIm9kZiDZmZqLdKzpNTdyJVXLbCirkaCYzDOmB4C6pB1q6W7wInaoVrCCBXnXigRWDqRumozWgzEbyRAPOhWbopNAl3MZp1pWprdCOrOfPWi3Ydc5kipBc5DVX4cuD4oTPlINXRTMpo2hP0oGP3SgDE1m15iKysyo1r+OYZmBEVneKcKnMSJrNO0zr+POHGgWxxTTein74rETUf/hJSOdE4db+eDQKQvIt2iGeXKjXE706hjN79OdSljgyiJinmKTA7aafXMVLt4Ien5Ul/C1DSKJMXeysXY6Vy2Hajrq1iZFC27eulRUGSbSJ20rQ+D9G0yZqm4bZEir1w9bZEioyqLgy5pNV7iZUg1KIfIFV7HboGrv4DGNMpywc9SduNKamTNKC+QpkFqyS7DbHD86quGHYGIqP4atxzq6W6NKVLbAtkLd4KMulVTGMMj3rRnBVUx4ATSpRQcMklooq24PtSUuURdESajFP706L0GyewE/5hPuK0ZA0rMuHXJuB2ANaRbuyKJMTP/Qzd2gNRbuDAzVi5U0tFBJFQySRnuLYGByqvKscrgI61fcVc1Iiqy4xmUaRKKRuhO+yFwrAdddutXOwwkAChrFoTU/bRRKRjY2nCUxt+VA3uGjXTWrB4gjeg7iD3qchf0oOJ4DOwNC4dw2Bqfzq6XjAmks23ahsfYNheFARpU6lOWkMNxXLp0danNFctnLu9gRVavHys0ZfXPKowgk6VPYrGKhBY03/Km2LYk86NRbk0VbMmj92qQDRYeHhAq1su6VTbFzLUsnEYFRSSEtOyXu7sJFU7Gb2ZonEsV0NV5TxUe1BKSYyCAXGSomKAusLJ26irFbW0GlusiPnRRehraBOGsMKFFR3NXm2VpVbtk5YqVYuoo1KhUibSrSmbhzSgk3wimbi7qOYCRHYjqSaDt7Qb0TdKkUltyBFJbHp0B5wkxTqb4jamMtdiuV7GIsKGIq6143pNDilIq/YyaHvGpabimgmugVPYy7HlXZihXFk07lFeUmp7GVYD9nnWnEoA5U+lMUlVC8rLsSFCuBYG1cXApKYNX7WVYUi8pK7s0PEa04lMir9rJdDa1E700hrWnyKSpPSp7QlIeQ/Fe8VP9aaI0pBTVrKyWPm8jSuLvek0wRXI+tX7WRMe+3GkKxAmmlCkpTU9zCH03M71x1/WkpRXSgVPaygmK4ka0oV1KdaRxYo9XU10mlITVcWQ5lrs10iuKGlSikcKhXSaaUunG/MCZASNSpWiUjvVqHLSD4t6SEqovDcEU8VSrIEEZvxa6jTlpVeuuKjn+z2Kc77hyBxQ1k80pOyUjWT23rQcEwvwGUtZite61nVS1/eUT0nbpW/D4au5hTh69PsXaYGynyhCVd1DMTSnOGbdW7aR7SP0qQQn8tKcFdD1x6oUr+lee4Mb+4tae24qKuuF30GU5XB2OVX0NXeK9lpE/GhL4WkZuGFklIbXI3GU/rTgwt8+llf5CtDNezGk/wDij9ZejN7hhxv94hSPcSPqNKaB/PbvWmKbChCgCPaqJiFiU3Km1M5dMyFtnyOJmCCk+lYJE9aXPwmv8WGlfRHxSSSPekWjwdb8RBlIUUKndCx91Q5Gu+J21rBKLg6ZGq0cM86UkUkmd64VVCWPEfOu5aaSrvXVKqECkqpQNCBwgV4PVBYSpUV4O0C4+eQmloXpPKhLoMU5Xh/33oRdyOtFpwu6WAWEpRP+o7ICe4TuqnQwym6Rair7G8pKglKS4v8A206K/wCROiB3o9PBi3yDduZUJghhklKR2WvdR9tqmuGOG02rZST4jq9XHDoVk6kDontUPxj8RUWqzbWzZfu4kIAJCNJlRGu3T511sWCONb7Hxbf84yXWi0w9orV4Vs2N4gFUdxqdf1oPhbjy1v3HGWCtK0gkZhlKkkxmSZ6kaVmPEuLrxW2Tcf69nPitDbw1GUPISdwNldKRf3GQW+KWgCFSlDyUwEoeQNNB9xxPPvTm9j1gVf12GcM8UO4Rf3LD5W8z4hzEqzOdnADvKYkdq2fDMTauG0usrC0KGhGv16Gsbx/DDiGIWz7DS3WrtDTjgHlCchKFhS+UDXvWjcIcAtYe44tt1xfibJUYQkcoSNCr+KoDmWPiq7LYKadfCRJ2pi8v0tpKidqp2J8coZcT4rbzq1ArS0ygKKEzoV66E1fXZlScui7NKJEnnThrNr/4rOeESzaLbXIE3KkttgHnI3V/DVdb+JmIeKFeJbOQf3CEKQFDnDp+9QeyNjl42Rq6NncVGtRGKpWpbcEAJWFTt5CCF/QTXcAx9F9ZouGpCXAfKrdJSYUPrzoHifGxbWK7hQKvDATAj1K8vPfUimr9EQTUqKhY2y0ofgAocfzocA/fIyJIVA0J11PUGvSeeh2oP4cIL1o6y6VpNo8sIymIC4JSesGYqaxDCX0jM2lNwiJUkHw3gOx9Kq5PkQjKfZt9cZd9gUe9dSjmKGXibSFBLqlsKOweSWxH83pP1o1aI13HIjUGe9ZpYpLoXLx5rrZwNUot1xK+XOuF+BvSdrTEtV2dKTFN5aeLkUlLgNHQA0UQd6Is8NcdMIGg3UfSP/tMuxVu4ZYi2T/ESo9+laPGwrJLfQDtCcK4eaa5Ba+aldf4elTqUTqf05CuNs9dgTWS8ScdXl449/hy/Das/McpAddg6rAO6QQdOddmowVIvHheR2Gcc/Exl+1cbsblTS21JlWUguJnXwl9Qd/aqteXK3UpxG3OW5YKftKRr0Sh8DmhSdFUFi9ui4a+3W4CQqE3LYGrTp2cCf8AbWr8ya5hNtdNBq5aaLiVktqDfmSsE5XWHUj0zodaXbZ14QhCGnTDr658NbeJ2gAbXKXmx6WnCP2rSh/trEwetSuE/DNV0pLrLgbsXz4ka+Mn+DJ6TBKgFchU9gfBjOHl965ei2eAAZXB8p1AcH3lJMgKFQeOfE51Z8O0SGmkGE5dCUDRPy5xUk0uxXOTf8Gt4NhLdqyhloZUNjKBMnrJPMk0HjThUoJQCTsTMZR1rD1/EC9byth1RKZUoCPMJ3Uo7AcqLsOJnnXG/EtFlVwSlDiXFjxAdDEmI68qvkhS8dytvdGq3SA400lBkrUASDICUkEmdqyTiFa2n7oKlSmyoiSYMKGYkD1QhWg96sOC8Quski3t1+Gx5XGcpJR+Ik6nWPaoziK+TcrduCMiiTkb5kBMEKnrP5UORp9j/Fg4ydAGI26UqCWnUuAoJSpI0BcbzoKkyQFggp+dJdxFlbDX2cPJcS1nfzhWVLjagRBVoJAUNOtRNpcqUQhIQhKikwqGkBWwVpJMVbGvhZcrKPFuWxnOmXMvTedYH60qMb6Rpyy4Ncn0WD4M3/kuWNcrTniIP3Ql4AZfkRPzqV4kvEKw+58WfD1SoDckGBl+ca0Vw7hDdrLLU5UIXmJGri4jOT17bCBVM4rS67bi2a1KiQpRMJSlZ1V3gVqj/K2cq+U20I+HmIttFyU5E3dyUNgqkJWhtKjKuc5jWgvjIAZjNpt0rD+JsZaCra3tz+ytwVZiIzuKPr+iRrWmcO8Ti7slZz52gCpQEiOU9K5vk47do2xxvhzssavOgpWlLiCNULSFA/WodfALWqrB9y0UT+7nOwonq2rbntRlriqVoSZBOx5a08L4a69+9ZY5JR7FNSu1oqV+i7tZ+1sHINn7X9ojtnZPp7xXrW4Q+mWnEOdcmpHu2fNV5RewNFf2I6RVOxnhKzcdK05mXVSfEaUUKB7xoRTeeOT2GpSkqkrHVNztTJ0ohCQN5ivM2RdWEI1UraeQrPBORzgVLalqCUgqKiBpy21NaPh1kUpTm0AA0ofh7ABbpJOrityP0FTNdnx8frQEpWeVtWUcT8E21jeHEHV5bZJz+EkEqU8T6J2yHptWrg0LiNi282W3UBaFbpUJFPoOGTiYfwhbfacWWbZpSLJzP46D5m8igZQo7HzagDatEsMNtcKtXFNhQaSfEWVKkrVshJnoNPapstM21vkaQEISdEJEAn29+tUP4oXp+zJTOijCkjckp/pVNcVZpx3nmoxIV5t28cUpZKs5mM0pQOQHKpqz4CVGiZB/6agfhzxKm0PhXQKrfMPDfiUtqP3XOienet1t1JKQUwQRII2IPMdqxKDm9sflnLG+FU0YpxF8OVKIUjyOCQJEpUOh+tVB0XNspLTy1sNlUFWq2QCYUQBvX027bpVuAahMV4VbdBEDXSCJT9OtFxlEmLyXG1+lIYv7Z1lTFupDZdSEIWzmQy6RtBR5m1E756z/ABphVo4lLy1ZzOdtRlxAB3UrZU/dUOW9WTiHgUsLLlspduuSfIo5dOZFVG/s7u4czXHiPkDLnTlWqAZ0SY11o/YpIbiqLtMViDDeVK3UFbZEBaDqZ5A7SOYqd4L47Uw43b3KkqaErbWTqkakJJHtVp4O4HD7LwdZWywrwvADhGclKQCtSQSBJrLONcBNs6ttweafKQNDrBnpyiqi2mFKcctr8Nfb4iR4heCoaWhxUzoKyLGeJjcu5lSGG5T5SU+KJmPmaQ5fujDlNlKgW1ZF6H0LAy+2oNC4Ngrt86EICUhIH8iU7T3P96dKX6ZY4m3xiRqUOXT5yjzLUToICRyA6ADlWrcEXqbEeFooLjOTBzzuPaiMN4TYtkZUJKlAeZZ0Kp3joKYu8MSDomI2g61gy50+jp4fFSi0+2E8UWItCLpkq+zqO2p8IncHqOlN4fxWhafMocoPOOum1SeCXKVtqZc1QsFKgdRrpPuKy3HcMew+4LJkJmUKjRSOXzofUpq0ZZXj1I1uwxXMTCpiDUA7iqnXFJA0BPOqPacUkDzSVcshj61YeG3SpJUr76idDqaTPE0FBq9FrXfICCpWkfM13AL4O3DQaUUqJ3O+XnUcm3JAIEzHzmneHFZcRbBGUjMEaTnVBlPYASfkKPxo8pa+HK4UjXG18uY3pRqJXeFKgFeVWyVH0r7E8qOafCxoffqK7fEyXuh8uaTypvPPtQQfSokTon8+9MYpjjFqgG5dS0FSBmO5HSPera4lr8BeI3SlKzPpSSPkKy7iBaruzkH9qHQUzsYBBSfrWi4jiTNzbOLt3m3gEkHKoE/MbgVmWKPBpmEzClg+xpOV2tG3D/LtaK5Z4mtOZBKgQfO0r0k90ncd+VW7AuM3bJYTaKS6wQCbZZPkP3gw4dvY1EPts3KP2ghY9LiTCh2PUVA3bLluYcGdHJxO0d6xRlXR3fbi8hcM3/T6E4b+IVreeVK/CeHqZchCx7Tor5VY1PjmYr5XXcpcjN5o2VMLHsd6nML4+vbcBPiF9oaBDp849l70xzk0YM/gShuO0bHxa4hQgHUCKzR85HZB2ptz4kNO6LzNK/CsSJ/moM3yVklKgruCKyOM07Bx0tM1XhniQeHlJnbes7+NQSpbSwN9DGugp7DbtIRmkyOUUQFM3bLyXVAaABZ5JnMY/CdN6PHyb2FGCg3IrPA96kXL9vcEuMvsZFlR2SkSgdz06VJI/wAoo2q4SmAthxIjOkicxPMjaqhZlIdeUg+QqKUGZOVNaxcYIjEMMtgoht8I/YuRAzSQUE8gYFbZY+aoDHn9cuTBMPxxKwEqEGPUTvRLzQI7/wBKz9q6Uy8pi5SpDiJCgev4h1B61P23EOVOWZnQGuZLG4ujsxyRlHkmSKGVIcATqTyncVY+JODkYjZBB8r6AS2swcp/CexqBwFkqcBJBUep1HtV2bWUkBMSNTpqKdiTRzvNak9HzNdWTlu8tp1OR1BIIO/yPMdKnMKxTwwnMuOyQSr68hWtcecOM3iPEWj9qiAVRqQSefzrNcR+HLzYJt3Arqg6EDt1p2SUZaZmxqUFyLy5ZrAy5gBBn5VFpxYWN8044ZYKlBZPqSXUgBYPQEfnSrjElaKTHORImajncWQsAPNJXmHNWaI3EDas3jNwdmRSNbuL4KblJCgRmHMH2qPVfAKCpAOk66kdKzrCuJHWAUK81ujyIH3k5vMJ9vTQl1xG6pw6KyepMAgpjqelduOaNbEcDRse4tYs0hx1fmVOVCdVkDeAPSkHmax/iDix28uC4oySQlKUmAgH0tN66TpJqIx5Lq3lrAUpDijlOp0JnLPITyqPVbuEjyrzAHMMsRG0R7UmcuTHwSiSF624ypSklbbiCMyVBSHET1/GOlIVjjikQsk5uux7g9aHu3XnNVhxSiE6mVKMCBKjrAimFBQEBCjG4UDv2oCSd9Ew1iEAe1HNYxpBOh0jl8xVXDLh1CFdeen1pxlp0xCVQY1g0p449hrK0qJa6t21eZsltZJkD0/So9x1xJ83mHUGu/YXcyUgElZMCe/M8q7d2a253IToTGgPSokg455w/wAWMG+B9uh1pHjp6EfymKYU6DuKStnsROu3KmJRLl5Epdkna4tGinHgO0H23FF3aVKaQ3JzOEuqKiPKkCEzGwMmonDFIDgLgKgNQACZPejPBccC1JElRgzoQkHQa8tqjoX7NbDrXYJTsO+vzq0s8TusW6G1JC2woKQpKtWzOoIn3qmtWNy1qEfoatfC3EL7bqfGt0ONrhEkDSdJio3GrsnJdFpxO0axRptaxDnpUY8ySNEqSoeoRuOtSPD3AlraMl9ZVdKRJUlZCQlI5hP96eu7NDOVLDUJWqCEk+QnUq7CorEbnx7xu2aWcq/3pSf9FIlYJ5ExHzrIsn9HR9P86dGnsKYJSjwgnMJTKABA2gjnFR+JOfZlFStUHYkayfun+9U6w4xCbxbLpBZTrOf0KPpg+1TnF+KJXhLjgMmBkOYGSFabcyJprmmjDKDhJWQPEHE6Ch3NEZFg688vlHyNVXg34hNpAbuhB0yrUnae5qEvbdVygJBjWVEHmNx3pVpwQo/fVH4VCRtSWoNf09jZ5EnUS2Is0wQGk5SNsvmB704bcJjKymSBmypE6bHWiW3lSdRrsOg96R9pIJkiNuc/WsXsaMKYKq2WCopaCgEiAdMx2E1xGGyjM4kNnTRJKqki95RkURprzri1HTz6nrpVvJJhEanCU5dBHmnQER3p3/x9GYlSAowIJKoJ5nTn70SZUTC9uY2pbaToPEB6yav2y/SmwBzh1gQchCydcoIAHuK67w4hHmSoiT+DMSI2mpCNJzdtNvpSY0kqBB/7tU9sv0GyNTYJTOQhRGpJPpHcUlvDkOJ35mCIoh5oZoBA/wCM/nSVtJXCZIjaNNqrnJ/S7EJwpIBJgA6SQN+/WlIwdBAgpIB1AE5h7GnWGAkq78laj5Up0kDWAdwBvt1quUv0sbXhDXJpKjBGiBHaTyNcVZpgAtoKEiCCBOnIDnSkBWWAQBMjfc9etOo/9tyJMfpV+x/pd0DNMMyJQlJOvlQBEe1OGyaySUpVJ9RIT8iKU42ncgA9RNNOMogTtvGutV7G/pLsX9mbKJBSCSRsDFDqwtsjVSSrmQMu3amrq+CICW1Kk+2lFoeSsEFPhlPbQ/Oj2t2VSF3GN5WSgrnUmQk5jyCc3yqBwi+AeXk3WAFK1SY6TUvKSCIkRvyryUJ0EDuqNZqozoa80qqwIYTbyoBE5lZtydR36VILLQGVfpAEgDygjY+9I8usaTyGm1MuuD8IKSIIn+nWq5FSya2EIU2EkABKjyCfLrzkczTFw4VbpSQIA1Kf0rucQCJjp+lIQRrI13qrsX9smxaRGsEc+tIWwAImRMz0olDahBJBApRWNooPohSBmmUcpM04vDgddPaaS7e5Uzl07CmkX8j0GrphcmOjD5EGEjoKcThiYMDXqefyp1pYKZ2NcbUCPvT3obZOQ19nT1/KvJtkjYT3JFOLYnnt9KbWmDNXRTkecCOUad68Ep2yikqy+1ccdKfQJqbCs6LVB3THsTNMJsA36QonmSeVeuLlJTCiUnX5Gl4Y+Fpy5s0bn51augkxfg5zBECOVeS2on1QBRqW40Gg+tOEJ2JE0LK5X0R67YjXNS/BEbSek0St1IMchypl7KTpp7b1RAb7Oeg+YpRUBoQdeQ2p3II1zUgNpnnUTCUhK0JJGye0VxxkRp9aJbcQkmTyoO4vAEk1KtlpbBrbDgklWYrJO0U882CryoHzioRrHlleUCNYGnLrU0lteQKG5pjjRcls4GFJOyYjaJpXMEgaabDSvF9Y3I/WkNrzc/qIoQT/2Q=="/>
          <p:cNvSpPr>
            <a:spLocks noChangeAspect="1" noChangeArrowheads="1"/>
          </p:cNvSpPr>
          <p:nvPr/>
        </p:nvSpPr>
        <p:spPr bwMode="auto">
          <a:xfrm>
            <a:off x="77788" y="-889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scrapetv.com/News/News%20Pages/Health/Images/steve-you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4220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i2.cdn.turner.com/si/2009/writers/peter_king/01/19/superbowl/ben-roethlisberg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9" y="4066249"/>
            <a:ext cx="1985101" cy="26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99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Myths about Concussion</a:t>
            </a:r>
            <a:endParaRPr lang="en-US" sz="6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/>
          <a:lstStyle/>
          <a:p>
            <a:r>
              <a:rPr lang="en-US" dirty="0" smtClean="0"/>
              <a:t>Must be knocked out</a:t>
            </a:r>
          </a:p>
          <a:p>
            <a:r>
              <a:rPr lang="en-US" dirty="0" smtClean="0"/>
              <a:t>“Its just a mild concussion”</a:t>
            </a:r>
          </a:p>
          <a:p>
            <a:r>
              <a:rPr lang="en-US" dirty="0" smtClean="0"/>
              <a:t>You can easily tell when an athlete has a concussion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/>
          <a:lstStyle/>
          <a:p>
            <a:r>
              <a:rPr lang="en-US" dirty="0" smtClean="0"/>
              <a:t>90% with no LOC</a:t>
            </a:r>
          </a:p>
          <a:p>
            <a:r>
              <a:rPr lang="en-US" dirty="0" smtClean="0"/>
              <a:t>No longer graded concussions; ALL BAD!</a:t>
            </a:r>
          </a:p>
          <a:p>
            <a:r>
              <a:rPr lang="en-US" dirty="0" smtClean="0"/>
              <a:t>Over 50% NEVER reported/diagnosed</a:t>
            </a:r>
            <a:endParaRPr lang="en-US" dirty="0"/>
          </a:p>
        </p:txBody>
      </p:sp>
      <p:pic>
        <p:nvPicPr>
          <p:cNvPr id="8194" name="Picture 2" descr="http://hiphophoney.com/files/2010/03/getting-knocked-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22112"/>
            <a:ext cx="3276600" cy="24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501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u="sng" dirty="0" smtClean="0"/>
              <a:t>Myths about Concussions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you let your athlete fall asleep, they will die</a:t>
            </a:r>
          </a:p>
          <a:p>
            <a:r>
              <a:rPr lang="en-US" dirty="0" smtClean="0"/>
              <a:t>If your CAT scan is negative, you’re clear to play</a:t>
            </a:r>
          </a:p>
          <a:p>
            <a:r>
              <a:rPr lang="en-US" dirty="0" smtClean="0"/>
              <a:t>Players know what a concussion is….</a:t>
            </a:r>
          </a:p>
          <a:p>
            <a:r>
              <a:rPr lang="en-US" dirty="0" smtClean="0"/>
              <a:t>It is safe to return the same game if the player recovers on the sideline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Asleep vs. unconscious</a:t>
            </a:r>
          </a:p>
          <a:p>
            <a:endParaRPr lang="en-US" sz="1200" dirty="0"/>
          </a:p>
          <a:p>
            <a:r>
              <a:rPr lang="en-US" dirty="0" smtClean="0"/>
              <a:t>CT, MRI detect structural injury not functional</a:t>
            </a:r>
          </a:p>
          <a:p>
            <a:endParaRPr lang="en-US" sz="1200" dirty="0"/>
          </a:p>
          <a:p>
            <a:r>
              <a:rPr lang="en-US" dirty="0" smtClean="0"/>
              <a:t>50% of college athletes don’t know concussions have negative consequences</a:t>
            </a:r>
          </a:p>
          <a:p>
            <a:r>
              <a:rPr lang="en-US" dirty="0" smtClean="0"/>
              <a:t>Athletes that appear fully recovered will have deficits on tests 36 </a:t>
            </a:r>
            <a:r>
              <a:rPr lang="en-US" dirty="0" err="1" smtClean="0"/>
              <a:t>hrs</a:t>
            </a:r>
            <a:r>
              <a:rPr lang="en-US" dirty="0" smtClean="0"/>
              <a:t>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94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Myths about Concussions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/>
          <a:lstStyle/>
          <a:p>
            <a:r>
              <a:rPr lang="en-US" dirty="0" smtClean="0"/>
              <a:t>Kids bounce back quicker from injuries including concussions</a:t>
            </a:r>
          </a:p>
          <a:p>
            <a:endParaRPr lang="en-US" sz="1200" dirty="0" smtClean="0"/>
          </a:p>
          <a:p>
            <a:r>
              <a:rPr lang="en-US" dirty="0" smtClean="0"/>
              <a:t>Children require much more time than adults</a:t>
            </a:r>
          </a:p>
          <a:p>
            <a:pPr lvl="1"/>
            <a:r>
              <a:rPr lang="en-US" dirty="0" smtClean="0"/>
              <a:t>College athletes average 3-7 days</a:t>
            </a:r>
          </a:p>
          <a:p>
            <a:pPr lvl="1"/>
            <a:r>
              <a:rPr lang="en-US" dirty="0" smtClean="0"/>
              <a:t>High school athletes 7-14 days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1295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youthsportsny.org/assets_c/2009/06/peewee_concussion-thumb-200x266-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18954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wired.com/playbook/wp-content/uploads/2010/08/youthfoot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94848"/>
            <a:ext cx="3810000" cy="253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42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Myths about Concussions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1447800"/>
          </a:xfrm>
        </p:spPr>
        <p:txBody>
          <a:bodyPr/>
          <a:lstStyle/>
          <a:p>
            <a:r>
              <a:rPr lang="en-US" dirty="0" smtClean="0"/>
              <a:t>If an athlete suffers a concussion he will be good to go the next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3048000"/>
          </a:xfrm>
        </p:spPr>
        <p:txBody>
          <a:bodyPr/>
          <a:lstStyle/>
          <a:p>
            <a:r>
              <a:rPr lang="en-US" dirty="0" smtClean="0"/>
              <a:t>50% of high school athletes have not recovered after 7 days</a:t>
            </a:r>
          </a:p>
          <a:p>
            <a:r>
              <a:rPr lang="en-US" dirty="0" smtClean="0"/>
              <a:t>30% after 2 weeks</a:t>
            </a:r>
          </a:p>
          <a:p>
            <a:r>
              <a:rPr lang="en-US" dirty="0" smtClean="0"/>
              <a:t>15% after 3 weeks</a:t>
            </a:r>
            <a:endParaRPr lang="en-US" dirty="0"/>
          </a:p>
        </p:txBody>
      </p:sp>
      <p:pic>
        <p:nvPicPr>
          <p:cNvPr id="10242" name="Picture 2" descr="http://t1.gstatic.com/images?q=tbn:ANd9GcRoPUXLqkC-nt0W-iQJVkcHcKAPgfFjdEkCJIdY7w3twDVU7vMe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" y="3352800"/>
            <a:ext cx="42637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cientificpsychic.com/fitness/soccer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0670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2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Mechanisms of Injury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8100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1. Coup – </a:t>
            </a:r>
            <a:r>
              <a:rPr lang="en-US" sz="2800" b="1" dirty="0" err="1" smtClean="0"/>
              <a:t>def</a:t>
            </a:r>
            <a:r>
              <a:rPr lang="en-US" sz="2800" b="1" dirty="0" smtClean="0"/>
              <a:t>: </a:t>
            </a:r>
            <a:r>
              <a:rPr lang="en-US" sz="2400" dirty="0" smtClean="0"/>
              <a:t>a </a:t>
            </a:r>
            <a:r>
              <a:rPr lang="en-US" sz="2400" b="1" dirty="0"/>
              <a:t>forceful blow to resting head</a:t>
            </a:r>
            <a:r>
              <a:rPr lang="en-US" sz="2400" dirty="0"/>
              <a:t>, producing </a:t>
            </a:r>
            <a:r>
              <a:rPr lang="en-US" sz="2400" b="1" dirty="0"/>
              <a:t>max</a:t>
            </a:r>
            <a:r>
              <a:rPr lang="en-US" sz="2400" dirty="0"/>
              <a:t>imal </a:t>
            </a:r>
            <a:r>
              <a:rPr lang="en-US" sz="2400" b="1" dirty="0"/>
              <a:t>injury</a:t>
            </a:r>
            <a:r>
              <a:rPr lang="en-US" sz="2400" dirty="0"/>
              <a:t> </a:t>
            </a:r>
            <a:r>
              <a:rPr lang="en-US" sz="2400" b="1" dirty="0"/>
              <a:t>beneath</a:t>
            </a:r>
            <a:r>
              <a:rPr lang="en-US" sz="2400" dirty="0"/>
              <a:t> the </a:t>
            </a:r>
            <a:r>
              <a:rPr lang="en-US" sz="2400" b="1" dirty="0"/>
              <a:t>point of impact </a:t>
            </a:r>
          </a:p>
          <a:p>
            <a:endParaRPr lang="en-US" sz="2400" dirty="0"/>
          </a:p>
          <a:p>
            <a:pPr indent="4763"/>
            <a:r>
              <a:rPr lang="en-US" sz="2400" dirty="0" smtClean="0"/>
              <a:t> example</a:t>
            </a:r>
            <a:r>
              <a:rPr lang="en-US" sz="2400" dirty="0"/>
              <a:t>: being hit with a baseball or hockey puck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9702" name="Picture 1030" descr="pe0099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133600"/>
            <a:ext cx="3810000" cy="314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0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/>
              <a:t>Poor Predictors for Recovery</a:t>
            </a:r>
            <a:endParaRPr lang="en-US" sz="4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b="1" dirty="0" smtClean="0"/>
              <a:t>Age</a:t>
            </a:r>
          </a:p>
          <a:p>
            <a:pPr lvl="1"/>
            <a:r>
              <a:rPr lang="en-US" dirty="0" smtClean="0"/>
              <a:t>Younger is worse</a:t>
            </a:r>
          </a:p>
          <a:p>
            <a:r>
              <a:rPr lang="en-US" b="1" dirty="0" smtClean="0"/>
              <a:t>History of Migraine Headaches</a:t>
            </a:r>
          </a:p>
          <a:p>
            <a:pPr lvl="1"/>
            <a:r>
              <a:rPr lang="en-US" dirty="0" smtClean="0"/>
              <a:t>Usually has more symptoms</a:t>
            </a:r>
          </a:p>
          <a:p>
            <a:r>
              <a:rPr lang="en-US" b="1" dirty="0" smtClean="0"/>
              <a:t>Repeat Concussions</a:t>
            </a:r>
          </a:p>
          <a:p>
            <a:r>
              <a:rPr lang="en-US" b="1" dirty="0" smtClean="0"/>
              <a:t>Gender</a:t>
            </a:r>
          </a:p>
          <a:p>
            <a:pPr lvl="1"/>
            <a:r>
              <a:rPr lang="en-US" dirty="0" smtClean="0"/>
              <a:t>Females worse than males</a:t>
            </a:r>
            <a:endParaRPr lang="en-US" dirty="0"/>
          </a:p>
        </p:txBody>
      </p:sp>
      <p:pic>
        <p:nvPicPr>
          <p:cNvPr id="12290" name="Picture 2" descr="http://media.nola.com/st_tammany_community_news/photo/slidell-youth-footballjpg-0e5940ccd2cd8247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43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friedmanarchives.com/Kids%20and%20Sports/images/Lena%20soccer%20shot%202%203.5%20300%2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54" y="4419601"/>
            <a:ext cx="3534946" cy="22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28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u="sng" dirty="0" smtClean="0"/>
              <a:t>Symptoms that Predict Prolonged Recovery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b="1" dirty="0" smtClean="0"/>
              <a:t>Cognitive symptoms seem to have positive correlation with prolonged recovery</a:t>
            </a:r>
          </a:p>
          <a:p>
            <a:pPr lvl="1"/>
            <a:r>
              <a:rPr lang="en-US" b="1" dirty="0" smtClean="0"/>
              <a:t>Fogginess</a:t>
            </a:r>
          </a:p>
          <a:p>
            <a:pPr lvl="1"/>
            <a:r>
              <a:rPr lang="en-US" b="1" dirty="0" smtClean="0"/>
              <a:t>Difficulty concentrating</a:t>
            </a:r>
          </a:p>
          <a:p>
            <a:pPr lvl="1"/>
            <a:r>
              <a:rPr lang="en-US" b="1" dirty="0" smtClean="0"/>
              <a:t>Vomiting</a:t>
            </a:r>
            <a:endParaRPr lang="en-US" b="1" dirty="0"/>
          </a:p>
        </p:txBody>
      </p:sp>
      <p:pic>
        <p:nvPicPr>
          <p:cNvPr id="11266" name="Picture 2" descr="http://t3.gstatic.com/images?q=tbn:ANd9GcT1Ndt1-qbqNhVA39RxY_Kz655VWu1JVVTSqK_Z0qYnUvLVZu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3154345" cy="23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3.bp.blogspot.com/_E8xCPlIYoFQ/SwOF8o-X5MI/AAAAAAAAAs8/tAsdCxMNzV0/s1600/vo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55443"/>
            <a:ext cx="2152650" cy="34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71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334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“When in doubt….keep them </a:t>
            </a:r>
            <a:r>
              <a:rPr lang="en-US" sz="9600" b="1" u="sng" dirty="0" smtClean="0"/>
              <a:t>out</a:t>
            </a:r>
            <a:r>
              <a:rPr lang="en-US" sz="9600" b="1" dirty="0" smtClean="0"/>
              <a:t>!!”</a:t>
            </a:r>
            <a:endParaRPr lang="en-US" sz="9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16435" y="6019800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Examples on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7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Mechanisms of Injury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10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Contrecoup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def</a:t>
            </a:r>
            <a:r>
              <a:rPr lang="en-US" b="1" dirty="0" smtClean="0"/>
              <a:t>: </a:t>
            </a:r>
            <a:r>
              <a:rPr lang="en-US" sz="2400" b="1" dirty="0" smtClean="0"/>
              <a:t>moving </a:t>
            </a:r>
            <a:r>
              <a:rPr lang="en-US" sz="2400" b="1" dirty="0"/>
              <a:t>head hits an unyielding object</a:t>
            </a:r>
            <a:r>
              <a:rPr lang="en-US" sz="2400" dirty="0"/>
              <a:t>, producing </a:t>
            </a:r>
            <a:r>
              <a:rPr lang="en-US" sz="2400" b="1" dirty="0"/>
              <a:t>max</a:t>
            </a:r>
            <a:r>
              <a:rPr lang="en-US" sz="2400" dirty="0"/>
              <a:t>imal brain </a:t>
            </a:r>
            <a:r>
              <a:rPr lang="en-US" sz="2400" b="1" dirty="0"/>
              <a:t>injury opposite the site of impact as</a:t>
            </a:r>
            <a:r>
              <a:rPr lang="en-US" sz="2400" dirty="0"/>
              <a:t> the </a:t>
            </a:r>
            <a:r>
              <a:rPr lang="en-US" sz="2400" b="1" dirty="0"/>
              <a:t>brain bounces </a:t>
            </a:r>
            <a:r>
              <a:rPr lang="en-US" sz="2400" dirty="0" smtClean="0"/>
              <a:t>c/in </a:t>
            </a:r>
            <a:r>
              <a:rPr lang="en-US" sz="2400" dirty="0"/>
              <a:t>the cranium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indent="4763"/>
            <a:r>
              <a:rPr lang="en-US" sz="2400" dirty="0" smtClean="0"/>
              <a:t> Example</a:t>
            </a:r>
            <a:r>
              <a:rPr lang="en-US" sz="2400" dirty="0"/>
              <a:t>: head hits ground when being tackled</a:t>
            </a:r>
          </a:p>
        </p:txBody>
      </p:sp>
      <p:pic>
        <p:nvPicPr>
          <p:cNvPr id="31750" name="Picture 6" descr="pe01659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438400"/>
            <a:ext cx="3810000" cy="338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3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Mechanisms of Injury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Repeated </a:t>
            </a:r>
            <a:r>
              <a:rPr lang="en-US" b="1" dirty="0"/>
              <a:t>Sub-concussive Blows</a:t>
            </a:r>
          </a:p>
          <a:p>
            <a:r>
              <a:rPr lang="en-US" sz="2800" b="1" dirty="0"/>
              <a:t>Many </a:t>
            </a:r>
            <a:r>
              <a:rPr lang="en-US" sz="2800" b="1" dirty="0" smtClean="0"/>
              <a:t>non-traumatic </a:t>
            </a:r>
            <a:r>
              <a:rPr lang="en-US" sz="2800" b="1" dirty="0"/>
              <a:t>blows overtime</a:t>
            </a:r>
          </a:p>
          <a:p>
            <a:r>
              <a:rPr lang="en-US" dirty="0"/>
              <a:t>Example: Soccer players who head the ball frequently</a:t>
            </a:r>
          </a:p>
        </p:txBody>
      </p:sp>
      <p:pic>
        <p:nvPicPr>
          <p:cNvPr id="32774" name="Picture 6" descr="bd0001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650" y="1946275"/>
            <a:ext cx="29114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“HOW” of Concussions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Disruption of neuronal cell membrane and axonal stretching</a:t>
            </a:r>
          </a:p>
          <a:p>
            <a:r>
              <a:rPr lang="en-US" b="1" dirty="0" smtClean="0"/>
              <a:t>Ions leak out </a:t>
            </a:r>
            <a:r>
              <a:rPr lang="en-US" dirty="0" smtClean="0"/>
              <a:t>of the membrane </a:t>
            </a:r>
            <a:r>
              <a:rPr lang="en-US" b="1" dirty="0" smtClean="0"/>
              <a:t>changing the ionic balance </a:t>
            </a:r>
          </a:p>
          <a:p>
            <a:r>
              <a:rPr lang="en-US" b="1" dirty="0" smtClean="0"/>
              <a:t>Na/K pump works </a:t>
            </a:r>
            <a:r>
              <a:rPr lang="en-US" dirty="0" smtClean="0"/>
              <a:t>at maximum capacity </a:t>
            </a:r>
            <a:r>
              <a:rPr lang="en-US" b="1" dirty="0" smtClean="0"/>
              <a:t>to</a:t>
            </a:r>
            <a:r>
              <a:rPr lang="en-US" dirty="0" smtClean="0"/>
              <a:t> </a:t>
            </a:r>
            <a:r>
              <a:rPr lang="en-US" b="1" dirty="0" smtClean="0"/>
              <a:t>restore</a:t>
            </a:r>
            <a:r>
              <a:rPr lang="en-US" dirty="0" smtClean="0"/>
              <a:t> ionic </a:t>
            </a:r>
            <a:r>
              <a:rPr lang="en-US" b="1" dirty="0" smtClean="0"/>
              <a:t>balance</a:t>
            </a:r>
          </a:p>
          <a:p>
            <a:r>
              <a:rPr lang="en-US" b="1" dirty="0" smtClean="0"/>
              <a:t>Energy stores </a:t>
            </a:r>
            <a:r>
              <a:rPr lang="en-US" dirty="0" smtClean="0"/>
              <a:t>become </a:t>
            </a:r>
            <a:r>
              <a:rPr lang="en-US" b="1" dirty="0" smtClean="0"/>
              <a:t>depleted</a:t>
            </a:r>
            <a:r>
              <a:rPr lang="en-US" dirty="0" smtClean="0"/>
              <a:t> – “metabolic crisis”!!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2373</Words>
  <Application>Microsoft Office PowerPoint</Application>
  <PresentationFormat>On-screen Show (4:3)</PresentationFormat>
  <Paragraphs>430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Definition of a Concussion</vt:lpstr>
      <vt:lpstr>Prevalence</vt:lpstr>
      <vt:lpstr>Concussion Rates</vt:lpstr>
      <vt:lpstr>Concussion Rates by Gender</vt:lpstr>
      <vt:lpstr>Mechanisms of Injury</vt:lpstr>
      <vt:lpstr>Mechanisms of Injury</vt:lpstr>
      <vt:lpstr>Mechanisms of Injury</vt:lpstr>
      <vt:lpstr>The “HOW” of Concussions</vt:lpstr>
      <vt:lpstr>PowerPoint Presentation</vt:lpstr>
      <vt:lpstr>The “HOW” of Concussions</vt:lpstr>
      <vt:lpstr>Result of Metabolic Crisis</vt:lpstr>
      <vt:lpstr>Axonal Injury</vt:lpstr>
      <vt:lpstr>Second Impact Syndrome</vt:lpstr>
      <vt:lpstr>YOU MAKE THE CALL</vt:lpstr>
      <vt:lpstr>PowerPoint Presentation</vt:lpstr>
      <vt:lpstr>Dolphin’s D.I.V.E.R Strategy</vt:lpstr>
      <vt:lpstr>Daily Cerebral Exercise (write q&amp;a)</vt:lpstr>
      <vt:lpstr>PowerPoint Presentation</vt:lpstr>
      <vt:lpstr>Vascular Response</vt:lpstr>
      <vt:lpstr>PowerPoint Presentation</vt:lpstr>
      <vt:lpstr>Chronic Traumatic Encephalopathy  (CTE)</vt:lpstr>
      <vt:lpstr>Concussion Classifications</vt:lpstr>
      <vt:lpstr>Concussion Modifiers</vt:lpstr>
      <vt:lpstr>Daily Cerebral Exercise (write q&amp;a)</vt:lpstr>
      <vt:lpstr>PowerPoint Presentation</vt:lpstr>
      <vt:lpstr>Early Symptoms Following Sports Related Mild Traumatic Brain Injury (mTBI)</vt:lpstr>
      <vt:lpstr>Memory Dysfunction</vt:lpstr>
      <vt:lpstr>http://www.sportconcussions.com/html/SCAT2.pdf</vt:lpstr>
      <vt:lpstr>What you must include on your SCAT pocket card:</vt:lpstr>
      <vt:lpstr>30 points - Closure:</vt:lpstr>
      <vt:lpstr>Balance Screening</vt:lpstr>
      <vt:lpstr>Balance Screening (cont.)</vt:lpstr>
      <vt:lpstr>Visual Screening</vt:lpstr>
      <vt:lpstr>Movement-specific dizziness</vt:lpstr>
      <vt:lpstr>Daily Cerebral Exercise (write q&amp;a)</vt:lpstr>
      <vt:lpstr>PowerPoint Presentation</vt:lpstr>
      <vt:lpstr>PowerPoint Presentation</vt:lpstr>
      <vt:lpstr>Baseline Cognitive Testing</vt:lpstr>
      <vt:lpstr>ImPACT-Testing &amp; Computerized Neurocognitive Assessment Tools</vt:lpstr>
      <vt:lpstr>RTP</vt:lpstr>
      <vt:lpstr>Stage 1 : Basic Movement</vt:lpstr>
      <vt:lpstr>Stage 2 : Advanced Mvmt</vt:lpstr>
      <vt:lpstr>Stage 3 : Active Mvmt</vt:lpstr>
      <vt:lpstr>Stage 4 : Non Contact</vt:lpstr>
      <vt:lpstr>PowerPoint Presentation</vt:lpstr>
      <vt:lpstr>Stage 5 : Full Go!</vt:lpstr>
      <vt:lpstr>Example Case</vt:lpstr>
      <vt:lpstr>Physical Exam</vt:lpstr>
      <vt:lpstr>ImPACT Test Results</vt:lpstr>
      <vt:lpstr>Treatment</vt:lpstr>
      <vt:lpstr>ImPACT Test Results</vt:lpstr>
      <vt:lpstr>Treatment</vt:lpstr>
      <vt:lpstr>Return to Play</vt:lpstr>
      <vt:lpstr>MULTIPLE CONCUSSIONS ADD UP</vt:lpstr>
      <vt:lpstr>Myths about Concussion</vt:lpstr>
      <vt:lpstr>Myths about Concussions</vt:lpstr>
      <vt:lpstr>Myths about Concussions</vt:lpstr>
      <vt:lpstr>Myths about Concussions</vt:lpstr>
      <vt:lpstr>Poor Predictors for Recovery</vt:lpstr>
      <vt:lpstr>Symptoms that Predict Prolonged Recovery</vt:lpstr>
      <vt:lpstr>“When in doubt….keep them out!!”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Concussions</dc:title>
  <dc:creator>David P Shervin</dc:creator>
  <cp:lastModifiedBy>Williams, Lydia L</cp:lastModifiedBy>
  <cp:revision>80</cp:revision>
  <dcterms:created xsi:type="dcterms:W3CDTF">2011-07-13T17:46:20Z</dcterms:created>
  <dcterms:modified xsi:type="dcterms:W3CDTF">2014-02-07T14:47:41Z</dcterms:modified>
</cp:coreProperties>
</file>