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263FF-401B-423B-BA41-78C354E5A8F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48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F68D1-CC95-44A6-9DFB-7978FAADDBE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65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FA0BD-BAF6-487E-9020-1FFA9361BFA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99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87B70-27CD-4E0D-B26F-8AF4BC305160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93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3113B-DAB3-407E-868E-596166B5C22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0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3FEA7-077F-467C-9DDA-C63A1EA1778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28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BE33B-E6CC-49B1-B17E-3D6A03178235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345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CC1D7-6173-43B7-9EFA-8C5F0908EEF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55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9BD33-E4CD-41F1-B86C-3693ECDCCF2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4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A72A2-19F2-4EBE-B882-A6E32388505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81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BA815-1CA6-4BEB-84E7-7D59996B545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0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D714A5-19F3-403C-8D43-22CC27EA987C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9049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com/imgres?imgurl=http://www.e-tutor.com/lsnpics/43001_cap.gif&amp;imgrefurl=http://www.e-tutor.com/et3/lessons/view/43001/22&amp;usg=__drMdDJ7tis4pmvw42TEfKQo_xgE=&amp;h=118&amp;w=200&amp;sz=5&amp;hl=en&amp;start=11&amp;um=1&amp;tbnid=0QUACPgXcuFa-M:&amp;tbnh=61&amp;tbnw=104&amp;prev=/images?q=arteries+veins+and+capillaries&amp;hl=en&amp;rls=com.microsoft:en-us:IE-SearchBox&amp;rlz=1I7ADBS_en&amp;um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images.google.com/imgres?imgurl=http://www.merck.com/media/mmhe2/figures/MMHE_03_036_01_eps.gif&amp;imgrefurl=http://www.merck.com/mmhe/sec03/ch036/ch036a.html&amp;usg=__IxCvFbf_2T8F2jesX38hgxJQnds=&amp;h=212&amp;w=172&amp;sz=17&amp;hl=en&amp;start=2&amp;um=1&amp;tbnid=cA5LBt4-N7bTgM:&amp;tbnh=106&amp;tbnw=86&amp;prev=/images?q=valves+in+veins&amp;hl=en&amp;rls=com.microsoft:en-us:IE-SearchBox&amp;rlz=1I7ADBS_en&amp;sa=G&amp;um=1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google.com/imgres?imgurl=http://www.herbs-hands-healing.co.uk/pictures/superfood/redbloodcells.jpg&amp;imgrefurl=http://www.herbs-hands-healing.co.uk/Superfoodnew/nutritionalinfo.html&amp;usg=__N3CPofTivslOfPPcS5yy6CHTcME=&amp;h=307&amp;w=264&amp;sz=17&amp;hl=en&amp;start=5&amp;um=1&amp;tbnid=s66BBRUiknW0_M:&amp;tbnh=117&amp;tbnw=101&amp;prev=/images?q=red+blood+cell&amp;hl=en&amp;rls=com.microsoft:en-us:IE-SearchBox&amp;rlz=1I7ADBS_en&amp;sa=X&amp;um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hyperlink" Target="http://images.google.com/imgres?imgurl=http://images.encarta.msn.com/xrefmedia/sharemed/targets/images/pho/35a5c/35A5C297.jpg&amp;imgrefurl=http://truthnet.org/forum/index.php?topic=179.0&amp;usg=__kQ8aggmf0Spd4_JTYw1E56FS1PE=&amp;h=383&amp;w=556&amp;sz=23&amp;hl=en&amp;start=10&amp;um=1&amp;tbnid=-lkrfATL4S01wM:&amp;tbnh=92&amp;tbnw=133&amp;prev=/images?q=white+blood+cells&amp;hl=en&amp;rls=com.microsoft:en-us:IE-SearchBox&amp;rlz=1I7ADBS_en&amp;um=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2" Type="http://schemas.openxmlformats.org/officeDocument/2006/relationships/hyperlink" Target="http://images.google.com/imgres?imgurl=http://education.vetmed.vt.edu/Curriculum/VM8054/Labs/Lab6/IMAGES/PLATELETS%20IN%20SITU%20copy.jpg&amp;imgrefurl=http://education.vetmed.vt.edu/Curriculum/VM8054/Labs/Lab6/Lab6.htm&amp;usg=__ELz08JP1zd9ZEmLR6p2tv_90j3U=&amp;h=1086&amp;w=953&amp;sz=542&amp;hl=en&amp;start=2&amp;um=1&amp;tbnid=fX-jmeImEn8vvM:&amp;tbnh=150&amp;tbnw=132&amp;prev=/images?q=platelets&amp;hl=en&amp;rls=com.microsoft:en-us:IE-SearchBox&amp;rlz=1I7ADBS_en&amp;sa=X&amp;um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astrographics.com/GalleryPrints/Display/GP2001.jpg&amp;imgrefurl=http://www.astrographics.com/GalleryPrintsIndex/GP2001.html&amp;usg=__Xsoz1i1MFrCx94ZgI-RbjbGo_8I=&amp;h=360&amp;w=360&amp;sz=19&amp;hl=en&amp;start=13&amp;um=1&amp;tbnid=wGSG3SD5PkxZDM:&amp;tbnh=121&amp;tbnw=121&amp;prev=/images?q=platelets&amp;hl=en&amp;rls=com.microsoft:en-us:IE-SearchBox&amp;rlz=1I7ADBS_en&amp;sa=X&amp;um=1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images.google.com/imgres?imgurl=http://biomed.brown.edu/Courses/BI108/BI108_2005_Groups/10/pictures/web/platelets1.jpg&amp;imgrefurl=http://biomed.brown.edu/Courses/BI108/BI108_2005_Groups/10/webpages/plateletslink.htm&amp;usg=__bIpGIwfWxyJs-8OgZP-k0E3noV8=&amp;h=251&amp;w=365&amp;sz=61&amp;hl=en&amp;start=3&amp;um=1&amp;tbnid=kxTfgAHvroHi-M:&amp;tbnh=83&amp;tbnw=121&amp;prev=/images?q=platelets&amp;hl=en&amp;rls=com.microsoft:en-us:IE-SearchBox&amp;rlz=1I7ADBS_en&amp;sa=X&amp;um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images.google.com/imgres?imgurl=http://uk.gizmodo.com/pacemaker.jpg&amp;imgrefurl=http://www.scandirectory.com/blog/2008/01/new_pacemaker_safe_for_mris.html&amp;usg=__yyFgxvSEyrul7vgKJYAI4R5-YJs=&amp;h=247&amp;w=250&amp;sz=16&amp;hl=en&amp;start=19&amp;um=1&amp;tbnid=M8xC2r0m20EWcM:&amp;tbnh=110&amp;tbnw=111&amp;prev=/images?q=pacemakers&amp;hl=en&amp;rls=com.microsoft:en-us:IE-SearchBox&amp;rlz=1I7ADBS_en&amp;um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fi.edu/learn/heart/healthy/images/large_pacemaker.jpg&amp;imgrefurl=http://www.fi.edu/learn/heart/healthy/fake.html&amp;usg=__XbEtaaVUE17Wd7zHU4V-URh2uxY=&amp;h=665&amp;w=1000&amp;sz=99&amp;hl=en&amp;start=2&amp;um=1&amp;tbnid=MyYXijPEbhZ4fM:&amp;tbnh=99&amp;tbnw=149&amp;prev=/images?q=pacemakers&amp;hl=en&amp;rls=com.microsoft:en-us:IE-SearchBox&amp;rlz=1I7ADBS_en&amp;um=1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images.google.com/imgres?imgurl=http://mykentuckyheart.com/images/pictures/pacemaker.jpg&amp;imgrefurl=http://mykentuckyheart.com/information/Pacemakers.htm&amp;usg=__qQ6k3kX_JlmsS1KrgRO7I1ml5GA=&amp;h=326&amp;w=316&amp;sz=63&amp;hl=en&amp;start=3&amp;um=1&amp;tbnid=IZsT9-SOlxZA9M:&amp;tbnh=118&amp;tbnw=114&amp;prev=/images?q=pacemakers&amp;hl=en&amp;rls=com.microsoft:en-us:IE-SearchBox&amp;rlz=1I7ADBS_en&amp;um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1"/>
            <a:ext cx="77724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Souvenir Lt BT" pitchFamily="18" charset="0"/>
              </a:rPr>
              <a:t>Circulatory System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590800"/>
            <a:ext cx="6096000" cy="1752600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latin typeface="Souvenir Lt BT" pitchFamily="18" charset="0"/>
              </a:rPr>
              <a:t>The Heart, Blood Vessels, and Blood</a:t>
            </a:r>
          </a:p>
          <a:p>
            <a:pPr algn="ctr" eaLnBrk="1" hangingPunct="1"/>
            <a:endParaRPr lang="en-US" sz="3200" b="1" dirty="0">
              <a:latin typeface="Souvenir Lt BT" pitchFamily="18" charset="0"/>
            </a:endParaRPr>
          </a:p>
          <a:p>
            <a:pPr algn="ctr" eaLnBrk="1" hangingPunct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  <a:t>TO: How does our heart beat and what are the components of blood?</a:t>
            </a:r>
          </a:p>
        </p:txBody>
      </p:sp>
    </p:spTree>
    <p:extLst>
      <p:ext uri="{BB962C8B-B14F-4D97-AF65-F5344CB8AC3E}">
        <p14:creationId xmlns:p14="http://schemas.microsoft.com/office/powerpoint/2010/main" val="3474962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84238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BLOOD VESSELS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Arteries</a:t>
            </a:r>
          </a:p>
          <a:p>
            <a:pPr lvl="2" eaLnBrk="1" hangingPunct="1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Carry blood </a:t>
            </a:r>
            <a:r>
              <a:rPr lang="en-US" b="1" dirty="0" smtClean="0">
                <a:solidFill>
                  <a:schemeClr val="bg1"/>
                </a:solidFill>
              </a:rPr>
              <a:t>away</a:t>
            </a:r>
            <a:r>
              <a:rPr lang="en-US" dirty="0" smtClean="0">
                <a:solidFill>
                  <a:schemeClr val="bg1"/>
                </a:solidFill>
              </a:rPr>
              <a:t> from the heart</a:t>
            </a:r>
          </a:p>
          <a:p>
            <a:pPr lvl="2" eaLnBrk="1" hangingPunct="1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Aorta branches into arterioles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Capillaries</a:t>
            </a:r>
          </a:p>
          <a:p>
            <a:pPr lvl="2">
              <a:lnSpc>
                <a:spcPct val="90000"/>
              </a:lnSpc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Connect arterioles with </a:t>
            </a:r>
            <a:r>
              <a:rPr lang="en-US" dirty="0" err="1" smtClean="0">
                <a:solidFill>
                  <a:schemeClr val="bg1"/>
                </a:solidFill>
              </a:rPr>
              <a:t>venules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Veins</a:t>
            </a:r>
            <a:endParaRPr lang="en-US" b="1" dirty="0" smtClean="0">
              <a:solidFill>
                <a:schemeClr val="bg1"/>
              </a:solidFill>
            </a:endParaRPr>
          </a:p>
          <a:p>
            <a:pPr lvl="2">
              <a:lnSpc>
                <a:spcPct val="90000"/>
              </a:lnSpc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Carry blood </a:t>
            </a:r>
            <a:r>
              <a:rPr lang="en-US" b="1" dirty="0" smtClean="0">
                <a:solidFill>
                  <a:schemeClr val="bg1"/>
                </a:solidFill>
              </a:rPr>
              <a:t>towards</a:t>
            </a:r>
            <a:r>
              <a:rPr lang="en-US" dirty="0" smtClean="0">
                <a:solidFill>
                  <a:schemeClr val="bg1"/>
                </a:solidFill>
              </a:rPr>
              <a:t> the heart</a:t>
            </a:r>
          </a:p>
          <a:p>
            <a:pPr lvl="2">
              <a:lnSpc>
                <a:spcPct val="90000"/>
              </a:lnSpc>
              <a:buClr>
                <a:schemeClr val="bg1"/>
              </a:buClr>
            </a:pPr>
            <a:r>
              <a:rPr lang="en-US" dirty="0" err="1" smtClean="0">
                <a:solidFill>
                  <a:schemeClr val="bg1"/>
                </a:solidFill>
              </a:rPr>
              <a:t>Venules</a:t>
            </a:r>
            <a:r>
              <a:rPr lang="en-US" dirty="0" smtClean="0">
                <a:solidFill>
                  <a:schemeClr val="bg1"/>
                </a:solidFill>
              </a:rPr>
              <a:t> take </a:t>
            </a:r>
            <a:r>
              <a:rPr lang="en-US" dirty="0" err="1" smtClean="0">
                <a:solidFill>
                  <a:schemeClr val="bg1"/>
                </a:solidFill>
              </a:rPr>
              <a:t>bld</a:t>
            </a:r>
            <a:r>
              <a:rPr lang="en-US" dirty="0" smtClean="0">
                <a:solidFill>
                  <a:schemeClr val="bg1"/>
                </a:solidFill>
              </a:rPr>
              <a:t> from tissues back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</a:rPr>
              <a:t>into veins back to </a:t>
            </a:r>
            <a:r>
              <a:rPr lang="en-US" dirty="0" smtClean="0">
                <a:solidFill>
                  <a:schemeClr val="bg1"/>
                </a:solidFill>
              </a:rPr>
              <a:t>Superior </a:t>
            </a:r>
            <a:r>
              <a:rPr lang="en-US" dirty="0" smtClean="0">
                <a:solidFill>
                  <a:schemeClr val="bg1"/>
                </a:solidFill>
              </a:rPr>
              <a:t>&amp; </a:t>
            </a:r>
            <a:endParaRPr lang="en-US" dirty="0" smtClean="0">
              <a:solidFill>
                <a:schemeClr val="bg1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</a:rPr>
              <a:t>Inferior </a:t>
            </a:r>
            <a:r>
              <a:rPr lang="en-US" dirty="0" smtClean="0">
                <a:solidFill>
                  <a:schemeClr val="bg1"/>
                </a:solidFill>
              </a:rPr>
              <a:t>Vena Cava</a:t>
            </a:r>
          </a:p>
          <a:p>
            <a:pPr lvl="2">
              <a:lnSpc>
                <a:spcPct val="90000"/>
              </a:lnSpc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Veins have one way valves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1268" name="Picture 5" descr="43001_ca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371600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MMHE_03_036_01_ep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038600"/>
            <a:ext cx="21018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4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304800"/>
            <a:ext cx="5943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Blood (</a:t>
            </a:r>
            <a:r>
              <a:rPr lang="en-US" sz="4000" b="1" dirty="0" err="1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bld</a:t>
            </a:r>
            <a:r>
              <a:rPr lang="en-US" sz="4000" b="1" dirty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)</a:t>
            </a:r>
            <a:endParaRPr lang="en-US" sz="4000" b="1" dirty="0" smtClean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0" y="1219200"/>
            <a:ext cx="5867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4 to 6 quarts of blood in the </a:t>
            </a:r>
            <a:r>
              <a:rPr lang="en-US" sz="2800" dirty="0" err="1" smtClean="0"/>
              <a:t>avg</a:t>
            </a:r>
            <a:r>
              <a:rPr lang="en-US" sz="2800" dirty="0" smtClean="0"/>
              <a:t> adult.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Carries…oxygen, carbon dioxide, nutrients, waste products, heat, &amp; hormones.</a:t>
            </a:r>
          </a:p>
        </p:txBody>
      </p:sp>
    </p:spTree>
    <p:extLst>
      <p:ext uri="{BB962C8B-B14F-4D97-AF65-F5344CB8AC3E}">
        <p14:creationId xmlns:p14="http://schemas.microsoft.com/office/powerpoint/2010/main" val="17900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6810375" cy="792162"/>
          </a:xfrm>
        </p:spPr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Parts of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Bld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219200"/>
            <a:ext cx="6810375" cy="4906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Plasma</a:t>
            </a:r>
            <a:r>
              <a:rPr lang="en-US" sz="2800" dirty="0"/>
              <a:t> – the fluid part of the </a:t>
            </a:r>
            <a:r>
              <a:rPr lang="en-US" sz="2800" dirty="0" smtClean="0"/>
              <a:t>bld</a:t>
            </a:r>
            <a:r>
              <a:rPr lang="en-US" sz="2800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90% </a:t>
            </a:r>
            <a:r>
              <a:rPr lang="en-US" sz="2000" dirty="0" smtClean="0"/>
              <a:t>water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b="1" dirty="0"/>
              <a:t>Erythrocytes – RBC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Formed in bone marrow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4.5 to 5.5 million in a </a:t>
            </a:r>
            <a:r>
              <a:rPr lang="en-US" sz="2000" dirty="0" err="1" smtClean="0"/>
              <a:t>gtt</a:t>
            </a:r>
            <a:r>
              <a:rPr lang="en-US" sz="2000" dirty="0" smtClean="0"/>
              <a:t> </a:t>
            </a:r>
            <a:r>
              <a:rPr lang="en-US" sz="2000" dirty="0"/>
              <a:t>of </a:t>
            </a:r>
            <a:r>
              <a:rPr lang="en-US" sz="2000" dirty="0" err="1" smtClean="0"/>
              <a:t>bld</a:t>
            </a:r>
            <a:r>
              <a:rPr lang="en-US" sz="2000" dirty="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25 </a:t>
            </a:r>
            <a:r>
              <a:rPr lang="en-US" sz="2000" dirty="0"/>
              <a:t>trillion in body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Contains </a:t>
            </a:r>
            <a:r>
              <a:rPr lang="en-US" sz="2000" b="1" dirty="0"/>
              <a:t>Hemoglobin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</a:p>
          <a:p>
            <a:pPr lvl="3">
              <a:lnSpc>
                <a:spcPct val="90000"/>
              </a:lnSpc>
            </a:pPr>
            <a:r>
              <a:rPr lang="en-US" sz="2000" dirty="0" smtClean="0"/>
              <a:t>carries </a:t>
            </a:r>
            <a:r>
              <a:rPr lang="en-US" sz="2000" dirty="0"/>
              <a:t>O2 and CO2</a:t>
            </a:r>
            <a:r>
              <a:rPr lang="en-US" sz="2000" dirty="0" smtClean="0"/>
              <a:t>.</a:t>
            </a:r>
          </a:p>
          <a:p>
            <a:pPr lvl="3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b="1" dirty="0"/>
              <a:t>Leukocytes – WBC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Formed in bone marrow &amp; </a:t>
            </a:r>
            <a:endParaRPr lang="en-US" sz="2000" dirty="0" smtClean="0"/>
          </a:p>
          <a:p>
            <a:pPr marL="914400" lvl="2" indent="0">
              <a:lnSpc>
                <a:spcPct val="9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smtClean="0"/>
              <a:t> </a:t>
            </a:r>
            <a:r>
              <a:rPr lang="en-US" sz="2000" dirty="0" smtClean="0"/>
              <a:t>lymph </a:t>
            </a:r>
            <a:r>
              <a:rPr lang="en-US" sz="2000" dirty="0"/>
              <a:t>tissue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5,000 to 10,000 in a </a:t>
            </a:r>
            <a:r>
              <a:rPr lang="en-US" sz="2000" dirty="0" err="1" smtClean="0"/>
              <a:t>gtt</a:t>
            </a:r>
            <a:r>
              <a:rPr lang="en-US" sz="2000" dirty="0" smtClean="0"/>
              <a:t> </a:t>
            </a:r>
            <a:r>
              <a:rPr lang="en-US" sz="2000" dirty="0"/>
              <a:t>of </a:t>
            </a:r>
            <a:r>
              <a:rPr lang="en-US" sz="2000" dirty="0" err="1" smtClean="0"/>
              <a:t>bld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Fight infection - </a:t>
            </a:r>
            <a:r>
              <a:rPr lang="en-US" sz="2000" b="1" dirty="0"/>
              <a:t>Phagocytosis</a:t>
            </a:r>
          </a:p>
          <a:p>
            <a:endParaRPr lang="en-US" dirty="0"/>
          </a:p>
        </p:txBody>
      </p:sp>
      <p:pic>
        <p:nvPicPr>
          <p:cNvPr id="4" name="Picture 5" descr="redbloodcell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2514600"/>
            <a:ext cx="19907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35A5C29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199" y="4800600"/>
            <a:ext cx="1990725" cy="184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4285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6400800" cy="9604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BLOOD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628900" y="1143000"/>
            <a:ext cx="6415088" cy="5410200"/>
          </a:xfrm>
        </p:spPr>
        <p:txBody>
          <a:bodyPr/>
          <a:lstStyle/>
          <a:p>
            <a:pPr eaLnBrk="1" hangingPunct="1"/>
            <a:r>
              <a:rPr lang="en-US" dirty="0" smtClean="0"/>
              <a:t>Thrombocytes (Platelets)</a:t>
            </a:r>
          </a:p>
          <a:p>
            <a:pPr lvl="2" eaLnBrk="1" hangingPunct="1"/>
            <a:r>
              <a:rPr lang="en-US" dirty="0" smtClean="0"/>
              <a:t>Formed in bone marrow</a:t>
            </a:r>
          </a:p>
          <a:p>
            <a:pPr lvl="2" eaLnBrk="1" hangingPunct="1"/>
            <a:r>
              <a:rPr lang="en-US" dirty="0" smtClean="0"/>
              <a:t>250,000 to 400,000 in a drop of blood</a:t>
            </a:r>
          </a:p>
          <a:p>
            <a:pPr lvl="2" eaLnBrk="1" hangingPunct="1"/>
            <a:r>
              <a:rPr lang="en-US" dirty="0" smtClean="0"/>
              <a:t>CLOTTING process</a:t>
            </a:r>
            <a:r>
              <a:rPr lang="en-US" dirty="0" smtClean="0"/>
              <a:t>!</a:t>
            </a:r>
            <a:endParaRPr lang="en-US" dirty="0" smtClean="0"/>
          </a:p>
        </p:txBody>
      </p:sp>
      <p:pic>
        <p:nvPicPr>
          <p:cNvPr id="17412" name="Picture 5" descr="PLATELETS%2520IN%2520SITU%2520cop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988" y="3888105"/>
            <a:ext cx="234791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 descr="platelets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267200"/>
            <a:ext cx="2667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9" descr="GP200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3888105"/>
            <a:ext cx="3048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329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Heart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A muscular, hollow organ</a:t>
            </a:r>
          </a:p>
          <a:p>
            <a:pPr>
              <a:lnSpc>
                <a:spcPct val="90000"/>
              </a:lnSpc>
            </a:pPr>
            <a:r>
              <a:rPr lang="en-US" b="1" dirty="0"/>
              <a:t>Size of a closed fist</a:t>
            </a:r>
          </a:p>
          <a:p>
            <a:pPr>
              <a:lnSpc>
                <a:spcPct val="90000"/>
              </a:lnSpc>
            </a:pPr>
            <a:r>
              <a:rPr lang="en-US" b="1" dirty="0"/>
              <a:t>3 layers: Endocardium, Myocardium, &amp; Pericardium</a:t>
            </a:r>
            <a:r>
              <a:rPr lang="en-US" b="1" dirty="0" smtClean="0"/>
              <a:t>.</a:t>
            </a:r>
          </a:p>
          <a:p>
            <a:pPr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u="sng" dirty="0"/>
              <a:t>Septum</a:t>
            </a:r>
            <a:r>
              <a:rPr lang="en-US" b="1" dirty="0"/>
              <a:t> – A muscular wall dividing heart into right and left halves</a:t>
            </a:r>
            <a:r>
              <a:rPr lang="en-US" b="1" dirty="0" smtClean="0"/>
              <a:t>.</a:t>
            </a:r>
          </a:p>
          <a:p>
            <a:pPr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u="sng" dirty="0"/>
              <a:t>4 chambers</a:t>
            </a:r>
            <a:r>
              <a:rPr lang="en-US" b="1" dirty="0"/>
              <a:t>; R atrium, R ventricle, L atrium, L ventricle</a:t>
            </a:r>
            <a:r>
              <a:rPr lang="en-US" b="1" dirty="0" smtClean="0"/>
              <a:t>.</a:t>
            </a:r>
          </a:p>
          <a:p>
            <a:pPr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u="sng" dirty="0"/>
              <a:t>4 valves</a:t>
            </a:r>
            <a:r>
              <a:rPr lang="en-US" b="1" dirty="0"/>
              <a:t>; Tricuspid, Pulmonary, Mitral, Aortic.</a:t>
            </a:r>
          </a:p>
        </p:txBody>
      </p:sp>
    </p:spTree>
    <p:extLst>
      <p:ext uri="{BB962C8B-B14F-4D97-AF65-F5344CB8AC3E}">
        <p14:creationId xmlns:p14="http://schemas.microsoft.com/office/powerpoint/2010/main" val="146123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9000" y="725238"/>
            <a:ext cx="5132388" cy="547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089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92162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Cardiac Cycle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371600"/>
            <a:ext cx="6326187" cy="4754563"/>
          </a:xfrm>
        </p:spPr>
        <p:txBody>
          <a:bodyPr/>
          <a:lstStyle/>
          <a:p>
            <a:r>
              <a:rPr lang="en-US" sz="2800" b="1" dirty="0" smtClean="0"/>
              <a:t>Diastole:</a:t>
            </a:r>
            <a:r>
              <a:rPr lang="en-US" sz="2800" dirty="0" smtClean="0"/>
              <a:t> </a:t>
            </a:r>
            <a:r>
              <a:rPr lang="en-US" dirty="0" smtClean="0"/>
              <a:t>cycle </a:t>
            </a:r>
            <a:r>
              <a:rPr lang="en-US" dirty="0"/>
              <a:t>of rest (</a:t>
            </a:r>
            <a:r>
              <a:rPr lang="en-US" dirty="0" smtClean="0"/>
              <a:t>in b/w </a:t>
            </a:r>
            <a:r>
              <a:rPr lang="en-US" dirty="0"/>
              <a:t>beats)</a:t>
            </a:r>
          </a:p>
          <a:p>
            <a:r>
              <a:rPr lang="en-US" sz="2800" b="1" dirty="0" smtClean="0"/>
              <a:t>Systole:</a:t>
            </a:r>
            <a:r>
              <a:rPr lang="en-US" dirty="0" smtClean="0"/>
              <a:t> </a:t>
            </a:r>
            <a:r>
              <a:rPr lang="en-US" dirty="0"/>
              <a:t>ventricular contraction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Sinoatrial (SA) node</a:t>
            </a:r>
            <a:r>
              <a:rPr lang="en-US" dirty="0"/>
              <a:t> – “Pacemaker”; Atrium</a:t>
            </a:r>
          </a:p>
          <a:p>
            <a:pPr lvl="1"/>
            <a:r>
              <a:rPr lang="en-US" b="1" dirty="0"/>
              <a:t>Atrioventricular (AV) node</a:t>
            </a:r>
            <a:r>
              <a:rPr lang="en-US" dirty="0"/>
              <a:t> – Ventricle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Arrhythmia</a:t>
            </a:r>
            <a:r>
              <a:rPr lang="en-US" dirty="0"/>
              <a:t> – Abnormal heart rhythms</a:t>
            </a:r>
          </a:p>
          <a:p>
            <a:pPr lvl="1"/>
            <a:r>
              <a:rPr lang="en-US" b="1" dirty="0"/>
              <a:t>Defibrillator</a:t>
            </a:r>
            <a:r>
              <a:rPr lang="en-US" dirty="0"/>
              <a:t> – A device that shocks the heart with an electrical current to stop the uncoordinated contraction and allow the SA node to regain control</a:t>
            </a:r>
          </a:p>
        </p:txBody>
      </p:sp>
    </p:spTree>
    <p:extLst>
      <p:ext uri="{BB962C8B-B14F-4D97-AF65-F5344CB8AC3E}">
        <p14:creationId xmlns:p14="http://schemas.microsoft.com/office/powerpoint/2010/main" val="342141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"/>
            <a:ext cx="70104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1573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37322" y="2178278"/>
            <a:ext cx="148971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</a:rPr>
              <a:t>Impulse </a:t>
            </a:r>
            <a:r>
              <a:rPr lang="en-US" b="1" dirty="0">
                <a:solidFill>
                  <a:srgbClr val="FF0000"/>
                </a:solidFill>
              </a:rPr>
              <a:t>at SA node, travel thru </a:t>
            </a:r>
            <a:r>
              <a:rPr lang="en-US" b="1" dirty="0" err="1">
                <a:solidFill>
                  <a:srgbClr val="FF0000"/>
                </a:solidFill>
              </a:rPr>
              <a:t>artria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1901" y="5657671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</a:rPr>
              <a:t>Impulse thru AV node, down bundle branches</a:t>
            </a:r>
          </a:p>
        </p:txBody>
      </p:sp>
      <p:sp>
        <p:nvSpPr>
          <p:cNvPr id="3" name="Double Brace 2"/>
          <p:cNvSpPr/>
          <p:nvPr/>
        </p:nvSpPr>
        <p:spPr>
          <a:xfrm>
            <a:off x="1295400" y="2057400"/>
            <a:ext cx="1773555" cy="1657529"/>
          </a:xfrm>
          <a:prstGeom prst="bracePair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Double Brace 5"/>
          <p:cNvSpPr/>
          <p:nvPr/>
        </p:nvSpPr>
        <p:spPr>
          <a:xfrm>
            <a:off x="3733801" y="5581471"/>
            <a:ext cx="1676400" cy="1276529"/>
          </a:xfrm>
          <a:prstGeom prst="bracePair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Double Brace 6"/>
          <p:cNvSpPr/>
          <p:nvPr/>
        </p:nvSpPr>
        <p:spPr>
          <a:xfrm>
            <a:off x="6096000" y="2156460"/>
            <a:ext cx="1676400" cy="1276529"/>
          </a:xfrm>
          <a:prstGeom prst="bracePair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4577" y="2156460"/>
            <a:ext cx="157924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</a:rPr>
              <a:t>Recovery </a:t>
            </a:r>
            <a:r>
              <a:rPr lang="en-US" b="1" dirty="0">
                <a:solidFill>
                  <a:srgbClr val="FF0000"/>
                </a:solidFill>
              </a:rPr>
              <a:t>before next contraction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9655" y="381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</a:rPr>
              <a:t>---------------Contraction------------------</a:t>
            </a:r>
          </a:p>
        </p:txBody>
      </p:sp>
      <p:sp>
        <p:nvSpPr>
          <p:cNvPr id="9" name="Double Brace 8"/>
          <p:cNvSpPr/>
          <p:nvPr/>
        </p:nvSpPr>
        <p:spPr>
          <a:xfrm>
            <a:off x="1049655" y="381000"/>
            <a:ext cx="4038600" cy="381000"/>
          </a:xfrm>
          <a:prstGeom prst="bracePair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1" y="392668"/>
            <a:ext cx="289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</a:rPr>
              <a:t>-------Relaxation-----------</a:t>
            </a:r>
          </a:p>
        </p:txBody>
      </p:sp>
      <p:sp>
        <p:nvSpPr>
          <p:cNvPr id="12" name="Double Brace 11"/>
          <p:cNvSpPr/>
          <p:nvPr/>
        </p:nvSpPr>
        <p:spPr>
          <a:xfrm>
            <a:off x="5105401" y="375166"/>
            <a:ext cx="2802255" cy="381000"/>
          </a:xfrm>
          <a:prstGeom prst="bracePair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365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" y="152400"/>
            <a:ext cx="8389938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" y="3962400"/>
            <a:ext cx="8389938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1939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81000"/>
            <a:ext cx="4010025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657600" y="57150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 Sinus Rhythm (SNR)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8582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chemeClr val="bg1"/>
                </a:solidFill>
              </a:rPr>
              <a:t>Pacemaker</a:t>
            </a:r>
            <a:r>
              <a:rPr lang="en-US" smtClean="0">
                <a:solidFill>
                  <a:schemeClr val="bg1"/>
                </a:solidFill>
              </a:rPr>
              <a:t> – A small battery-powered device with electrodes.  Monitors the heart’s activity and delivers an electrical impulse through the electrodes to stimulate contraction.</a:t>
            </a:r>
          </a:p>
        </p:txBody>
      </p:sp>
      <p:pic>
        <p:nvPicPr>
          <p:cNvPr id="10244" name="Picture 5" descr="pacemak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" y="2995612"/>
            <a:ext cx="2819400" cy="310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pacemak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5163" y="2995612"/>
            <a:ext cx="2503487" cy="310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9" descr="large_pacemaker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3124200"/>
            <a:ext cx="3124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636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heart">
  <a:themeElements>
    <a:clrScheme name="Default Design 2">
      <a:dk1>
        <a:srgbClr val="333333"/>
      </a:dk1>
      <a:lt1>
        <a:srgbClr val="FFFFFF"/>
      </a:lt1>
      <a:dk2>
        <a:srgbClr val="000099"/>
      </a:dk2>
      <a:lt2>
        <a:srgbClr val="FFFFFF"/>
      </a:lt2>
      <a:accent1>
        <a:srgbClr val="CBA1F7"/>
      </a:accent1>
      <a:accent2>
        <a:srgbClr val="85BEF2"/>
      </a:accent2>
      <a:accent3>
        <a:srgbClr val="AAAACA"/>
      </a:accent3>
      <a:accent4>
        <a:srgbClr val="DADADA"/>
      </a:accent4>
      <a:accent5>
        <a:srgbClr val="E2CDFA"/>
      </a:accent5>
      <a:accent6>
        <a:srgbClr val="78ACDB"/>
      </a:accent6>
      <a:hlink>
        <a:srgbClr val="B2B2FF"/>
      </a:hlink>
      <a:folHlink>
        <a:srgbClr val="EBC0E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333333"/>
        </a:dk1>
        <a:lt1>
          <a:srgbClr val="FFFFFF"/>
        </a:lt1>
        <a:dk2>
          <a:srgbClr val="000099"/>
        </a:dk2>
        <a:lt2>
          <a:srgbClr val="FFFFFF"/>
        </a:lt2>
        <a:accent1>
          <a:srgbClr val="9090DE"/>
        </a:accent1>
        <a:accent2>
          <a:srgbClr val="A6A6ED"/>
        </a:accent2>
        <a:accent3>
          <a:srgbClr val="AAAACA"/>
        </a:accent3>
        <a:accent4>
          <a:srgbClr val="DADADA"/>
        </a:accent4>
        <a:accent5>
          <a:srgbClr val="C6C6EC"/>
        </a:accent5>
        <a:accent6>
          <a:srgbClr val="9696D7"/>
        </a:accent6>
        <a:hlink>
          <a:srgbClr val="B2B2FF"/>
        </a:hlink>
        <a:folHlink>
          <a:srgbClr val="B2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33333"/>
        </a:dk1>
        <a:lt1>
          <a:srgbClr val="FFFFFF"/>
        </a:lt1>
        <a:dk2>
          <a:srgbClr val="000099"/>
        </a:dk2>
        <a:lt2>
          <a:srgbClr val="FFFFFF"/>
        </a:lt2>
        <a:accent1>
          <a:srgbClr val="CBA1F7"/>
        </a:accent1>
        <a:accent2>
          <a:srgbClr val="85BEF2"/>
        </a:accent2>
        <a:accent3>
          <a:srgbClr val="AAAACA"/>
        </a:accent3>
        <a:accent4>
          <a:srgbClr val="DADADA"/>
        </a:accent4>
        <a:accent5>
          <a:srgbClr val="E2CDFA"/>
        </a:accent5>
        <a:accent6>
          <a:srgbClr val="78ACDB"/>
        </a:accent6>
        <a:hlink>
          <a:srgbClr val="B2B2FF"/>
        </a:hlink>
        <a:folHlink>
          <a:srgbClr val="EBC0E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333333"/>
        </a:dk1>
        <a:lt1>
          <a:srgbClr val="FFFFFF"/>
        </a:lt1>
        <a:dk2>
          <a:srgbClr val="000099"/>
        </a:dk2>
        <a:lt2>
          <a:srgbClr val="FFFFFF"/>
        </a:lt2>
        <a:accent1>
          <a:srgbClr val="CCC652"/>
        </a:accent1>
        <a:accent2>
          <a:srgbClr val="A6A6FF"/>
        </a:accent2>
        <a:accent3>
          <a:srgbClr val="AAAACA"/>
        </a:accent3>
        <a:accent4>
          <a:srgbClr val="DADADA"/>
        </a:accent4>
        <a:accent5>
          <a:srgbClr val="E2DFB3"/>
        </a:accent5>
        <a:accent6>
          <a:srgbClr val="9696E7"/>
        </a:accent6>
        <a:hlink>
          <a:srgbClr val="CAD982"/>
        </a:hlink>
        <a:folHlink>
          <a:srgbClr val="F2D4A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33"/>
        </a:dk1>
        <a:lt1>
          <a:srgbClr val="FFFFFF"/>
        </a:lt1>
        <a:dk2>
          <a:srgbClr val="000099"/>
        </a:dk2>
        <a:lt2>
          <a:srgbClr val="FFFFFF"/>
        </a:lt2>
        <a:accent1>
          <a:srgbClr val="DEB437"/>
        </a:accent1>
        <a:accent2>
          <a:srgbClr val="F2AAB1"/>
        </a:accent2>
        <a:accent3>
          <a:srgbClr val="AAAACA"/>
        </a:accent3>
        <a:accent4>
          <a:srgbClr val="DADADA"/>
        </a:accent4>
        <a:accent5>
          <a:srgbClr val="ECD6AE"/>
        </a:accent5>
        <a:accent6>
          <a:srgbClr val="DB9AA0"/>
        </a:accent6>
        <a:hlink>
          <a:srgbClr val="A5D998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090DE"/>
        </a:accent1>
        <a:accent2>
          <a:srgbClr val="A6A6ED"/>
        </a:accent2>
        <a:accent3>
          <a:srgbClr val="FFFFFF"/>
        </a:accent3>
        <a:accent4>
          <a:srgbClr val="000000"/>
        </a:accent4>
        <a:accent5>
          <a:srgbClr val="C6C6EC"/>
        </a:accent5>
        <a:accent6>
          <a:srgbClr val="9696D7"/>
        </a:accent6>
        <a:hlink>
          <a:srgbClr val="B2B2FF"/>
        </a:hlink>
        <a:folHlink>
          <a:srgbClr val="B2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BA1F7"/>
        </a:accent1>
        <a:accent2>
          <a:srgbClr val="85BEF2"/>
        </a:accent2>
        <a:accent3>
          <a:srgbClr val="FFFFFF"/>
        </a:accent3>
        <a:accent4>
          <a:srgbClr val="000000"/>
        </a:accent4>
        <a:accent5>
          <a:srgbClr val="E2CDFA"/>
        </a:accent5>
        <a:accent6>
          <a:srgbClr val="78ACDB"/>
        </a:accent6>
        <a:hlink>
          <a:srgbClr val="B2B2FF"/>
        </a:hlink>
        <a:folHlink>
          <a:srgbClr val="EBC0E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CC652"/>
        </a:accent1>
        <a:accent2>
          <a:srgbClr val="A6A6FF"/>
        </a:accent2>
        <a:accent3>
          <a:srgbClr val="FFFFFF"/>
        </a:accent3>
        <a:accent4>
          <a:srgbClr val="000000"/>
        </a:accent4>
        <a:accent5>
          <a:srgbClr val="E2DFB3"/>
        </a:accent5>
        <a:accent6>
          <a:srgbClr val="9696E7"/>
        </a:accent6>
        <a:hlink>
          <a:srgbClr val="CAD982"/>
        </a:hlink>
        <a:folHlink>
          <a:srgbClr val="F2D4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EB437"/>
        </a:accent1>
        <a:accent2>
          <a:srgbClr val="F2AAB1"/>
        </a:accent2>
        <a:accent3>
          <a:srgbClr val="FFFFFF"/>
        </a:accent3>
        <a:accent4>
          <a:srgbClr val="000000"/>
        </a:accent4>
        <a:accent5>
          <a:srgbClr val="ECD6AE"/>
        </a:accent5>
        <a:accent6>
          <a:srgbClr val="DB9AA0"/>
        </a:accent6>
        <a:hlink>
          <a:srgbClr val="A5D998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367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heart</vt:lpstr>
      <vt:lpstr>Circulatory System</vt:lpstr>
      <vt:lpstr>The Heart</vt:lpstr>
      <vt:lpstr>PowerPoint Presentation</vt:lpstr>
      <vt:lpstr>Cardiac Cycle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BLOOD VESSELS</vt:lpstr>
      <vt:lpstr>Blood (bld)</vt:lpstr>
      <vt:lpstr>4 Parts of Bld:</vt:lpstr>
      <vt:lpstr>BLOOD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Circulatory System</dc:title>
  <dc:creator>Williams, Lydia L</dc:creator>
  <cp:lastModifiedBy>Williams, Lydia L</cp:lastModifiedBy>
  <cp:revision>2</cp:revision>
  <dcterms:created xsi:type="dcterms:W3CDTF">2014-11-19T13:59:12Z</dcterms:created>
  <dcterms:modified xsi:type="dcterms:W3CDTF">2014-12-15T15:03:46Z</dcterms:modified>
</cp:coreProperties>
</file>