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7" r:id="rId1"/>
    <p:sldMasterId id="2147483698" r:id="rId2"/>
    <p:sldMasterId id="2147483699" r:id="rId3"/>
    <p:sldMasterId id="2147483700" r:id="rId4"/>
    <p:sldMasterId id="2147483701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3511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703513" y="274637"/>
            <a:ext cx="631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2693988" y="1600200"/>
            <a:ext cx="6326186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5pPr>
            <a:lvl6pPr marL="25146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6pPr>
            <a:lvl7pPr marL="29718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7pPr>
            <a:lvl8pPr marL="3429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8pPr>
            <a:lvl9pPr marL="38862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703513" y="274637"/>
            <a:ext cx="631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594100" y="700088"/>
            <a:ext cx="4525963" cy="6326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5pPr>
            <a:lvl6pPr marL="25146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6pPr>
            <a:lvl7pPr marL="29718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7pPr>
            <a:lvl8pPr marL="3429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8pPr>
            <a:lvl9pPr marL="38862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5303837" y="2409825"/>
            <a:ext cx="5851525" cy="1581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064543" y="904081"/>
            <a:ext cx="5851525" cy="4592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5pPr>
            <a:lvl6pPr marL="25146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6pPr>
            <a:lvl7pPr marL="29718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7pPr>
            <a:lvl8pPr marL="3429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8pPr>
            <a:lvl9pPr marL="38862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2701925" y="2130425"/>
            <a:ext cx="48006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4pPr>
            <a:lvl5pPr marL="20574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703513" y="274637"/>
            <a:ext cx="631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693988" y="1600200"/>
            <a:ext cx="6326186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703513" y="274637"/>
            <a:ext cx="631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693988" y="1600200"/>
            <a:ext cx="30860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5932487" y="1600200"/>
            <a:ext cx="308768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703513" y="274637"/>
            <a:ext cx="631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703513" y="274637"/>
            <a:ext cx="631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93988" y="1600200"/>
            <a:ext cx="30860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5932487" y="1600200"/>
            <a:ext cx="308768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703513" y="274637"/>
            <a:ext cx="631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 rot="5400000">
            <a:off x="3594100" y="700088"/>
            <a:ext cx="4525963" cy="6326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 rot="5400000">
            <a:off x="5303837" y="2409825"/>
            <a:ext cx="5851525" cy="1581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 rot="5400000">
            <a:off x="2064543" y="904081"/>
            <a:ext cx="5851525" cy="4592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136525" y="136525"/>
            <a:ext cx="8866187" cy="6581774"/>
          </a:xfrm>
          <a:prstGeom prst="rect">
            <a:avLst/>
          </a:prstGeom>
          <a:solidFill>
            <a:schemeClr val="dk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455612" y="2130425"/>
            <a:ext cx="7313612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455612" y="3886200"/>
            <a:ext cx="7313612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4pPr>
            <a:lvl5pPr marL="20574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5612" y="274637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5612" y="1600200"/>
            <a:ext cx="8226425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5612" y="274637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5612" y="1600200"/>
            <a:ext cx="4037012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4645025" y="1600200"/>
            <a:ext cx="4037013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5612" y="274637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5612" y="274637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 rot="5400000">
            <a:off x="2305844" y="-250031"/>
            <a:ext cx="4525963" cy="8226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 rot="5400000">
            <a:off x="4728369" y="2172493"/>
            <a:ext cx="5851525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 rot="5400000">
            <a:off x="538956" y="191294"/>
            <a:ext cx="5851525" cy="6018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136525" y="136525"/>
            <a:ext cx="8866187" cy="6581774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ctrTitle"/>
          </p:nvPr>
        </p:nvSpPr>
        <p:spPr>
          <a:xfrm>
            <a:off x="455612" y="2130425"/>
            <a:ext cx="7313612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ubTitle" idx="1"/>
          </p:nvPr>
        </p:nvSpPr>
        <p:spPr>
          <a:xfrm>
            <a:off x="455612" y="3886200"/>
            <a:ext cx="7313612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5612" y="274637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5612" y="1600200"/>
            <a:ext cx="8226425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5612" y="274637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5612" y="1600200"/>
            <a:ext cx="4037012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2"/>
          </p:nvPr>
        </p:nvSpPr>
        <p:spPr>
          <a:xfrm>
            <a:off x="4645025" y="1600200"/>
            <a:ext cx="4037013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55612" y="274637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701925" y="2130425"/>
            <a:ext cx="48006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4pPr>
            <a:lvl5pPr marL="20574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5pPr>
            <a:lvl6pPr marL="25146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5612" y="274637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 rot="5400000">
            <a:off x="2305844" y="-250031"/>
            <a:ext cx="4525963" cy="8226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 rot="5400000">
            <a:off x="4728369" y="2172493"/>
            <a:ext cx="5851525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 rot="5400000">
            <a:off x="538956" y="191294"/>
            <a:ext cx="5851525" cy="6018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136525" y="136525"/>
            <a:ext cx="8866187" cy="6581774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ctrTitle"/>
          </p:nvPr>
        </p:nvSpPr>
        <p:spPr>
          <a:xfrm>
            <a:off x="455612" y="2130425"/>
            <a:ext cx="7313612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subTitle" idx="1"/>
          </p:nvPr>
        </p:nvSpPr>
        <p:spPr>
          <a:xfrm>
            <a:off x="455612" y="3886200"/>
            <a:ext cx="7313612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5612" y="274637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455612" y="1600200"/>
            <a:ext cx="8226425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55612" y="274637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455612" y="1600200"/>
            <a:ext cx="4037012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2"/>
          </p:nvPr>
        </p:nvSpPr>
        <p:spPr>
          <a:xfrm>
            <a:off x="4645025" y="1600200"/>
            <a:ext cx="4037013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703513" y="274637"/>
            <a:ext cx="631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2703513" y="274637"/>
            <a:ext cx="631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693988" y="1600200"/>
            <a:ext cx="6326186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4pPr>
            <a:lvl5pPr marL="20574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5pPr>
            <a:lvl6pPr marL="25146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703513" y="274637"/>
            <a:ext cx="631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2693988" y="1600200"/>
            <a:ext cx="6326186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4pPr>
            <a:lvl5pPr marL="20574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136525" y="136525"/>
            <a:ext cx="8866187" cy="6581774"/>
          </a:xfrm>
          <a:prstGeom prst="rect">
            <a:avLst/>
          </a:prstGeom>
          <a:solidFill>
            <a:schemeClr val="dk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5612" y="274637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5612" y="1600200"/>
            <a:ext cx="8226425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4pPr>
            <a:lvl5pPr marL="20574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136525" y="136525"/>
            <a:ext cx="8866187" cy="6581774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5612" y="274637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5612" y="1600200"/>
            <a:ext cx="8226425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136525" y="136525"/>
            <a:ext cx="8866187" cy="6581774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5612" y="274637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5612" y="1600200"/>
            <a:ext cx="8226425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886777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Anemia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2057400" y="152400"/>
            <a:ext cx="7086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Def: An inadequate number of RBC,Hgb, or both.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 deficiency anemia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Sickle cell anemia</a:t>
            </a: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143000"/>
            <a:ext cx="2971799" cy="224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8900" y="3809998"/>
            <a:ext cx="4267199" cy="2881312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/>
          <p:nvPr/>
        </p:nvSpPr>
        <p:spPr>
          <a:xfrm rot="-4154146">
            <a:off x="5781757" y="2052466"/>
            <a:ext cx="1094162" cy="3016929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152400" y="304800"/>
            <a:ext cx="88391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Hypertension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lood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pressure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 Above 140 systolic, 90 diastolic.    140/90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57400" marR="0" lvl="4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Risk Factors:</a:t>
            </a:r>
          </a:p>
          <a:p>
            <a:pPr marL="2514600" marR="0" lvl="5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Hx, race, obesity, stress, smoking, aging, and diet high in saturated fat.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57400" marR="0" lvl="4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Treatment:</a:t>
            </a:r>
          </a:p>
          <a:p>
            <a:pPr marL="2514600" marR="0" lvl="5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Anti-hypertension drugs, diuretics, limit stress, stop smoking, better diet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381000" y="304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Leukemia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malignant disease of the bone marrow or lymph tissue.  A high number of immature WBC.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marR="0" lvl="3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Symptoms:</a:t>
            </a:r>
          </a:p>
          <a:p>
            <a:pPr marL="2057400" marR="0" lvl="4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Pyrexia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(fever)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Pallor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(loss of color)</a:t>
            </a:r>
          </a:p>
          <a:p>
            <a:pPr marL="2057400" marR="0" lvl="4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Fatigue</a:t>
            </a:r>
          </a:p>
          <a:p>
            <a:pPr marL="2057400" marR="0" lvl="4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Anemia</a:t>
            </a:r>
          </a:p>
          <a:p>
            <a:pPr marL="2057400" marR="0" lvl="4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Bleeding gums</a:t>
            </a:r>
          </a:p>
          <a:p>
            <a:pPr marL="2057400" marR="0" lvl="4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Excessive bruising</a:t>
            </a:r>
          </a:p>
          <a:p>
            <a:pPr marL="2057400" marR="0" lvl="4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oint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pain</a:t>
            </a:r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Shape 4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4247585"/>
            <a:ext cx="3314700" cy="2470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304800" y="381000"/>
            <a:ext cx="86868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Myocardial Infarction (Heart Attack)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a blockage in the coronary arteries cuts off the supply of blood to the heart.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57400" marR="0" lvl="4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Symptoms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2514600" marR="0" lvl="5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Severe crushing pain that radiates to the arm, neck &amp; jaw</a:t>
            </a:r>
          </a:p>
          <a:p>
            <a:pPr marL="2514600" marR="0" lvl="5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Pressure in the chest</a:t>
            </a:r>
          </a:p>
          <a:p>
            <a:pPr marL="2514600" marR="0" lvl="5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Perspiration &amp; cold, clammy skin</a:t>
            </a:r>
          </a:p>
          <a:p>
            <a:pPr marL="2514600" marR="0" lvl="5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Dyspnea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(difficulty breathing)</a:t>
            </a:r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685800" y="274637"/>
            <a:ext cx="8334375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Myocardial Infarction (Heart Attack)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1828800" y="1600200"/>
            <a:ext cx="68580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CPR, AED ASAP!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 of BP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smoking or stress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Regular exrs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Wt control</a:t>
            </a:r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Shape 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828800"/>
            <a:ext cx="3715644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4800600"/>
            <a:ext cx="2126049" cy="1523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3048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Phlebitis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inflammation of a vein.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Thrombophlebitis: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thrombus (clot) in a vein.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Varicose Veins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Dilated, swollen veins that 		       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lost elasticity and cause         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decreased bld flow.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14600" marR="0" lvl="5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pregnancy, prolonged sitting or standing, heredity factors.</a:t>
            </a:r>
          </a:p>
          <a:p>
            <a:pPr marL="2514600" marR="0" lvl="5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Tx: ex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s, support hose, avoid long periods of standing, surgery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Shape 4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433" y="915050"/>
            <a:ext cx="3200399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Shape 4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435" y="3047999"/>
            <a:ext cx="3200399" cy="360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5448" y="790302"/>
            <a:ext cx="4389828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Shape 449"/>
          <p:cNvSpPr txBox="1"/>
          <p:nvPr/>
        </p:nvSpPr>
        <p:spPr>
          <a:xfrm>
            <a:off x="1142213" y="240835"/>
            <a:ext cx="189186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Phlebitis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5054739" y="143971"/>
            <a:ext cx="3031406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Varicose veins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562975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Aneurysm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2819400" y="227012"/>
            <a:ext cx="6324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ballooning out of , or saclike formation on, an artery wall.</a:t>
            </a:r>
          </a:p>
        </p:txBody>
      </p:sp>
      <p:pic>
        <p:nvPicPr>
          <p:cNvPr id="362" name="Shape 3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219200"/>
            <a:ext cx="3581398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5999" y="3428998"/>
            <a:ext cx="2997829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020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Aneurysm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2209800" y="1600200"/>
            <a:ext cx="3570288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Dz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Congenital defects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Injuries</a:t>
            </a:r>
          </a:p>
          <a:p>
            <a:pPr marL="742950" marR="0" lvl="1" indent="-2095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Symptoms: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Pain &amp; pressure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symptoms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2"/>
          </p:nvPr>
        </p:nvSpPr>
        <p:spPr>
          <a:xfrm>
            <a:off x="5791200" y="1600200"/>
            <a:ext cx="3228975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Tx: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Sx removing the damaged area of bld vessel and replacing it c/ a plastic graft or another bld vessel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152400" y="152400"/>
            <a:ext cx="88391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Arteriosclerosis</a:t>
            </a: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A hardening or thickening of the arterial walls, resulting in a loss of elasticity and contractility.</a:t>
            </a:r>
          </a:p>
          <a:p>
            <a:pPr marL="342900" marR="0" lvl="0" indent="-3429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2514597" y="1287720"/>
            <a:ext cx="6476999" cy="2369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Atherosclerosis 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fatty plaques are deposited on the walls of the arteries.</a:t>
            </a: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3">
            <a:alphaModFix/>
          </a:blip>
          <a:srcRect t="3943" b="11549"/>
          <a:stretch/>
        </p:blipFill>
        <p:spPr>
          <a:xfrm>
            <a:off x="3270508" y="3243991"/>
            <a:ext cx="4965174" cy="343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 for Atherosclerosis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1981200" y="1295400"/>
            <a:ext cx="6934199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Angioplasty</a:t>
            </a: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may be used to remove or compress the deposits, or to insert a stent to allow blood flow.</a:t>
            </a: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By-pass surgery</a:t>
            </a:r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8483" y="3429000"/>
            <a:ext cx="4352474" cy="333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3581400"/>
            <a:ext cx="2257425" cy="268605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/>
          <p:nvPr/>
        </p:nvSpPr>
        <p:spPr>
          <a:xfrm>
            <a:off x="5867400" y="2133600"/>
            <a:ext cx="457200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>
            <a:solidFill>
              <a:srgbClr val="A2A2A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152400" y="304800"/>
            <a:ext cx="88391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Congestive Heart Failure (CHF)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condition that occurs when the heart muscle does not beat adequately to supply the blood needs of the body.</a:t>
            </a: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2209800"/>
            <a:ext cx="5105399" cy="408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631666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Congestive Heart Failure (CHF)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1871100" y="1828800"/>
            <a:ext cx="36363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Symptoms: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Edema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Dyspnea</a:t>
            </a: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(difficulty breathing)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yanosis </a:t>
            </a: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(blu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ish color)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Distention of neck veins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Weak, rapid pulse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Cough with pink, frothy sputum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body" idx="2"/>
          </p:nvPr>
        </p:nvSpPr>
        <p:spPr>
          <a:xfrm>
            <a:off x="5867400" y="1790700"/>
            <a:ext cx="32766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Tx: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Cardiac drugs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Elastic support hose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Oxygen therapy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Bedrest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Low-sodium diet</a:t>
            </a:r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228600" y="381000"/>
            <a:ext cx="8686800" cy="4068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Embolus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foreign substance circulating in the bldstream.</a:t>
            </a:r>
          </a:p>
          <a:p>
            <a:pPr marL="2057400" marR="0" lvl="4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Air, bld clot, bacterial clumps, fat globule, or other similar substances.</a:t>
            </a:r>
          </a:p>
          <a:p>
            <a:pPr marL="2057400" marR="0" lvl="4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Blockage may occur</a:t>
            </a:r>
          </a:p>
        </p:txBody>
      </p:sp>
      <p:pic>
        <p:nvPicPr>
          <p:cNvPr id="405" name="Shape 4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2667000"/>
            <a:ext cx="5714999" cy="3626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152400" y="381000"/>
            <a:ext cx="88391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Hemophilia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inherited disease that occurs almost exclusively in males but can be carried by females.    </a:t>
            </a:r>
            <a:r>
              <a:rPr lang="en-US" sz="2800" b="0" i="1" u="sng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Unable to clot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411" name="Shape 4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2209800"/>
            <a:ext cx="2170113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9400" y="2295525"/>
            <a:ext cx="3078163" cy="318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lood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rt">
  <a:themeElements>
    <a:clrScheme name="Default Design 2">
      <a:dk1>
        <a:srgbClr val="333333"/>
      </a:dk1>
      <a:lt1>
        <a:srgbClr val="FFFFFF"/>
      </a:lt1>
      <a:dk2>
        <a:srgbClr val="000099"/>
      </a:dk2>
      <a:lt2>
        <a:srgbClr val="FFFFFF"/>
      </a:lt2>
      <a:accent1>
        <a:srgbClr val="CBA1F7"/>
      </a:accent1>
      <a:accent2>
        <a:srgbClr val="85BEF2"/>
      </a:accent2>
      <a:accent3>
        <a:srgbClr val="AAAACA"/>
      </a:accent3>
      <a:accent4>
        <a:srgbClr val="DADADA"/>
      </a:accent4>
      <a:accent5>
        <a:srgbClr val="E2CDFA"/>
      </a:accent5>
      <a:accent6>
        <a:srgbClr val="78ACDB"/>
      </a:accent6>
      <a:hlink>
        <a:srgbClr val="B2B2FF"/>
      </a:hlink>
      <a:folHlink>
        <a:srgbClr val="EBC0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0099"/>
      </a:dk2>
      <a:lt2>
        <a:srgbClr val="FFFFFF"/>
      </a:lt2>
      <a:accent1>
        <a:srgbClr val="CBA1F7"/>
      </a:accent1>
      <a:accent2>
        <a:srgbClr val="85BEF2"/>
      </a:accent2>
      <a:accent3>
        <a:srgbClr val="AAAACA"/>
      </a:accent3>
      <a:accent4>
        <a:srgbClr val="DADADA"/>
      </a:accent4>
      <a:accent5>
        <a:srgbClr val="E2CDFA"/>
      </a:accent5>
      <a:accent6>
        <a:srgbClr val="78ACDB"/>
      </a:accent6>
      <a:hlink>
        <a:srgbClr val="B2B2FF"/>
      </a:hlink>
      <a:folHlink>
        <a:srgbClr val="EBC0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6666"/>
      </a:lt1>
      <a:dk2>
        <a:srgbClr val="000000"/>
      </a:dk2>
      <a:lt2>
        <a:srgbClr val="CCCCCC"/>
      </a:lt2>
      <a:accent1>
        <a:srgbClr val="8C3800"/>
      </a:accent1>
      <a:accent2>
        <a:srgbClr val="73174C"/>
      </a:accent2>
      <a:accent3>
        <a:srgbClr val="FFB8B8"/>
      </a:accent3>
      <a:accent4>
        <a:srgbClr val="000000"/>
      </a:accent4>
      <a:accent5>
        <a:srgbClr val="C5AEAA"/>
      </a:accent5>
      <a:accent6>
        <a:srgbClr val="681444"/>
      </a:accent6>
      <a:hlink>
        <a:srgbClr val="730000"/>
      </a:hlink>
      <a:folHlink>
        <a:srgbClr val="3C10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6666"/>
      </a:lt1>
      <a:dk2>
        <a:srgbClr val="000000"/>
      </a:dk2>
      <a:lt2>
        <a:srgbClr val="CCCCCC"/>
      </a:lt2>
      <a:accent1>
        <a:srgbClr val="8C3800"/>
      </a:accent1>
      <a:accent2>
        <a:srgbClr val="73174C"/>
      </a:accent2>
      <a:accent3>
        <a:srgbClr val="FFB8B8"/>
      </a:accent3>
      <a:accent4>
        <a:srgbClr val="000000"/>
      </a:accent4>
      <a:accent5>
        <a:srgbClr val="C5AEAA"/>
      </a:accent5>
      <a:accent6>
        <a:srgbClr val="681444"/>
      </a:accent6>
      <a:hlink>
        <a:srgbClr val="730000"/>
      </a:hlink>
      <a:folHlink>
        <a:srgbClr val="3C10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On-screen Show (4:3)</PresentationFormat>
  <Paragraphs>85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Blood</vt:lpstr>
      <vt:lpstr>heart</vt:lpstr>
      <vt:lpstr>1_Default Design</vt:lpstr>
      <vt:lpstr>2_Default Design</vt:lpstr>
      <vt:lpstr>3_Default Design</vt:lpstr>
      <vt:lpstr>Anemia</vt:lpstr>
      <vt:lpstr>Aneurysm</vt:lpstr>
      <vt:lpstr>Aneurysm</vt:lpstr>
      <vt:lpstr>PowerPoint Presentation</vt:lpstr>
      <vt:lpstr>Treatment for Atherosclerosis</vt:lpstr>
      <vt:lpstr>PowerPoint Presentation</vt:lpstr>
      <vt:lpstr>Congestive Heart Failure (CHF)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Myocardial Infarction (Heart Attack)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Anemia</dc:title>
  <dc:creator>Williams, Lydia L</dc:creator>
  <cp:lastModifiedBy>Williams, Lydia L</cp:lastModifiedBy>
  <cp:revision>1</cp:revision>
  <dcterms:modified xsi:type="dcterms:W3CDTF">2015-01-06T15:28:24Z</dcterms:modified>
</cp:coreProperties>
</file>