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4669-35FA-402A-AE45-69806BB40F9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798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12A5F-1EE8-4994-8695-480DFD1D63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254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CB2A-9B33-4E51-9AC0-283969F707F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5500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553A-7D53-497A-AF54-1E7EEFC603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37FA-734C-424B-983B-404E9A69C3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02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B178-0936-4166-AB58-B9CE648C818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455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145A-AE67-4B87-A06D-12FCFF322D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16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52DF-7285-4351-8A04-6B15F4AC552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53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CE1F-BEDE-4AB0-802F-0A3ED139EA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779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42EF-DF16-411C-A705-34DAD57215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569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253A-C888-4CBC-BBE2-65677FAC759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440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3CA0-FB7C-4FBA-913B-23040C149F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603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55B76-A1B3-4584-B700-F22B355F804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868362"/>
          </a:xfrm>
        </p:spPr>
        <p:txBody>
          <a:bodyPr/>
          <a:lstStyle/>
          <a:p>
            <a:r>
              <a:rPr lang="en-US" sz="4000" b="1" dirty="0" smtClean="0"/>
              <a:t>Today’s Agenda: </a:t>
            </a:r>
            <a:r>
              <a:rPr lang="en-US" sz="4000" b="1" dirty="0" smtClean="0"/>
              <a:t>3/27/15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8307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Warm-up assignment on Google Classroom; practice labeling respiratory structures.</a:t>
            </a: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the breathing and respiratory process.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			</a:t>
            </a:r>
            <a:r>
              <a:rPr lang="en-US" sz="2000" b="1" u="sng" dirty="0" smtClean="0"/>
              <a:t>State </a:t>
            </a:r>
            <a:r>
              <a:rPr lang="en-US" sz="2000" b="1" u="sng" dirty="0"/>
              <a:t>Standards</a:t>
            </a:r>
            <a:r>
              <a:rPr lang="en-US" sz="2000" b="1" dirty="0"/>
              <a:t>: </a:t>
            </a:r>
          </a:p>
          <a:p>
            <a:pPr marL="0" indent="0" hangingPunct="0">
              <a:buNone/>
            </a:pPr>
            <a:r>
              <a:rPr lang="en-US" sz="2000" dirty="0" smtClean="0"/>
              <a:t>			1:3    </a:t>
            </a:r>
            <a:r>
              <a:rPr lang="en-US" sz="2000" dirty="0"/>
              <a:t>Analyze basic structure and function of the </a:t>
            </a:r>
            <a:r>
              <a:rPr lang="en-US" sz="2000" dirty="0" smtClean="0"/>
              <a:t>				human </a:t>
            </a:r>
            <a:r>
              <a:rPr lang="en-US" sz="2000" dirty="0"/>
              <a:t>body.</a:t>
            </a:r>
          </a:p>
          <a:p>
            <a:pPr marL="0" indent="0">
              <a:buNone/>
            </a:pPr>
            <a:r>
              <a:rPr lang="en-US" sz="2000" dirty="0" smtClean="0"/>
              <a:t>			1:5    </a:t>
            </a:r>
            <a:r>
              <a:rPr lang="en-US" sz="2000" dirty="0"/>
              <a:t>Describe common diseases and disorders of </a:t>
            </a:r>
            <a:r>
              <a:rPr lang="en-US" sz="2000" dirty="0" smtClean="0"/>
              <a:t>			each </a:t>
            </a:r>
            <a:r>
              <a:rPr lang="en-US" sz="2000" dirty="0"/>
              <a:t>body system.</a:t>
            </a:r>
            <a:endParaRPr lang="en-US" sz="2000" b="1" dirty="0"/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8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10207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39175" cy="4678363"/>
          </a:xfrm>
        </p:spPr>
        <p:txBody>
          <a:bodyPr/>
          <a:lstStyle/>
          <a:p>
            <a:r>
              <a:rPr lang="en-US" dirty="0" smtClean="0"/>
              <a:t>Def: the physical &amp; chemical processes by which the body supplies its cells &amp; tissues c O2 needed for metabolism &amp; relives them of the CO2 formed in energy-producing reactions.</a:t>
            </a:r>
          </a:p>
          <a:p>
            <a:endParaRPr lang="en-US" dirty="0"/>
          </a:p>
          <a:p>
            <a:r>
              <a:rPr lang="en-US" dirty="0" smtClean="0"/>
              <a:t>Subdivided into three parts: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 smtClean="0"/>
              <a:t>External Respiration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 smtClean="0"/>
              <a:t>Internal Respiration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101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External Respiration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91575" cy="4525963"/>
          </a:xfrm>
        </p:spPr>
        <p:txBody>
          <a:bodyPr/>
          <a:lstStyle/>
          <a:p>
            <a:r>
              <a:rPr lang="en-US" dirty="0" smtClean="0"/>
              <a:t>AKA – breathing </a:t>
            </a:r>
          </a:p>
          <a:p>
            <a:r>
              <a:rPr lang="en-US" dirty="0" smtClean="0"/>
              <a:t>Def: exchange of O2 and CO2 between the lungs and the outside </a:t>
            </a:r>
            <a:r>
              <a:rPr lang="en-US" dirty="0" err="1" smtClean="0"/>
              <a:t>envir’t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Consists of inspiration – air enters body, passed to alveoli through concentration gradient (think biology)</a:t>
            </a:r>
          </a:p>
          <a:p>
            <a:pPr lvl="1"/>
            <a:r>
              <a:rPr lang="en-US" dirty="0" smtClean="0"/>
              <a:t>Consists of expiration – expels the CO2  put into alveoli from the deoxygenated bloodstream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70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Internal Respiration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15375" cy="4525963"/>
          </a:xfrm>
        </p:spPr>
        <p:txBody>
          <a:bodyPr/>
          <a:lstStyle/>
          <a:p>
            <a:r>
              <a:rPr lang="en-US" dirty="0" smtClean="0"/>
              <a:t>Def: includes the exchange of CO2 and O2 b/w cells and the lymph surrounding them; oxidative process of E- in cells.</a:t>
            </a:r>
          </a:p>
          <a:p>
            <a:pPr lvl="1"/>
            <a:r>
              <a:rPr lang="en-US" dirty="0" smtClean="0"/>
              <a:t>After inspiration – alveoli are rich c O2, therefore the greater concentration of O2 in the alveoli/</a:t>
            </a:r>
            <a:r>
              <a:rPr lang="en-US" dirty="0" err="1" smtClean="0"/>
              <a:t>bld</a:t>
            </a:r>
            <a:r>
              <a:rPr lang="en-US" dirty="0" smtClean="0"/>
              <a:t> diffuses into the tissue cells (producing oxygenated blood).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 the same time – CO2 concentration increases in the tissues to a point where it will diffuse out of the cells and back into the blood so that it can exit the body through the lungs (thus producing deoxygenated blood).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79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Cellular Respiration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505575" cy="4525963"/>
          </a:xfrm>
        </p:spPr>
        <p:txBody>
          <a:bodyPr/>
          <a:lstStyle/>
          <a:p>
            <a:r>
              <a:rPr lang="en-US" dirty="0" smtClean="0"/>
              <a:t>AKA – oxidation</a:t>
            </a:r>
          </a:p>
          <a:p>
            <a:r>
              <a:rPr lang="en-US" dirty="0" smtClean="0"/>
              <a:t>Def: use of oxygen to release energy stored in nutrient molecules such as glucose; this chemical </a:t>
            </a:r>
            <a:r>
              <a:rPr lang="en-US" dirty="0" err="1" smtClean="0"/>
              <a:t>rxn</a:t>
            </a:r>
            <a:r>
              <a:rPr lang="en-US" dirty="0" smtClean="0"/>
              <a:t> occurs inside cells.</a:t>
            </a:r>
          </a:p>
          <a:p>
            <a:r>
              <a:rPr lang="en-US" dirty="0" smtClean="0"/>
              <a:t>Heat/light energy is oxidized when wood burns, heat energy is oxidized when glucose is metabolized inside our cells for energy.</a:t>
            </a:r>
          </a:p>
          <a:p>
            <a:pPr lvl="1"/>
            <a:r>
              <a:rPr lang="en-US" dirty="0" smtClean="0"/>
              <a:t>CO2 and water is given off as waste</a:t>
            </a:r>
          </a:p>
          <a:p>
            <a:pPr lvl="2"/>
            <a:r>
              <a:rPr lang="en-US" dirty="0" smtClean="0"/>
              <a:t>CO2 goes back to lungs</a:t>
            </a:r>
          </a:p>
          <a:p>
            <a:pPr lvl="2"/>
            <a:r>
              <a:rPr lang="en-US" dirty="0" smtClean="0"/>
              <a:t>Water goes to kidneys to be urine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623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 of Breathing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9157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part process:</a:t>
            </a:r>
          </a:p>
          <a:p>
            <a:pPr marL="1030288" indent="-1030288">
              <a:buNone/>
              <a:tabLst>
                <a:tab pos="1597025" algn="l"/>
              </a:tabLst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b="1" dirty="0" smtClean="0"/>
              <a:t>Inhalation/Inspiration: </a:t>
            </a:r>
            <a:r>
              <a:rPr lang="en-US" dirty="0" smtClean="0"/>
              <a:t>intercostal mm lift the ribs up/out thus increasing volume in lungs, and the dome shaped diaphragm contracts. As a result, atmospheric pressure increases so that air rushes all the way down to alveoli.</a:t>
            </a:r>
          </a:p>
          <a:p>
            <a:pPr marL="2743200" indent="-274320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b="1" dirty="0" smtClean="0"/>
              <a:t>Exhalation/Expiration: </a:t>
            </a:r>
            <a:r>
              <a:rPr lang="en-US" dirty="0" smtClean="0"/>
              <a:t>intercostal mm and diaphragm relax, thus the ribs move down.  The alveoli collapse and the atmospheric pressure decreases so that air CO2 will rush out of the body.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56532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negative_pressure_breat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49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Respiratory Movements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Coughing – a forceful exhalation to clear the lower respiratory tract</a:t>
            </a:r>
          </a:p>
          <a:p>
            <a:endParaRPr lang="en-US" dirty="0"/>
          </a:p>
          <a:p>
            <a:r>
              <a:rPr lang="en-US" dirty="0" smtClean="0"/>
              <a:t>Hiccoughs – spasm of the diaphragm and glottis</a:t>
            </a:r>
          </a:p>
          <a:p>
            <a:endParaRPr lang="en-US" dirty="0"/>
          </a:p>
          <a:p>
            <a:r>
              <a:rPr lang="en-US" dirty="0" smtClean="0"/>
              <a:t>Sneezing – similar to cough but air is forced through the nose to clear the upper respiratory tract</a:t>
            </a:r>
          </a:p>
          <a:p>
            <a:endParaRPr lang="en-US" dirty="0"/>
          </a:p>
          <a:p>
            <a:r>
              <a:rPr lang="en-US" dirty="0" smtClean="0"/>
              <a:t>Yawning – believed to be cause by the need to increase O2 c/in </a:t>
            </a:r>
            <a:r>
              <a:rPr lang="en-US" smtClean="0"/>
              <a:t>the blood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5992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Lung x-ray">
  <a:themeElements>
    <a:clrScheme name="Office Theme 2">
      <a:dk1>
        <a:srgbClr val="000000"/>
      </a:dk1>
      <a:lt1>
        <a:srgbClr val="CC99CC"/>
      </a:lt1>
      <a:dk2>
        <a:srgbClr val="000000"/>
      </a:dk2>
      <a:lt2>
        <a:srgbClr val="CCCCCC"/>
      </a:lt2>
      <a:accent1>
        <a:srgbClr val="7A3143"/>
      </a:accent1>
      <a:accent2>
        <a:srgbClr val="4C317A"/>
      </a:accent2>
      <a:accent3>
        <a:srgbClr val="E2CAE2"/>
      </a:accent3>
      <a:accent4>
        <a:srgbClr val="000000"/>
      </a:accent4>
      <a:accent5>
        <a:srgbClr val="BEADB0"/>
      </a:accent5>
      <a:accent6>
        <a:srgbClr val="442B6E"/>
      </a:accent6>
      <a:hlink>
        <a:srgbClr val="591B59"/>
      </a:hlink>
      <a:folHlink>
        <a:srgbClr val="14236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99CC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02680"/>
        </a:accent2>
        <a:accent3>
          <a:srgbClr val="E2CAE2"/>
        </a:accent3>
        <a:accent4>
          <a:srgbClr val="000000"/>
        </a:accent4>
        <a:accent5>
          <a:srgbClr val="CAADCA"/>
        </a:accent5>
        <a:accent6>
          <a:srgbClr val="732173"/>
        </a:accent6>
        <a:hlink>
          <a:srgbClr val="6B006B"/>
        </a:hlink>
        <a:folHlink>
          <a:srgbClr val="591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99CC"/>
        </a:lt1>
        <a:dk2>
          <a:srgbClr val="000000"/>
        </a:dk2>
        <a:lt2>
          <a:srgbClr val="CCCCCC"/>
        </a:lt2>
        <a:accent1>
          <a:srgbClr val="7A3143"/>
        </a:accent1>
        <a:accent2>
          <a:srgbClr val="4C317A"/>
        </a:accent2>
        <a:accent3>
          <a:srgbClr val="E2CAE2"/>
        </a:accent3>
        <a:accent4>
          <a:srgbClr val="000000"/>
        </a:accent4>
        <a:accent5>
          <a:srgbClr val="BEADB0"/>
        </a:accent5>
        <a:accent6>
          <a:srgbClr val="442B6E"/>
        </a:accent6>
        <a:hlink>
          <a:srgbClr val="591B59"/>
        </a:hlink>
        <a:folHlink>
          <a:srgbClr val="142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99CC"/>
        </a:lt1>
        <a:dk2>
          <a:srgbClr val="000000"/>
        </a:dk2>
        <a:lt2>
          <a:srgbClr val="CCCCCC"/>
        </a:lt2>
        <a:accent1>
          <a:srgbClr val="416127"/>
        </a:accent1>
        <a:accent2>
          <a:srgbClr val="6B2B6B"/>
        </a:accent2>
        <a:accent3>
          <a:srgbClr val="E2CAE2"/>
        </a:accent3>
        <a:accent4>
          <a:srgbClr val="000000"/>
        </a:accent4>
        <a:accent5>
          <a:srgbClr val="B0B7AC"/>
        </a:accent5>
        <a:accent6>
          <a:srgbClr val="602660"/>
        </a:accent6>
        <a:hlink>
          <a:srgbClr val="473E00"/>
        </a:hlink>
        <a:folHlink>
          <a:srgbClr val="003B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99CC"/>
        </a:lt1>
        <a:dk2>
          <a:srgbClr val="000000"/>
        </a:dk2>
        <a:lt2>
          <a:srgbClr val="CCCCCC"/>
        </a:lt2>
        <a:accent1>
          <a:srgbClr val="784618"/>
        </a:accent1>
        <a:accent2>
          <a:srgbClr val="454C01"/>
        </a:accent2>
        <a:accent3>
          <a:srgbClr val="E2CAE2"/>
        </a:accent3>
        <a:accent4>
          <a:srgbClr val="000000"/>
        </a:accent4>
        <a:accent5>
          <a:srgbClr val="BEB0AB"/>
        </a:accent5>
        <a:accent6>
          <a:srgbClr val="3E4401"/>
        </a:accent6>
        <a:hlink>
          <a:srgbClr val="003659"/>
        </a:hlink>
        <a:folHlink>
          <a:srgbClr val="591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02680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32173"/>
        </a:accent6>
        <a:hlink>
          <a:srgbClr val="6B006B"/>
        </a:hlink>
        <a:folHlink>
          <a:srgbClr val="591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A3143"/>
        </a:accent1>
        <a:accent2>
          <a:srgbClr val="4C317A"/>
        </a:accent2>
        <a:accent3>
          <a:srgbClr val="FFFFFF"/>
        </a:accent3>
        <a:accent4>
          <a:srgbClr val="000000"/>
        </a:accent4>
        <a:accent5>
          <a:srgbClr val="BEADB0"/>
        </a:accent5>
        <a:accent6>
          <a:srgbClr val="442B6E"/>
        </a:accent6>
        <a:hlink>
          <a:srgbClr val="591B59"/>
        </a:hlink>
        <a:folHlink>
          <a:srgbClr val="142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16127"/>
        </a:accent1>
        <a:accent2>
          <a:srgbClr val="6B2B6B"/>
        </a:accent2>
        <a:accent3>
          <a:srgbClr val="FFFFFF"/>
        </a:accent3>
        <a:accent4>
          <a:srgbClr val="000000"/>
        </a:accent4>
        <a:accent5>
          <a:srgbClr val="B0B7AC"/>
        </a:accent5>
        <a:accent6>
          <a:srgbClr val="602660"/>
        </a:accent6>
        <a:hlink>
          <a:srgbClr val="473E00"/>
        </a:hlink>
        <a:folHlink>
          <a:srgbClr val="003B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84618"/>
        </a:accent1>
        <a:accent2>
          <a:srgbClr val="454C01"/>
        </a:accent2>
        <a:accent3>
          <a:srgbClr val="FFFFFF"/>
        </a:accent3>
        <a:accent4>
          <a:srgbClr val="000000"/>
        </a:accent4>
        <a:accent5>
          <a:srgbClr val="BEB0AB"/>
        </a:accent5>
        <a:accent6>
          <a:srgbClr val="3E4401"/>
        </a:accent6>
        <a:hlink>
          <a:srgbClr val="003659"/>
        </a:hlink>
        <a:folHlink>
          <a:srgbClr val="5912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Lung x-ray</vt:lpstr>
      <vt:lpstr>Today’s Agenda: 3/27/15</vt:lpstr>
      <vt:lpstr>Respiration</vt:lpstr>
      <vt:lpstr>1. External Respiration</vt:lpstr>
      <vt:lpstr>2. Internal Respiration</vt:lpstr>
      <vt:lpstr>3. Cellular Respiration</vt:lpstr>
      <vt:lpstr>Mechanisms of Breathing</vt:lpstr>
      <vt:lpstr>PowerPoint Presentation</vt:lpstr>
      <vt:lpstr>Respiratory Movements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Agenda: 3/27/15</dc:title>
  <dc:creator>Williams, Lydia L</dc:creator>
  <cp:lastModifiedBy>Williams, Lydia L</cp:lastModifiedBy>
  <cp:revision>2</cp:revision>
  <dcterms:created xsi:type="dcterms:W3CDTF">2015-03-27T13:44:20Z</dcterms:created>
  <dcterms:modified xsi:type="dcterms:W3CDTF">2015-03-27T13:50:16Z</dcterms:modified>
</cp:coreProperties>
</file>