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6" r:id="rId9"/>
    <p:sldId id="263" r:id="rId10"/>
    <p:sldId id="264" r:id="rId11"/>
    <p:sldId id="265" r:id="rId12"/>
    <p:sldId id="271" r:id="rId13"/>
    <p:sldId id="267" r:id="rId14"/>
    <p:sldId id="268" r:id="rId15"/>
    <p:sldId id="269" r:id="rId16"/>
    <p:sldId id="27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103" d="100"/>
          <a:sy n="103" d="100"/>
        </p:scale>
        <p:origin x="-2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9E0DEA2-9B3F-460B-81ED-183EC9B5DEAD}" type="datetimeFigureOut">
              <a:rPr lang="en-US" smtClean="0"/>
              <a:t>3/19/2014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CD6EB4-393C-4474-8768-4A475AC0E64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E0DEA2-9B3F-460B-81ED-183EC9B5DEAD}"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D6EB4-393C-4474-8768-4A475AC0E6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E0DEA2-9B3F-460B-81ED-183EC9B5DEAD}"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D6EB4-393C-4474-8768-4A475AC0E6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9E0DEA2-9B3F-460B-81ED-183EC9B5DEAD}" type="datetimeFigureOut">
              <a:rPr lang="en-US" smtClean="0"/>
              <a:t>3/19/2014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BCD6EB4-393C-4474-8768-4A475AC0E6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9E0DEA2-9B3F-460B-81ED-183EC9B5DEAD}" type="datetimeFigureOut">
              <a:rPr lang="en-US" smtClean="0"/>
              <a:t>3/19/2014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BCD6EB4-393C-4474-8768-4A475AC0E644}"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9E0DEA2-9B3F-460B-81ED-183EC9B5DEAD}" type="datetimeFigureOut">
              <a:rPr lang="en-US" smtClean="0"/>
              <a:t>3/19/2014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BCD6EB4-393C-4474-8768-4A475AC0E6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9E0DEA2-9B3F-460B-81ED-183EC9B5DEAD}" type="datetimeFigureOut">
              <a:rPr lang="en-US" smtClean="0"/>
              <a:t>3/19/2014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BCD6EB4-393C-4474-8768-4A475AC0E6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E0DEA2-9B3F-460B-81ED-183EC9B5DEAD}"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CD6EB4-393C-4474-8768-4A475AC0E6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9E0DEA2-9B3F-460B-81ED-183EC9B5DEAD}" type="datetimeFigureOut">
              <a:rPr lang="en-US" smtClean="0"/>
              <a:t>3/19/2014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BCD6EB4-393C-4474-8768-4A475AC0E6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9E0DEA2-9B3F-460B-81ED-183EC9B5DEAD}" type="datetimeFigureOut">
              <a:rPr lang="en-US" smtClean="0"/>
              <a:t>3/19/2014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BCD6EB4-393C-4474-8768-4A475AC0E6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9E0DEA2-9B3F-460B-81ED-183EC9B5DEAD}" type="datetimeFigureOut">
              <a:rPr lang="en-US" smtClean="0"/>
              <a:t>3/19/2014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BCD6EB4-393C-4474-8768-4A475AC0E6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9E0DEA2-9B3F-460B-81ED-183EC9B5DEAD}" type="datetimeFigureOut">
              <a:rPr lang="en-US" smtClean="0"/>
              <a:t>3/19/2014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CD6EB4-393C-4474-8768-4A475AC0E64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 – ups!</a:t>
            </a:r>
            <a:endParaRPr lang="en-US" dirty="0"/>
          </a:p>
        </p:txBody>
      </p:sp>
      <p:sp>
        <p:nvSpPr>
          <p:cNvPr id="5" name="Content Placeholder 4"/>
          <p:cNvSpPr>
            <a:spLocks noGrp="1"/>
          </p:cNvSpPr>
          <p:nvPr>
            <p:ph idx="1"/>
          </p:nvPr>
        </p:nvSpPr>
        <p:spPr/>
        <p:txBody>
          <a:bodyPr>
            <a:noAutofit/>
          </a:bodyPr>
          <a:lstStyle/>
          <a:p>
            <a:pPr>
              <a:buNone/>
            </a:pPr>
            <a:r>
              <a:rPr lang="en-US" sz="2000" b="1" dirty="0" smtClean="0"/>
              <a:t>    1. Failure to give care that is normally expected of a person in a particular position, resulting in injury to another person is ____.</a:t>
            </a:r>
            <a:br>
              <a:rPr lang="en-US" sz="2000" b="1" dirty="0" smtClean="0"/>
            </a:br>
            <a:r>
              <a:rPr lang="en-US" sz="2000" b="1" dirty="0" smtClean="0"/>
              <a:t>a. malpractice c. abuse</a:t>
            </a:r>
            <a:br>
              <a:rPr lang="en-US" sz="2000" b="1" dirty="0" smtClean="0"/>
            </a:br>
            <a:r>
              <a:rPr lang="en-US" sz="2000" b="1" dirty="0" smtClean="0"/>
              <a:t>b. negligence d. defamation</a:t>
            </a:r>
            <a:br>
              <a:rPr lang="en-US" sz="2000" b="1" dirty="0" smtClean="0"/>
            </a:br>
            <a:r>
              <a:rPr lang="en-US" sz="2000" b="1" dirty="0" smtClean="0"/>
              <a:t/>
            </a:r>
            <a:br>
              <a:rPr lang="en-US" sz="2000" b="1" dirty="0" smtClean="0"/>
            </a:br>
            <a:r>
              <a:rPr lang="en-US" sz="2000" b="1" dirty="0" smtClean="0"/>
              <a:t> 2. If a health care worker sends information to an insurance company without the patient’s written consent, this can be ____.</a:t>
            </a:r>
            <a:br>
              <a:rPr lang="en-US" sz="2000" b="1" dirty="0" smtClean="0"/>
            </a:br>
            <a:r>
              <a:rPr lang="en-US" sz="2000" b="1" dirty="0" smtClean="0"/>
              <a:t>a. invasion of privacy c. slander</a:t>
            </a:r>
            <a:br>
              <a:rPr lang="en-US" sz="2000" b="1" dirty="0" smtClean="0"/>
            </a:br>
            <a:r>
              <a:rPr lang="en-US" sz="2000" b="1" dirty="0" smtClean="0"/>
              <a:t>b. defamation d. libel</a:t>
            </a:r>
            <a:br>
              <a:rPr lang="en-US" sz="2000" b="1" dirty="0" smtClean="0"/>
            </a:br>
            <a:r>
              <a:rPr lang="en-US" sz="2000" b="1" dirty="0" smtClean="0"/>
              <a:t/>
            </a:r>
            <a:br>
              <a:rPr lang="en-US" sz="2000" b="1" dirty="0" smtClean="0"/>
            </a:br>
            <a:r>
              <a:rPr lang="en-US" sz="2000" b="1" dirty="0" smtClean="0"/>
              <a:t> 3. A set of principles relating to what is morally right or wrong are known as ____.</a:t>
            </a:r>
            <a:br>
              <a:rPr lang="en-US" sz="2000" b="1" dirty="0" smtClean="0"/>
            </a:br>
            <a:r>
              <a:rPr lang="en-US" sz="2000" b="1" dirty="0" smtClean="0"/>
              <a:t>a. torts c. ethics</a:t>
            </a:r>
            <a:br>
              <a:rPr lang="en-US" sz="2000" b="1" dirty="0" smtClean="0"/>
            </a:br>
            <a:r>
              <a:rPr lang="en-US" sz="2000" b="1" dirty="0" smtClean="0"/>
              <a:t>b. contracts d. patients’ rights</a:t>
            </a:r>
            <a:br>
              <a:rPr lang="en-US" sz="2000" b="1" dirty="0" smtClean="0"/>
            </a:br>
            <a:endParaRPr 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dirty="0" smtClean="0"/>
              <a:t>- Raise the head of the bed a little more so the person is in a sitting position. This position makes it easier to have a BM or urinate.</a:t>
            </a:r>
            <a:br>
              <a:rPr lang="en-US" dirty="0" smtClean="0"/>
            </a:br>
            <a:r>
              <a:rPr lang="en-US" dirty="0" smtClean="0"/>
              <a:t/>
            </a:r>
            <a:br>
              <a:rPr lang="en-US" dirty="0" smtClean="0"/>
            </a:br>
            <a:endParaRPr lang="en-US" dirty="0" smtClean="0"/>
          </a:p>
          <a:p>
            <a:pPr>
              <a:buFontTx/>
              <a:buChar char="-"/>
            </a:pPr>
            <a:r>
              <a:rPr lang="en-US" dirty="0" smtClean="0"/>
              <a:t>Give the person privacy if possible. If the person is weak do not leave him alone.</a:t>
            </a:r>
          </a:p>
          <a:p>
            <a:pPr>
              <a:buFontTx/>
              <a:buChar char="-"/>
            </a:pPr>
            <a:endParaRPr lang="en-US" dirty="0"/>
          </a:p>
          <a:p>
            <a:pPr>
              <a:buFontTx/>
              <a:buChar char="-"/>
            </a:pPr>
            <a:r>
              <a:rPr lang="en-US" dirty="0" smtClean="0"/>
              <a:t>Pt must wash hands after using the bedpan</a:t>
            </a:r>
            <a:br>
              <a:rPr lang="en-US" dirty="0" smtClean="0"/>
            </a:br>
            <a:r>
              <a:rPr lang="en-US" dirty="0" smtClean="0"/>
              <a:t/>
            </a:r>
            <a:br>
              <a:rPr lang="en-US" dirty="0" smtClean="0"/>
            </a:br>
            <a:endParaRPr lang="en-US" dirty="0" smtClean="0"/>
          </a:p>
          <a:p>
            <a:pPr>
              <a:buNone/>
            </a:pPr>
            <a:r>
              <a:rPr lang="en-US" dirty="0" smtClean="0"/>
              <a:t>- When the person is done, lower the head of the bed. Ask the person to raise his buttocks. Support the lower back of the person with one hand. Carefully remove the bedpan with your other hand. Cover the bedpan with a towel and put it on a chair. </a:t>
            </a:r>
            <a:r>
              <a:rPr lang="en-US" b="1" dirty="0" smtClean="0"/>
              <a:t>Do not</a:t>
            </a:r>
            <a:r>
              <a:rPr lang="en-US" dirty="0" smtClean="0"/>
              <a:t> put it on the side stand or bed table.</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precautions</a:t>
            </a:r>
            <a:endParaRPr lang="en-US" dirty="0"/>
          </a:p>
        </p:txBody>
      </p:sp>
      <p:sp>
        <p:nvSpPr>
          <p:cNvPr id="3" name="Content Placeholder 2"/>
          <p:cNvSpPr>
            <a:spLocks noGrp="1"/>
          </p:cNvSpPr>
          <p:nvPr>
            <p:ph idx="1"/>
          </p:nvPr>
        </p:nvSpPr>
        <p:spPr/>
        <p:txBody>
          <a:bodyPr/>
          <a:lstStyle/>
          <a:p>
            <a:pPr>
              <a:buFontTx/>
              <a:buChar char="-"/>
            </a:pPr>
            <a:r>
              <a:rPr lang="en-US" dirty="0" smtClean="0"/>
              <a:t>Hands must be washed</a:t>
            </a:r>
          </a:p>
          <a:p>
            <a:pPr>
              <a:buFontTx/>
              <a:buChar char="-"/>
            </a:pPr>
            <a:r>
              <a:rPr lang="en-US" dirty="0" smtClean="0"/>
              <a:t>Gloves must be worn</a:t>
            </a:r>
          </a:p>
          <a:p>
            <a:pPr>
              <a:buFontTx/>
              <a:buChar char="-"/>
            </a:pPr>
            <a:r>
              <a:rPr lang="en-US" dirty="0" smtClean="0"/>
              <a:t>Eye protection ( splashing or spraying while emptying the bedpan ) </a:t>
            </a:r>
          </a:p>
          <a:p>
            <a:pPr>
              <a:buFontTx/>
              <a:buChar char="-"/>
            </a:pPr>
            <a:endParaRPr lang="en-US" dirty="0"/>
          </a:p>
          <a:p>
            <a:pPr>
              <a:buFontTx/>
              <a:buChar char="-"/>
            </a:pPr>
            <a:r>
              <a:rPr lang="en-US" dirty="0" smtClean="0"/>
              <a:t>http://www.youtube.com/watch?v=5DO9hUwOcf0</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and supplies</a:t>
            </a:r>
            <a:endParaRPr lang="en-US" dirty="0"/>
          </a:p>
        </p:txBody>
      </p:sp>
      <p:sp>
        <p:nvSpPr>
          <p:cNvPr id="3" name="Content Placeholder 2"/>
          <p:cNvSpPr>
            <a:spLocks noGrp="1"/>
          </p:cNvSpPr>
          <p:nvPr>
            <p:ph idx="1"/>
          </p:nvPr>
        </p:nvSpPr>
        <p:spPr/>
        <p:txBody>
          <a:bodyPr/>
          <a:lstStyle/>
          <a:p>
            <a:pPr>
              <a:buFontTx/>
              <a:buChar char="-"/>
            </a:pPr>
            <a:r>
              <a:rPr lang="en-US" dirty="0" smtClean="0"/>
              <a:t>Urinal w/ cover </a:t>
            </a:r>
          </a:p>
          <a:p>
            <a:pPr>
              <a:buFontTx/>
              <a:buChar char="-"/>
            </a:pPr>
            <a:r>
              <a:rPr lang="en-US" dirty="0" smtClean="0"/>
              <a:t> basin</a:t>
            </a:r>
          </a:p>
          <a:p>
            <a:pPr>
              <a:buFontTx/>
              <a:buChar char="-"/>
            </a:pPr>
            <a:r>
              <a:rPr lang="en-US" dirty="0" smtClean="0"/>
              <a:t> soap </a:t>
            </a:r>
          </a:p>
          <a:p>
            <a:pPr>
              <a:buFontTx/>
              <a:buChar char="-"/>
            </a:pPr>
            <a:r>
              <a:rPr lang="en-US" dirty="0" smtClean="0"/>
              <a:t> washcloth </a:t>
            </a:r>
          </a:p>
          <a:p>
            <a:pPr>
              <a:buFontTx/>
              <a:buChar char="-"/>
            </a:pPr>
            <a:r>
              <a:rPr lang="en-US" dirty="0" smtClean="0"/>
              <a:t> towel </a:t>
            </a:r>
          </a:p>
          <a:p>
            <a:pPr>
              <a:buFontTx/>
              <a:buChar char="-"/>
            </a:pPr>
            <a:r>
              <a:rPr lang="en-US" dirty="0" smtClean="0"/>
              <a:t>toilet tissue </a:t>
            </a:r>
          </a:p>
          <a:p>
            <a:pPr>
              <a:buFontTx/>
              <a:buChar char="-"/>
            </a:pPr>
            <a:r>
              <a:rPr lang="en-US" dirty="0" smtClean="0"/>
              <a:t>disposable gloves </a:t>
            </a:r>
          </a:p>
          <a:p>
            <a:pPr>
              <a:buFontTx/>
              <a:buChar char="-"/>
            </a:pPr>
            <a:r>
              <a:rPr lang="en-US" dirty="0" smtClean="0"/>
              <a:t> pen or pencil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Assisting w/ urinals </a:t>
            </a:r>
            <a:endParaRPr lang="en-US" dirty="0"/>
          </a:p>
        </p:txBody>
      </p:sp>
      <p:sp>
        <p:nvSpPr>
          <p:cNvPr id="3" name="Content Placeholder 2"/>
          <p:cNvSpPr>
            <a:spLocks noGrp="1"/>
          </p:cNvSpPr>
          <p:nvPr>
            <p:ph idx="1"/>
          </p:nvPr>
        </p:nvSpPr>
        <p:spPr/>
        <p:txBody>
          <a:bodyPr>
            <a:normAutofit fontScale="85000" lnSpcReduction="20000"/>
          </a:bodyPr>
          <a:lstStyle/>
          <a:p>
            <a:pPr>
              <a:buFontTx/>
              <a:buChar char="-"/>
            </a:pPr>
            <a:r>
              <a:rPr lang="en-US" dirty="0" smtClean="0"/>
              <a:t>Ask the person to put the urinal between the legs.</a:t>
            </a:r>
            <a:br>
              <a:rPr lang="en-US" dirty="0" smtClean="0"/>
            </a:br>
            <a:endParaRPr lang="en-US" dirty="0" smtClean="0"/>
          </a:p>
          <a:p>
            <a:pPr>
              <a:buFontTx/>
              <a:buChar char="-"/>
            </a:pPr>
            <a:r>
              <a:rPr lang="en-US" dirty="0" smtClean="0"/>
              <a:t>Put on disposable gloves and spread the legs of the person if he cannot do it.</a:t>
            </a:r>
            <a:br>
              <a:rPr lang="en-US" dirty="0" smtClean="0"/>
            </a:br>
            <a:endParaRPr lang="en-US" dirty="0" smtClean="0"/>
          </a:p>
          <a:p>
            <a:pPr>
              <a:buFontTx/>
              <a:buChar char="-"/>
            </a:pPr>
            <a:r>
              <a:rPr lang="en-US" dirty="0" smtClean="0"/>
              <a:t>If the person is male and he cannot do it, put his penis in the opening at the top of the urinal.</a:t>
            </a:r>
            <a:br>
              <a:rPr lang="en-US" dirty="0" smtClean="0"/>
            </a:br>
            <a:endParaRPr lang="en-US" dirty="0" smtClean="0"/>
          </a:p>
          <a:p>
            <a:pPr>
              <a:buNone/>
            </a:pPr>
            <a:r>
              <a:rPr lang="en-US" dirty="0" smtClean="0"/>
              <a:t>- Position the urinal and hold it gently while the person urinates.</a:t>
            </a:r>
            <a:br>
              <a:rPr lang="en-US" dirty="0" smtClean="0"/>
            </a:br>
            <a:r>
              <a:rPr lang="en-US" dirty="0" smtClean="0"/>
              <a:t/>
            </a:r>
            <a:br>
              <a:rPr lang="en-US" dirty="0" smtClean="0"/>
            </a:b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fontScale="92500"/>
          </a:bodyPr>
          <a:lstStyle/>
          <a:p>
            <a:pPr>
              <a:buNone/>
            </a:pPr>
            <a:r>
              <a:rPr lang="en-US" dirty="0" smtClean="0"/>
              <a:t>- When the person is done, carefully remove the urinal.</a:t>
            </a:r>
            <a:br>
              <a:rPr lang="en-US" dirty="0" smtClean="0"/>
            </a:br>
            <a:r>
              <a:rPr lang="en-US" dirty="0" smtClean="0"/>
              <a:t/>
            </a:r>
            <a:br>
              <a:rPr lang="en-US" dirty="0" smtClean="0"/>
            </a:br>
            <a:endParaRPr lang="en-US" dirty="0" smtClean="0"/>
          </a:p>
          <a:p>
            <a:pPr>
              <a:buFontTx/>
              <a:buChar char="-"/>
            </a:pPr>
            <a:r>
              <a:rPr lang="en-US" dirty="0" smtClean="0"/>
              <a:t>Gently wipe between the legs with a damp washcloth. If the person is a female be sure to clean from front to back.</a:t>
            </a:r>
            <a:br>
              <a:rPr lang="en-US" dirty="0" smtClean="0"/>
            </a:br>
            <a:endParaRPr lang="en-US" dirty="0"/>
          </a:p>
          <a:p>
            <a:pPr>
              <a:buFontTx/>
              <a:buChar char="-"/>
            </a:pPr>
            <a:r>
              <a:rPr lang="en-US" dirty="0" smtClean="0"/>
              <a:t>Dry the area between the legs of the person</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Urinals </a:t>
            </a:r>
            <a:endParaRPr lang="en-US" dirty="0"/>
          </a:p>
        </p:txBody>
      </p:sp>
      <p:pic>
        <p:nvPicPr>
          <p:cNvPr id="4" name="Content Placeholder 3" descr="urinals.png"/>
          <p:cNvPicPr>
            <a:picLocks noGrp="1" noChangeAspect="1"/>
          </p:cNvPicPr>
          <p:nvPr>
            <p:ph idx="1"/>
          </p:nvPr>
        </p:nvPicPr>
        <p:blipFill>
          <a:blip r:embed="rId2" cstate="print"/>
          <a:stretch>
            <a:fillRect/>
          </a:stretch>
        </p:blipFill>
        <p:spPr>
          <a:xfrm>
            <a:off x="304800" y="2057400"/>
            <a:ext cx="7750002" cy="2224881"/>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Act. </a:t>
            </a:r>
            <a:endParaRPr lang="en-US" dirty="0"/>
          </a:p>
        </p:txBody>
      </p:sp>
      <p:sp>
        <p:nvSpPr>
          <p:cNvPr id="3" name="Content Placeholder 2"/>
          <p:cNvSpPr>
            <a:spLocks noGrp="1"/>
          </p:cNvSpPr>
          <p:nvPr>
            <p:ph idx="1"/>
          </p:nvPr>
        </p:nvSpPr>
        <p:spPr/>
        <p:txBody>
          <a:bodyPr/>
          <a:lstStyle/>
          <a:p>
            <a:pPr marL="64008" indent="0">
              <a:buNone/>
            </a:pPr>
            <a:r>
              <a:rPr lang="en-US" dirty="0"/>
              <a:t>http://www.youtube.com/watch?v=5DO9hUwOcf0</a:t>
            </a:r>
          </a:p>
          <a:p>
            <a:pPr marL="64008" indent="0">
              <a:buNone/>
            </a:pPr>
            <a:endParaRPr lang="en-US" dirty="0"/>
          </a:p>
        </p:txBody>
      </p:sp>
    </p:spTree>
    <p:extLst>
      <p:ext uri="{BB962C8B-B14F-4D97-AF65-F5344CB8AC3E}">
        <p14:creationId xmlns:p14="http://schemas.microsoft.com/office/powerpoint/2010/main" val="1161114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pPr>
              <a:buNone/>
            </a:pPr>
            <a:r>
              <a:rPr lang="en-US" dirty="0" smtClean="0"/>
              <a:t>List three things you learn today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smtClean="0"/>
              <a:t>4. </a:t>
            </a:r>
            <a:r>
              <a:rPr lang="en-US" sz="3100" b="1" dirty="0" smtClean="0"/>
              <a:t>Permission granted voluntarily by a person who is of sound mind after a procedure and all risks involved have been explained is ____.</a:t>
            </a:r>
            <a:br>
              <a:rPr lang="en-US" sz="3100" b="1" dirty="0" smtClean="0"/>
            </a:br>
            <a:r>
              <a:rPr lang="en-US" sz="3100" b="1" dirty="0" smtClean="0"/>
              <a:t>a. legal permission     c. verbal consent</a:t>
            </a:r>
            <a:br>
              <a:rPr lang="en-US" sz="3100" b="1" dirty="0" smtClean="0"/>
            </a:br>
            <a:r>
              <a:rPr lang="en-US" sz="3100" b="1" dirty="0" smtClean="0"/>
              <a:t>b. confidential authorization      d. informed consent</a:t>
            </a:r>
            <a:br>
              <a:rPr lang="en-US" sz="3100" b="1" dirty="0" smtClean="0"/>
            </a:br>
            <a:r>
              <a:rPr lang="en-US" sz="3100" b="1" dirty="0" smtClean="0"/>
              <a:t/>
            </a:r>
            <a:br>
              <a:rPr lang="en-US" sz="3100" b="1" dirty="0" smtClean="0"/>
            </a:br>
            <a:r>
              <a:rPr lang="en-US" sz="3100" b="1" dirty="0" smtClean="0"/>
              <a:t> 5. Which of the following are signs or symptoms of abuse?</a:t>
            </a:r>
            <a:br>
              <a:rPr lang="en-US" sz="3100" b="1" dirty="0" smtClean="0"/>
            </a:br>
            <a:r>
              <a:rPr lang="en-US" sz="3100" b="1" dirty="0" smtClean="0"/>
              <a:t>a. poor personal hygiene</a:t>
            </a:r>
            <a:br>
              <a:rPr lang="en-US" sz="3100" b="1" dirty="0" smtClean="0"/>
            </a:br>
            <a:r>
              <a:rPr lang="en-US" sz="3100" b="1" dirty="0" smtClean="0"/>
              <a:t>b. aggressive or withdrawn behavior</a:t>
            </a:r>
            <a:br>
              <a:rPr lang="en-US" sz="3100" b="1" dirty="0" smtClean="0"/>
            </a:br>
            <a:r>
              <a:rPr lang="en-US" sz="3100" b="1" dirty="0" smtClean="0"/>
              <a:t>c. unexplained bruises, fractures, burns, or injuries</a:t>
            </a:r>
            <a:br>
              <a:rPr lang="en-US" sz="3100" b="1" dirty="0" smtClean="0"/>
            </a:br>
            <a:r>
              <a:rPr lang="en-US" sz="3100" b="1" dirty="0" smtClean="0"/>
              <a:t>d. all of the above</a:t>
            </a: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4" name="Content Placeholder 3"/>
          <p:cNvSpPr>
            <a:spLocks noGrp="1"/>
          </p:cNvSpPr>
          <p:nvPr>
            <p:ph sz="half" idx="1"/>
          </p:nvPr>
        </p:nvSpPr>
        <p:spPr/>
        <p:txBody>
          <a:bodyPr>
            <a:normAutofit lnSpcReduction="10000"/>
          </a:bodyPr>
          <a:lstStyle/>
          <a:p>
            <a:pPr marL="514350" indent="-514350">
              <a:buAutoNum type="arabicPeriod"/>
            </a:pPr>
            <a:r>
              <a:rPr lang="en-US" sz="4800" dirty="0" smtClean="0"/>
              <a:t>Warm – up</a:t>
            </a:r>
          </a:p>
          <a:p>
            <a:pPr marL="514350" indent="-514350">
              <a:buAutoNum type="arabicPeriod"/>
            </a:pPr>
            <a:r>
              <a:rPr lang="en-US" sz="4800" dirty="0" smtClean="0"/>
              <a:t>Notes</a:t>
            </a:r>
          </a:p>
          <a:p>
            <a:pPr marL="514350" indent="-514350">
              <a:buAutoNum type="arabicPeriod"/>
            </a:pPr>
            <a:r>
              <a:rPr lang="en-US" sz="4800" dirty="0" smtClean="0"/>
              <a:t>Student act.</a:t>
            </a:r>
          </a:p>
          <a:p>
            <a:pPr marL="514350" indent="-514350">
              <a:buAutoNum type="arabicPeriod"/>
            </a:pPr>
            <a:r>
              <a:rPr lang="en-US" sz="4800" dirty="0" smtClean="0"/>
              <a:t>Closure act</a:t>
            </a:r>
            <a:r>
              <a:rPr lang="en-US" dirty="0" smtClean="0"/>
              <a:t>.</a:t>
            </a:r>
          </a:p>
        </p:txBody>
      </p:sp>
      <p:sp>
        <p:nvSpPr>
          <p:cNvPr id="5" name="Content Placeholder 4"/>
          <p:cNvSpPr>
            <a:spLocks noGrp="1"/>
          </p:cNvSpPr>
          <p:nvPr>
            <p:ph sz="half" idx="2"/>
          </p:nvPr>
        </p:nvSpPr>
        <p:spPr/>
        <p:txBody>
          <a:bodyPr>
            <a:normAutofit lnSpcReduction="10000"/>
          </a:bodyPr>
          <a:lstStyle/>
          <a:p>
            <a:r>
              <a:rPr lang="en-US" dirty="0" smtClean="0"/>
              <a:t>Objective: How to properly use a bedpan / urinal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are bedpans and urinals?</a:t>
            </a:r>
            <a:endParaRPr lang="en-US" dirty="0"/>
          </a:p>
        </p:txBody>
      </p:sp>
      <p:sp>
        <p:nvSpPr>
          <p:cNvPr id="5" name="Content Placeholder 4"/>
          <p:cNvSpPr>
            <a:spLocks noGrp="1"/>
          </p:cNvSpPr>
          <p:nvPr>
            <p:ph idx="1"/>
          </p:nvPr>
        </p:nvSpPr>
        <p:spPr/>
        <p:txBody>
          <a:bodyPr/>
          <a:lstStyle/>
          <a:p>
            <a:pPr>
              <a:buNone/>
            </a:pPr>
            <a:r>
              <a:rPr lang="en-US" dirty="0" smtClean="0">
                <a:solidFill>
                  <a:srgbClr val="FF0000"/>
                </a:solidFill>
              </a:rPr>
              <a:t>Bedpans and urinals are devices that allows a person in bed to urinate or have a bowel movement </a:t>
            </a:r>
            <a:r>
              <a:rPr lang="en-US" dirty="0" smtClean="0"/>
              <a:t>. A man uses a bedpan for having a BM but usually prefers to use a urinal to urinate. Women usually use a bedpan for having BMs and urinating, but there are also urinals made for women.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bedpans</a:t>
            </a:r>
            <a:endParaRPr lang="en-US" dirty="0"/>
          </a:p>
        </p:txBody>
      </p:sp>
      <p:sp>
        <p:nvSpPr>
          <p:cNvPr id="3" name="Content Placeholder 2"/>
          <p:cNvSpPr>
            <a:spLocks noGrp="1"/>
          </p:cNvSpPr>
          <p:nvPr>
            <p:ph sz="half" idx="1"/>
          </p:nvPr>
        </p:nvSpPr>
        <p:spPr/>
        <p:txBody>
          <a:bodyPr/>
          <a:lstStyle/>
          <a:p>
            <a:pPr>
              <a:buNone/>
            </a:pPr>
            <a:r>
              <a:rPr lang="en-US" dirty="0" smtClean="0"/>
              <a:t>There are two types of bedpans: the fracture or orthopedic ( left ) and the standard bedpan (right) </a:t>
            </a:r>
            <a:endParaRPr lang="en-US" dirty="0"/>
          </a:p>
        </p:txBody>
      </p:sp>
      <p:pic>
        <p:nvPicPr>
          <p:cNvPr id="5" name="Content Placeholder 4" descr="bedpannn.jpg"/>
          <p:cNvPicPr>
            <a:picLocks noGrp="1" noChangeAspect="1"/>
          </p:cNvPicPr>
          <p:nvPr>
            <p:ph sz="half" idx="2"/>
          </p:nvPr>
        </p:nvPicPr>
        <p:blipFill>
          <a:blip r:embed="rId2" cstate="print"/>
          <a:stretch>
            <a:fillRect/>
          </a:stretch>
        </p:blipFill>
        <p:spPr>
          <a:xfrm>
            <a:off x="4375140" y="2743200"/>
            <a:ext cx="3959235" cy="193436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Amounts may be measured and recorded if an intake and output record is being kept for pt.</a:t>
            </a:r>
          </a:p>
          <a:p>
            <a:pPr>
              <a:buNone/>
            </a:pPr>
            <a:endParaRPr lang="en-US" dirty="0"/>
          </a:p>
          <a:p>
            <a:pPr>
              <a:buNone/>
            </a:pPr>
            <a:r>
              <a:rPr lang="en-US" dirty="0" smtClean="0"/>
              <a:t>- Abnormalities in any case must be reported immediately and a specimen must be saved from examination</a:t>
            </a:r>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 and supplies </a:t>
            </a:r>
            <a:endParaRPr lang="en-US" dirty="0"/>
          </a:p>
        </p:txBody>
      </p:sp>
      <p:sp>
        <p:nvSpPr>
          <p:cNvPr id="5" name="Content Placeholder 4"/>
          <p:cNvSpPr>
            <a:spLocks noGrp="1"/>
          </p:cNvSpPr>
          <p:nvPr>
            <p:ph idx="1"/>
          </p:nvPr>
        </p:nvSpPr>
        <p:spPr/>
        <p:txBody>
          <a:bodyPr/>
          <a:lstStyle/>
          <a:p>
            <a:pPr>
              <a:buFontTx/>
              <a:buChar char="-"/>
            </a:pPr>
            <a:r>
              <a:rPr lang="en-US" dirty="0" smtClean="0"/>
              <a:t>Bedpan w/ cover</a:t>
            </a:r>
          </a:p>
          <a:p>
            <a:pPr>
              <a:buFontTx/>
              <a:buChar char="-"/>
            </a:pPr>
            <a:r>
              <a:rPr lang="en-US" dirty="0" smtClean="0"/>
              <a:t>Toilet tissue</a:t>
            </a:r>
          </a:p>
          <a:p>
            <a:pPr>
              <a:buFontTx/>
              <a:buChar char="-"/>
            </a:pPr>
            <a:r>
              <a:rPr lang="en-US" dirty="0" smtClean="0"/>
              <a:t>Basin</a:t>
            </a:r>
          </a:p>
          <a:p>
            <a:pPr>
              <a:buFontTx/>
              <a:buChar char="-"/>
            </a:pPr>
            <a:r>
              <a:rPr lang="en-US" dirty="0" smtClean="0"/>
              <a:t>Soap</a:t>
            </a:r>
          </a:p>
          <a:p>
            <a:pPr>
              <a:buFontTx/>
              <a:buChar char="-"/>
            </a:pPr>
            <a:r>
              <a:rPr lang="en-US" dirty="0" smtClean="0"/>
              <a:t>Wash cloth</a:t>
            </a:r>
          </a:p>
          <a:p>
            <a:pPr>
              <a:buFontTx/>
              <a:buChar char="-"/>
            </a:pPr>
            <a:r>
              <a:rPr lang="en-US" dirty="0" smtClean="0"/>
              <a:t>Disposable gloves</a:t>
            </a:r>
          </a:p>
          <a:p>
            <a:pPr>
              <a:buFontTx/>
              <a:buChar char="-"/>
            </a:pPr>
            <a:r>
              <a:rPr lang="en-US" dirty="0" smtClean="0"/>
              <a:t>Pen or pencil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facts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Some agencies have special spray units in the bathroom to rinse and clean bedpans</a:t>
            </a:r>
          </a:p>
          <a:p>
            <a:pPr>
              <a:buNone/>
            </a:pPr>
            <a:r>
              <a:rPr lang="en-US" dirty="0" smtClean="0"/>
              <a:t>- Bedpan must be disinfected</a:t>
            </a:r>
          </a:p>
          <a:p>
            <a:pPr>
              <a:buNone/>
            </a:pPr>
            <a:r>
              <a:rPr lang="en-US" dirty="0" smtClean="0"/>
              <a:t>- Used only for one pt. </a:t>
            </a:r>
          </a:p>
          <a:p>
            <a:pPr>
              <a:buNone/>
            </a:pPr>
            <a:r>
              <a:rPr lang="en-US" dirty="0" smtClean="0"/>
              <a:t>- Some bedpans are disposable in an infectious – waste container when the pt is discharged</a:t>
            </a:r>
          </a:p>
          <a:p>
            <a:pPr>
              <a:buNone/>
            </a:pPr>
            <a:r>
              <a:rPr lang="en-US" dirty="0" smtClean="0"/>
              <a:t>- Any contaminated areas by urine or feces must be wiped with a disinfectant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Assisting w/ bedpan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 IWIPE</a:t>
            </a:r>
          </a:p>
          <a:p>
            <a:pPr>
              <a:buNone/>
            </a:pPr>
            <a:r>
              <a:rPr lang="en-US" dirty="0"/>
              <a:t> </a:t>
            </a:r>
            <a:r>
              <a:rPr lang="en-US" dirty="0" smtClean="0"/>
              <a:t> </a:t>
            </a:r>
          </a:p>
          <a:p>
            <a:pPr>
              <a:buNone/>
            </a:pPr>
            <a:r>
              <a:rPr lang="en-US" dirty="0" smtClean="0"/>
              <a:t>  - Put a waterproof pad under the butt of the person to protect the bed from spills.</a:t>
            </a:r>
            <a:br>
              <a:rPr lang="en-US" dirty="0" smtClean="0"/>
            </a:br>
            <a:r>
              <a:rPr lang="en-US" dirty="0" smtClean="0"/>
              <a:t/>
            </a:r>
            <a:br>
              <a:rPr lang="en-US" dirty="0" smtClean="0"/>
            </a:br>
            <a:r>
              <a:rPr lang="en-US" dirty="0" smtClean="0"/>
              <a:t>- Raise the head of the bed a little if allowed by the caregiver.</a:t>
            </a:r>
            <a:br>
              <a:rPr lang="en-US" dirty="0" smtClean="0"/>
            </a:br>
            <a:r>
              <a:rPr lang="en-US" dirty="0" smtClean="0"/>
              <a:t/>
            </a:r>
            <a:br>
              <a:rPr lang="en-US" dirty="0" smtClean="0"/>
            </a:br>
            <a:r>
              <a:rPr lang="en-US" dirty="0" smtClean="0"/>
              <a:t>- Support the lower back of the person with one hand. With your other hand place the curved edge of the pan under the butt of the </a:t>
            </a:r>
            <a:r>
              <a:rPr lang="en-US" dirty="0" err="1" smtClean="0"/>
              <a:t>pT.</a:t>
            </a:r>
            <a:r>
              <a:rPr lang="en-US" dirty="0" smtClean="0"/>
              <a:t/>
            </a:r>
            <a:br>
              <a:rPr lang="en-US" dirty="0" smtClean="0"/>
            </a:br>
            <a:r>
              <a:rPr lang="en-US" dirty="0" smtClean="0"/>
              <a:t/>
            </a:r>
            <a:br>
              <a:rPr lang="en-US" dirty="0" smtClean="0"/>
            </a:b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82</TotalTime>
  <Words>425</Words>
  <Application>Microsoft Office PowerPoint</Application>
  <PresentationFormat>On-screen Show (4:3)</PresentationFormat>
  <Paragraphs>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Warm – ups!</vt:lpstr>
      <vt:lpstr>PowerPoint Presentation</vt:lpstr>
      <vt:lpstr>Agenda </vt:lpstr>
      <vt:lpstr>What are bedpans and urinals?</vt:lpstr>
      <vt:lpstr>Types of bedpans</vt:lpstr>
      <vt:lpstr>PowerPoint Presentation</vt:lpstr>
      <vt:lpstr>Equipment and supplies </vt:lpstr>
      <vt:lpstr>Quick facts</vt:lpstr>
      <vt:lpstr>Assisting w/ bedpan </vt:lpstr>
      <vt:lpstr>PowerPoint Presentation</vt:lpstr>
      <vt:lpstr>Standard precautions</vt:lpstr>
      <vt:lpstr>Equipment and supplies</vt:lpstr>
      <vt:lpstr>Assisting w/ urinals </vt:lpstr>
      <vt:lpstr>PowerPoint Presentation</vt:lpstr>
      <vt:lpstr>Urinals </vt:lpstr>
      <vt:lpstr>Student Act. </vt:lpstr>
      <vt:lpstr>closure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 ups!</dc:title>
  <dc:creator>owner</dc:creator>
  <cp:lastModifiedBy>Jones, Shi'Liyah D</cp:lastModifiedBy>
  <cp:revision>5</cp:revision>
  <dcterms:created xsi:type="dcterms:W3CDTF">2014-02-25T20:27:10Z</dcterms:created>
  <dcterms:modified xsi:type="dcterms:W3CDTF">2014-03-19T17:27:56Z</dcterms:modified>
</cp:coreProperties>
</file>