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61" r:id="rId3"/>
    <p:sldId id="258" r:id="rId4"/>
    <p:sldId id="265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5DA7252-96BD-427E-9B58-4D25FA4DD936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7155C7-8DED-4C57-B08E-E220BDB2B9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A7252-96BD-427E-9B58-4D25FA4DD936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155C7-8DED-4C57-B08E-E220BDB2B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7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A7252-96BD-427E-9B58-4D25FA4DD936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155C7-8DED-4C57-B08E-E220BDB2B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14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8EFC1E-5F5B-4937-B09B-58DB5F5BD2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D815B-7FE3-4EC9-86E6-73200752C5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19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045D9-727D-49B7-842C-ADBF42CEA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15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67FB0-2E96-4A81-950D-9A72D79296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33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C6C32-55D5-40C2-8137-CA0FB49060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65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8BB35-EC78-4F43-954B-98E74AA850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98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02055-9171-4679-A431-CC205C2489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08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6A3E9-6E13-42F8-826B-2113148523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3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A7252-96BD-427E-9B58-4D25FA4DD936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155C7-8DED-4C57-B08E-E220BDB2B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89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ED08B-A846-41AA-A603-8C32E9938E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03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29CF4-4A2C-4A66-B7F3-BFE181AD4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39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3CE59-9FB8-4795-85F6-CC85BD0FA8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0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A7252-96BD-427E-9B58-4D25FA4DD936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155C7-8DED-4C57-B08E-E220BDB2B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8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A7252-96BD-427E-9B58-4D25FA4DD936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155C7-8DED-4C57-B08E-E220BDB2B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24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A7252-96BD-427E-9B58-4D25FA4DD936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155C7-8DED-4C57-B08E-E220BDB2B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9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A7252-96BD-427E-9B58-4D25FA4DD936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155C7-8DED-4C57-B08E-E220BDB2B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9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A7252-96BD-427E-9B58-4D25FA4DD936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155C7-8DED-4C57-B08E-E220BDB2B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9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A7252-96BD-427E-9B58-4D25FA4DD936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155C7-8DED-4C57-B08E-E220BDB2B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0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A7252-96BD-427E-9B58-4D25FA4DD936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155C7-8DED-4C57-B08E-E220BDB2B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5DA7252-96BD-427E-9B58-4D25FA4DD936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7155C7-8DED-4C57-B08E-E220BDB2B94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70F73D-185A-4D91-82E0-C81D7EB2C7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Warm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28600"/>
            <a:ext cx="6477000" cy="6477000"/>
          </a:xfrm>
        </p:spPr>
        <p:txBody>
          <a:bodyPr>
            <a:normAutofit fontScale="92500"/>
          </a:bodyPr>
          <a:lstStyle/>
          <a:p>
            <a:pPr marL="411480" indent="-342900">
              <a:buAutoNum type="arabicPeriod"/>
            </a:pPr>
            <a:r>
              <a:rPr lang="en-US" sz="1500" b="1" dirty="0" smtClean="0">
                <a:solidFill>
                  <a:schemeClr val="tx1"/>
                </a:solidFill>
              </a:rPr>
              <a:t>The heart is about the size of a/an:</a:t>
            </a:r>
          </a:p>
          <a:p>
            <a:pPr marL="708660" lvl="1" indent="-3429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Egg</a:t>
            </a:r>
          </a:p>
          <a:p>
            <a:pPr marL="708660" lvl="1" indent="-3429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Apple</a:t>
            </a:r>
          </a:p>
          <a:p>
            <a:pPr marL="708660" lvl="1" indent="-3429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Peanut</a:t>
            </a:r>
          </a:p>
          <a:p>
            <a:pPr marL="708660" lvl="1" indent="-3429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Pumpkin</a:t>
            </a:r>
          </a:p>
          <a:p>
            <a:pPr marL="68580" indent="0"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1500" b="1" dirty="0" smtClean="0">
                <a:solidFill>
                  <a:schemeClr val="tx1"/>
                </a:solidFill>
              </a:rPr>
              <a:t>2. What would happen if a small hole developed in the septum?</a:t>
            </a:r>
          </a:p>
          <a:p>
            <a:pPr marL="708660" lvl="1" indent="-3429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The heart would stop pumping</a:t>
            </a:r>
          </a:p>
          <a:p>
            <a:pPr marL="708660" lvl="1" indent="-3429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Blood would move between the right and left sides of the heart</a:t>
            </a:r>
          </a:p>
          <a:p>
            <a:pPr marL="708660" lvl="1" indent="-3429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The blood from the pulmonary artery would enter the aorta.</a:t>
            </a:r>
          </a:p>
          <a:p>
            <a:pPr marL="708660" lvl="1" indent="-3429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Blood would not flow into the coronary arteries.</a:t>
            </a:r>
          </a:p>
          <a:p>
            <a:pPr marL="68580" indent="0"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1500" b="1" dirty="0" smtClean="0">
                <a:solidFill>
                  <a:schemeClr val="tx1"/>
                </a:solidFill>
              </a:rPr>
              <a:t>3. When blood leaves the left atrium, where does it go next?</a:t>
            </a:r>
          </a:p>
          <a:p>
            <a:pPr marL="594360" lvl="1" indent="-2286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Aorta</a:t>
            </a:r>
          </a:p>
          <a:p>
            <a:pPr marL="594360" lvl="1" indent="-2286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Left Ventricle</a:t>
            </a:r>
          </a:p>
          <a:p>
            <a:pPr marL="594360" lvl="1" indent="-2286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Right Atrium</a:t>
            </a:r>
          </a:p>
          <a:p>
            <a:pPr marL="594360" lvl="1" indent="-2286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Pulmonary artery</a:t>
            </a:r>
          </a:p>
          <a:p>
            <a:pPr marL="68580" indent="0"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1500" b="1" dirty="0" smtClean="0">
                <a:solidFill>
                  <a:schemeClr val="tx1"/>
                </a:solidFill>
              </a:rPr>
              <a:t>4. After blood leaves the right atrium, what valve prevents back flow?</a:t>
            </a:r>
          </a:p>
          <a:p>
            <a:pPr marL="594360" lvl="1" indent="-2286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Tricuspid</a:t>
            </a:r>
          </a:p>
          <a:p>
            <a:pPr marL="594360" lvl="1" indent="-2286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Mitral</a:t>
            </a:r>
          </a:p>
          <a:p>
            <a:pPr marL="594360" lvl="1" indent="-2286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Pulmonary</a:t>
            </a:r>
          </a:p>
          <a:p>
            <a:pPr marL="594360" lvl="1" indent="-2286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Aortic</a:t>
            </a:r>
          </a:p>
          <a:p>
            <a:pPr marL="68580" indent="0"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297180" indent="-228600">
              <a:buAutoNum type="arabicPeriod" startAt="5"/>
            </a:pPr>
            <a:r>
              <a:rPr lang="en-US" sz="1500" b="1" dirty="0" smtClean="0">
                <a:solidFill>
                  <a:schemeClr val="tx1"/>
                </a:solidFill>
              </a:rPr>
              <a:t>Where does digestion begin?</a:t>
            </a:r>
          </a:p>
          <a:p>
            <a:pPr marL="594360" lvl="1" indent="-2286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Stomach</a:t>
            </a:r>
          </a:p>
          <a:p>
            <a:pPr marL="594360" lvl="1" indent="-2286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Small intestine</a:t>
            </a:r>
          </a:p>
          <a:p>
            <a:pPr marL="594360" lvl="1" indent="-2286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Esophagus</a:t>
            </a:r>
          </a:p>
          <a:p>
            <a:pPr marL="594360" lvl="1" indent="-228600">
              <a:buFont typeface="+mj-lt"/>
              <a:buAutoNum type="alphaLcParenR"/>
            </a:pPr>
            <a:r>
              <a:rPr lang="en-US" sz="1300" b="1" dirty="0" smtClean="0">
                <a:solidFill>
                  <a:schemeClr val="tx1"/>
                </a:solidFill>
              </a:rPr>
              <a:t>Mouth</a:t>
            </a:r>
          </a:p>
          <a:p>
            <a:pPr marL="297180" indent="-228600">
              <a:buFont typeface="+mj-lt"/>
              <a:buAutoNum type="alphaLcParenR"/>
            </a:pPr>
            <a:endParaRPr lang="en-US" sz="1200" dirty="0" smtClean="0">
              <a:solidFill>
                <a:schemeClr val="accent1"/>
              </a:solidFill>
            </a:endParaRPr>
          </a:p>
          <a:p>
            <a:pPr marL="68580" indent="0">
              <a:buNone/>
            </a:pP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68580" indent="0">
              <a:buNone/>
            </a:pPr>
            <a:endParaRPr lang="en-US" sz="1600" dirty="0" smtClean="0">
              <a:solidFill>
                <a:schemeClr val="accent1"/>
              </a:solidFill>
            </a:endParaRPr>
          </a:p>
          <a:p>
            <a:pPr marL="68580" indent="0">
              <a:buNone/>
            </a:pPr>
            <a:endParaRPr lang="en-US" sz="1600" dirty="0" smtClean="0">
              <a:solidFill>
                <a:schemeClr val="accent1"/>
              </a:solidFill>
            </a:endParaRPr>
          </a:p>
          <a:p>
            <a:pPr marL="68580" indent="0">
              <a:buNone/>
            </a:pPr>
            <a:endParaRPr lang="en-US" sz="16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06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024744" cy="148693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Assisting with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bedpan.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199" y="2819400"/>
            <a:ext cx="5791201" cy="3280377"/>
          </a:xfrm>
        </p:spPr>
        <p:txBody>
          <a:bodyPr/>
          <a:lstStyle/>
          <a:p>
            <a:pPr marL="68580" indent="0" algn="ctr">
              <a:buNone/>
            </a:pPr>
            <a:endParaRPr lang="en-US" b="1" dirty="0"/>
          </a:p>
          <a:p>
            <a:pPr marL="68580" indent="0" algn="ctr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As a CNA you are taught the proper way to assist someone who has to use the restroom, but is unable to get up, and must rely on a bedpan. Remember regular elimination of body waste contributes to good health!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 descr="http://cnatrainingclass.info/wp-content/uploads/2011/06/cna-certified-nursing-assist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762000"/>
            <a:ext cx="3200400" cy="2133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60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486775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Equipment and Supplies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Bedpan (with cover)</a:t>
            </a:r>
          </a:p>
          <a:p>
            <a:pPr lvl="1"/>
            <a:r>
              <a:rPr lang="en-US" dirty="0" smtClean="0"/>
              <a:t>Toilet Tissue</a:t>
            </a:r>
          </a:p>
          <a:p>
            <a:pPr lvl="1"/>
            <a:r>
              <a:rPr lang="en-US" dirty="0" smtClean="0"/>
              <a:t>Basin</a:t>
            </a:r>
          </a:p>
          <a:p>
            <a:pPr lvl="1"/>
            <a:r>
              <a:rPr lang="en-US" dirty="0" smtClean="0"/>
              <a:t>Soap</a:t>
            </a:r>
          </a:p>
          <a:p>
            <a:pPr lvl="1"/>
            <a:r>
              <a:rPr lang="en-US" dirty="0" smtClean="0"/>
              <a:t>Wash cloth</a:t>
            </a:r>
          </a:p>
          <a:p>
            <a:pPr lvl="1"/>
            <a:r>
              <a:rPr lang="en-US" dirty="0" smtClean="0"/>
              <a:t>Towel</a:t>
            </a:r>
          </a:p>
          <a:p>
            <a:pPr lvl="1"/>
            <a:r>
              <a:rPr lang="en-US" dirty="0" smtClean="0"/>
              <a:t>Disposable gloves</a:t>
            </a:r>
          </a:p>
          <a:p>
            <a:pPr lvl="1"/>
            <a:r>
              <a:rPr lang="en-US" dirty="0" smtClean="0"/>
              <a:t>Pen </a:t>
            </a:r>
            <a:r>
              <a:rPr lang="en-US" dirty="0" smtClean="0"/>
              <a:t>or pencil</a:t>
            </a:r>
          </a:p>
        </p:txBody>
      </p:sp>
    </p:spTree>
    <p:extLst>
      <p:ext uri="{BB962C8B-B14F-4D97-AF65-F5344CB8AC3E}">
        <p14:creationId xmlns:p14="http://schemas.microsoft.com/office/powerpoint/2010/main" val="102491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10575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Types of Bedpans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752600"/>
            <a:ext cx="6091517" cy="350897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Fracture Bedpan: Is designed for individuals with severe or physical or mobility disabilities. (Also referred  as an orthopedic bedpan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>
              <a:buFont typeface="Wingdings" pitchFamily="2" charset="2"/>
              <a:buChar char="v"/>
            </a:pP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Standard Bedpan: </a:t>
            </a:r>
          </a:p>
          <a:p>
            <a:pPr>
              <a:buFont typeface="Wingdings" pitchFamily="2" charset="2"/>
              <a:buChar char="v"/>
            </a:pPr>
            <a:endParaRPr lang="en-US" sz="2000" b="1" dirty="0"/>
          </a:p>
        </p:txBody>
      </p:sp>
      <p:pic>
        <p:nvPicPr>
          <p:cNvPr id="1026" name="Picture 2" descr="Slipper Bedpans - Small and 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01729"/>
            <a:ext cx="2733675" cy="17117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hopcatheters.com/prodimages/ProductImage/3112008935506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38600"/>
            <a:ext cx="1905000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7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62975" cy="1143000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you Should Know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91" y="1828800"/>
            <a:ext cx="4894310" cy="3508977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Urinate, Micturate, or </a:t>
            </a:r>
            <a:r>
              <a:rPr lang="en-US" sz="2000" dirty="0" smtClean="0">
                <a:solidFill>
                  <a:schemeClr val="accent1"/>
                </a:solidFill>
              </a:rPr>
              <a:t>Void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Emptying of the bladder, where liquid waste is stored or urine that is produced by the kidneys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/>
                </a:solidFill>
              </a:rPr>
              <a:t>Urinal-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Used by male patients when they need to urinate; a bedpan is used by females</a:t>
            </a:r>
            <a:r>
              <a:rPr lang="en-US" sz="2000" dirty="0" smtClean="0">
                <a:solidFill>
                  <a:schemeClr val="accent1"/>
                </a:solidFill>
              </a:rPr>
              <a:t>.</a:t>
            </a:r>
          </a:p>
          <a:p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000" dirty="0" smtClean="0">
                <a:solidFill>
                  <a:schemeClr val="accent1"/>
                </a:solidFill>
              </a:rPr>
              <a:t>Defecate-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Having a bowel movement(BM). Discharging waste through the rectum (the materials are called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feces or stool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).</a:t>
            </a:r>
          </a:p>
          <a:p>
            <a:pPr marL="68580" indent="0">
              <a:buNone/>
            </a:pPr>
            <a:endParaRPr lang="en-US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8580" indent="0">
              <a:buNone/>
            </a:pPr>
            <a:endParaRPr lang="en-US" sz="1600" dirty="0" smtClean="0">
              <a:solidFill>
                <a:schemeClr val="accent1"/>
              </a:solidFill>
            </a:endParaRPr>
          </a:p>
          <a:p>
            <a:pPr marL="68580" indent="0">
              <a:buNone/>
            </a:pP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http://www.mountainside-medical.com/product_images/w/281/male_urinal_medegen1__84536_zoo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2" t="4250" r="18992"/>
          <a:stretch/>
        </p:blipFill>
        <p:spPr bwMode="auto">
          <a:xfrm>
            <a:off x="7315200" y="2895600"/>
            <a:ext cx="1424763" cy="21158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42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381000"/>
            <a:ext cx="6400800" cy="4495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alibri"/>
                <a:ea typeface="Calibri"/>
                <a:cs typeface="Times New Roman"/>
              </a:rPr>
              <a:t>Provide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privacy to the patient by closing the door, privacy curtain, and window curtain. </a:t>
            </a:r>
            <a:endParaRPr lang="en-US" sz="2000" dirty="0" smtClean="0">
              <a:latin typeface="Calibri"/>
              <a:ea typeface="Calibri"/>
              <a:cs typeface="Times New Roman"/>
            </a:endParaRPr>
          </a:p>
          <a:p>
            <a:endParaRPr lang="en-US" sz="1600" dirty="0" smtClean="0">
              <a:latin typeface="Calibri"/>
              <a:ea typeface="Calibri"/>
              <a:cs typeface="Times New Roman"/>
            </a:endParaRPr>
          </a:p>
          <a:p>
            <a:pPr lvl="0"/>
            <a:r>
              <a:rPr lang="en-US" sz="2000" dirty="0" smtClean="0">
                <a:latin typeface="Calibri"/>
                <a:ea typeface="Calibri"/>
                <a:cs typeface="Times New Roman"/>
              </a:rPr>
              <a:t>Provide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the patient with a bedpan or urinal immediately when it is </a:t>
            </a:r>
            <a:r>
              <a:rPr lang="en-US" sz="2000" dirty="0" smtClean="0">
                <a:latin typeface="Calibri"/>
                <a:ea typeface="Calibri"/>
                <a:cs typeface="Times New Roman"/>
              </a:rPr>
              <a:t>requested.</a:t>
            </a:r>
          </a:p>
          <a:p>
            <a:pPr lvl="0"/>
            <a:endParaRPr lang="en-US" sz="1600" dirty="0" smtClean="0">
              <a:latin typeface="Calibri"/>
              <a:ea typeface="Calibri"/>
              <a:cs typeface="Times New Roman"/>
            </a:endParaRPr>
          </a:p>
          <a:p>
            <a:pPr lvl="0"/>
            <a:r>
              <a:rPr lang="en-US" sz="2000" dirty="0" smtClean="0">
                <a:latin typeface="Calibri"/>
                <a:ea typeface="Calibri"/>
                <a:cs typeface="Times New Roman"/>
              </a:rPr>
              <a:t>Make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accurate observations of the amount and appearance of urine and stool for abnormalities or factors that may indicate disease or </a:t>
            </a:r>
            <a:r>
              <a:rPr lang="en-US" sz="2000" dirty="0" smtClean="0">
                <a:latin typeface="Calibri"/>
                <a:ea typeface="Calibri"/>
                <a:cs typeface="Times New Roman"/>
              </a:rPr>
              <a:t>complications.</a:t>
            </a:r>
          </a:p>
          <a:p>
            <a:pPr lvl="0"/>
            <a:endParaRPr lang="en-US" sz="1600" dirty="0" smtClean="0">
              <a:latin typeface="Calibri"/>
              <a:ea typeface="Calibri"/>
              <a:cs typeface="Times New Roman"/>
            </a:endParaRPr>
          </a:p>
          <a:p>
            <a:pPr lvl="0"/>
            <a:r>
              <a:rPr lang="en-US" sz="2000" dirty="0" smtClean="0">
                <a:latin typeface="Calibri"/>
                <a:ea typeface="Calibri"/>
                <a:cs typeface="Times New Roman"/>
              </a:rPr>
              <a:t>Check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whether specimens are needed. </a:t>
            </a:r>
            <a:endParaRPr lang="en-US" sz="2000" dirty="0" smtClean="0">
              <a:latin typeface="Calibri"/>
              <a:ea typeface="Calibri"/>
              <a:cs typeface="Times New Roman"/>
            </a:endParaRPr>
          </a:p>
          <a:p>
            <a:pPr lvl="1"/>
            <a:r>
              <a:rPr lang="en-US" sz="2000" dirty="0" smtClean="0">
                <a:latin typeface="Calibri"/>
                <a:ea typeface="Calibri"/>
                <a:cs typeface="Times New Roman"/>
              </a:rPr>
              <a:t>Amounts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must be measured and recorded if an output and intake record is being kept for the </a:t>
            </a:r>
            <a:r>
              <a:rPr lang="en-US" sz="2000" dirty="0" smtClean="0">
                <a:latin typeface="Calibri"/>
                <a:ea typeface="Calibri"/>
                <a:cs typeface="Times New Roman"/>
              </a:rPr>
              <a:t>patient.</a:t>
            </a:r>
          </a:p>
          <a:p>
            <a:pPr lvl="0"/>
            <a:endParaRPr lang="en-US" sz="1600" dirty="0" smtClean="0">
              <a:latin typeface="Calibri"/>
              <a:ea typeface="Calibri"/>
              <a:cs typeface="Times New Roman"/>
            </a:endParaRPr>
          </a:p>
          <a:p>
            <a:pPr lvl="0"/>
            <a:r>
              <a:rPr lang="en-US" sz="2000" dirty="0" smtClean="0">
                <a:latin typeface="Calibri"/>
                <a:ea typeface="Calibri"/>
                <a:cs typeface="Times New Roman"/>
              </a:rPr>
              <a:t>Regular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elimination of body wastes contributes to good </a:t>
            </a:r>
            <a:r>
              <a:rPr lang="en-US" sz="2000" dirty="0" smtClean="0">
                <a:latin typeface="Calibri"/>
                <a:ea typeface="Calibri"/>
                <a:cs typeface="Times New Roman"/>
              </a:rPr>
              <a:t>health</a:t>
            </a:r>
            <a:r>
              <a:rPr lang="en-US" sz="2000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000" dirty="0" smtClean="0">
                <a:latin typeface="Calibri"/>
                <a:ea typeface="Calibri"/>
                <a:cs typeface="Times New Roman"/>
              </a:rPr>
              <a:t>Death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can occur if waste is not eliminated from the body.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>
              <a:solidFill>
                <a:schemeClr val="accent1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755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306234" cy="724936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Precautions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295400"/>
            <a:ext cx="6601609" cy="4003829"/>
          </a:xfrm>
        </p:spPr>
        <p:txBody>
          <a:bodyPr>
            <a:noAutofit/>
          </a:bodyPr>
          <a:lstStyle/>
          <a:p>
            <a:r>
              <a:rPr lang="en-US" sz="2000" dirty="0" smtClean="0"/>
              <a:t>Hands must be washed frequently; gloves must be </a:t>
            </a:r>
            <a:r>
              <a:rPr lang="en-US" sz="2000" dirty="0" smtClean="0"/>
              <a:t>worn and </a:t>
            </a:r>
            <a:r>
              <a:rPr lang="en-US" sz="2000" dirty="0" smtClean="0"/>
              <a:t>eye protection</a:t>
            </a:r>
            <a:r>
              <a:rPr lang="en-US" sz="3600" dirty="0" smtClean="0"/>
              <a:t>.</a:t>
            </a:r>
          </a:p>
          <a:p>
            <a:r>
              <a:rPr lang="en-US" sz="2000" dirty="0"/>
              <a:t>Some agencies have special spray units in the bathrooms to rinse and clean bed pans and urinals. The bed pan must be disinfected after </a:t>
            </a:r>
            <a:r>
              <a:rPr lang="en-US" sz="2000" dirty="0" smtClean="0"/>
              <a:t>rinsing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/>
              <a:t>After patient is discharged, it must be sterilized according to agency policy before being used by another </a:t>
            </a:r>
            <a:r>
              <a:rPr lang="en-US" sz="2000" dirty="0" smtClean="0"/>
              <a:t>patient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Any areas contaminated by urine or feces must be wiped with a disinfectant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Patients should have the opportunity to wash their hands after using bedpans or urinals.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7752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kidney">
  <a:themeElements>
    <a:clrScheme name="Office Theme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kidney</Template>
  <TotalTime>223</TotalTime>
  <Words>473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kidney</vt:lpstr>
      <vt:lpstr>1_Default Design</vt:lpstr>
      <vt:lpstr>Warm Up</vt:lpstr>
      <vt:lpstr>Assisting with a bedpan.</vt:lpstr>
      <vt:lpstr>Equipment and Supplies</vt:lpstr>
      <vt:lpstr>Main Types of Bedpans</vt:lpstr>
      <vt:lpstr>Words you Should Know</vt:lpstr>
      <vt:lpstr>PowerPoint Presentation</vt:lpstr>
      <vt:lpstr>Standard Precautions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Harley, Jermicia R</dc:creator>
  <cp:lastModifiedBy>Williams, Lydia L</cp:lastModifiedBy>
  <cp:revision>24</cp:revision>
  <dcterms:created xsi:type="dcterms:W3CDTF">2012-02-02T18:48:47Z</dcterms:created>
  <dcterms:modified xsi:type="dcterms:W3CDTF">2015-03-09T12:38:49Z</dcterms:modified>
</cp:coreProperties>
</file>