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smtClean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3AE5374-3199-4423-B15F-EEAAA5EB393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3D523FA-37D3-4E79-8E9C-A2B221AB50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AE5374-3199-4423-B15F-EEAAA5EB393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523FA-37D3-4E79-8E9C-A2B221AB5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35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AE5374-3199-4423-B15F-EEAAA5EB393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523FA-37D3-4E79-8E9C-A2B221AB5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80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smtClean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smtClean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60E70A6-57F1-4886-B96A-9508AD90ED2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A79BC-8527-4E0C-9B0F-BFE69A8288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749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DECF8-5934-4593-A9F1-6BB6B6E6E5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1031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7EB659-E61D-4C47-9865-171D456553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689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F8DEBA-103E-4F9B-BC17-3BB812CC76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336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C73E8-56E1-40FD-B74A-0655B03016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83378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E158AE-B2D5-4042-B461-79D290D4D7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76665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E8391-EFFA-43E2-A4ED-287C66CDB8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2751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AE5374-3199-4423-B15F-EEAAA5EB393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523FA-37D3-4E79-8E9C-A2B221AB5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000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F04C3-6696-4BAD-B62E-561E7265CD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3021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546EF-7731-4329-88BD-4F0737944A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24225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3B26E-7D6B-4063-8CBF-992A8CFE82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740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AE5374-3199-4423-B15F-EEAAA5EB393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523FA-37D3-4E79-8E9C-A2B221AB5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77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AE5374-3199-4423-B15F-EEAAA5EB393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523FA-37D3-4E79-8E9C-A2B221AB5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9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AE5374-3199-4423-B15F-EEAAA5EB393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523FA-37D3-4E79-8E9C-A2B221AB5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89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AE5374-3199-4423-B15F-EEAAA5EB393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523FA-37D3-4E79-8E9C-A2B221AB5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589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AE5374-3199-4423-B15F-EEAAA5EB393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523FA-37D3-4E79-8E9C-A2B221AB5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AE5374-3199-4423-B15F-EEAAA5EB393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523FA-37D3-4E79-8E9C-A2B221AB5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58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AE5374-3199-4423-B15F-EEAAA5EB393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523FA-37D3-4E79-8E9C-A2B221AB5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112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3AE5374-3199-4423-B15F-EEAAA5EB393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3D523FA-37D3-4E79-8E9C-A2B221AB50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2F34C62-9C7B-4F2D-A1C7-74F13967D59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715375" cy="1143000"/>
          </a:xfrm>
        </p:spPr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Bicep/Triceps Muscle Strains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46236"/>
            <a:ext cx="8763000" cy="4983163"/>
          </a:xfrm>
        </p:spPr>
        <p:txBody>
          <a:bodyPr>
            <a:normAutofit/>
          </a:bodyPr>
          <a:lstStyle/>
          <a:p>
            <a:pPr lvl="1"/>
            <a:r>
              <a:rPr lang="en-US" b="1" dirty="0" smtClean="0"/>
              <a:t>Mechanism of Injury: </a:t>
            </a:r>
            <a:r>
              <a:rPr lang="en-US" dirty="0" smtClean="0"/>
              <a:t>overuse </a:t>
            </a:r>
            <a:r>
              <a:rPr lang="en-US" dirty="0" smtClean="0"/>
              <a:t>or traumatic </a:t>
            </a:r>
            <a:r>
              <a:rPr lang="en-US" dirty="0" smtClean="0"/>
              <a:t>forces</a:t>
            </a:r>
            <a:endParaRPr lang="en-US" dirty="0" smtClean="0"/>
          </a:p>
          <a:p>
            <a:pPr lvl="2"/>
            <a:r>
              <a:rPr lang="en-US" dirty="0" smtClean="0"/>
              <a:t>Overuse is more common in start of sport season </a:t>
            </a:r>
            <a:r>
              <a:rPr lang="en-US" dirty="0" smtClean="0">
                <a:sym typeface="Wingdings" pitchFamily="2" charset="2"/>
              </a:rPr>
              <a:t>or with an increase in activity level mid-season </a:t>
            </a:r>
            <a:r>
              <a:rPr lang="en-US" dirty="0" smtClean="0">
                <a:sym typeface="Wingdings" pitchFamily="2" charset="2"/>
              </a:rPr>
              <a:t>due to poor pre-conditioning.</a:t>
            </a:r>
          </a:p>
          <a:p>
            <a:pPr lvl="2"/>
            <a:endParaRPr lang="en-US" sz="1100" dirty="0" smtClean="0">
              <a:sym typeface="Wingdings" pitchFamily="2" charset="2"/>
            </a:endParaRPr>
          </a:p>
          <a:p>
            <a:pPr lvl="1"/>
            <a:r>
              <a:rPr lang="en-US" b="1" dirty="0" smtClean="0">
                <a:sym typeface="Wingdings" pitchFamily="2" charset="2"/>
              </a:rPr>
              <a:t>Signs &amp; </a:t>
            </a:r>
            <a:r>
              <a:rPr lang="en-US" b="1" dirty="0" smtClean="0">
                <a:sym typeface="Wingdings" pitchFamily="2" charset="2"/>
              </a:rPr>
              <a:t>Symptoms:</a:t>
            </a:r>
            <a:endParaRPr lang="en-US" b="1" dirty="0" smtClean="0">
              <a:sym typeface="Wingdings" pitchFamily="2" charset="2"/>
            </a:endParaRPr>
          </a:p>
          <a:p>
            <a:pPr lvl="2"/>
            <a:r>
              <a:rPr lang="en-US" dirty="0" smtClean="0">
                <a:sym typeface="Wingdings" pitchFamily="2" charset="2"/>
              </a:rPr>
              <a:t>P! </a:t>
            </a:r>
            <a:r>
              <a:rPr lang="en-US" dirty="0" smtClean="0">
                <a:sym typeface="Wingdings" pitchFamily="2" charset="2"/>
              </a:rPr>
              <a:t>&amp; tenderness in </a:t>
            </a:r>
            <a:r>
              <a:rPr lang="en-US" dirty="0" smtClean="0">
                <a:sym typeface="Wingdings" pitchFamily="2" charset="2"/>
              </a:rPr>
              <a:t>mm</a:t>
            </a:r>
            <a:endParaRPr lang="en-US" dirty="0" smtClean="0">
              <a:sym typeface="Wingdings" pitchFamily="2" charset="2"/>
            </a:endParaRPr>
          </a:p>
          <a:p>
            <a:pPr lvl="2"/>
            <a:r>
              <a:rPr lang="en-US" dirty="0" smtClean="0">
                <a:sym typeface="Wingdings" pitchFamily="2" charset="2"/>
              </a:rPr>
              <a:t>Delayed pain  </a:t>
            </a:r>
            <a:r>
              <a:rPr lang="en-US" b="1" dirty="0" smtClean="0">
                <a:sym typeface="Wingdings" pitchFamily="2" charset="2"/>
              </a:rPr>
              <a:t>DOMS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Delayed Onset Muscle Soreness appears 24 – 48 hours after overuse</a:t>
            </a:r>
            <a:endParaRPr lang="en-US" dirty="0" smtClean="0">
              <a:sym typeface="Wingdings" pitchFamily="2" charset="2"/>
            </a:endParaRPr>
          </a:p>
          <a:p>
            <a:pPr lvl="1"/>
            <a:endParaRPr lang="en-US" dirty="0" smtClean="0"/>
          </a:p>
          <a:p>
            <a:pPr lvl="1"/>
            <a:r>
              <a:rPr lang="en-US" b="1" dirty="0" err="1" smtClean="0"/>
              <a:t>Tx</a:t>
            </a:r>
            <a:r>
              <a:rPr lang="en-US" b="1" dirty="0" smtClean="0"/>
              <a:t>: </a:t>
            </a:r>
            <a:r>
              <a:rPr lang="en-US" dirty="0" smtClean="0"/>
              <a:t>rest, ice, strengthening rehab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12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715375" cy="868362"/>
          </a:xfrm>
        </p:spPr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Bicep Tendon Rupture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333999"/>
          </a:xfrm>
        </p:spPr>
        <p:txBody>
          <a:bodyPr>
            <a:normAutofit/>
          </a:bodyPr>
          <a:lstStyle/>
          <a:p>
            <a:pPr lvl="1"/>
            <a:r>
              <a:rPr lang="en-US" b="1" dirty="0" smtClean="0"/>
              <a:t>Mechanism of Injury: </a:t>
            </a:r>
            <a:r>
              <a:rPr lang="en-US" dirty="0" smtClean="0"/>
              <a:t>Grade 3 strain from sudden powerful bicep contraction</a:t>
            </a:r>
          </a:p>
          <a:p>
            <a:pPr lvl="2"/>
            <a:endParaRPr lang="en-US" sz="1800" dirty="0" smtClean="0">
              <a:sym typeface="Wingdings" pitchFamily="2" charset="2"/>
            </a:endParaRPr>
          </a:p>
          <a:p>
            <a:pPr lvl="1"/>
            <a:r>
              <a:rPr lang="en-US" b="1" dirty="0" smtClean="0">
                <a:sym typeface="Wingdings" pitchFamily="2" charset="2"/>
              </a:rPr>
              <a:t>Signs &amp; </a:t>
            </a:r>
            <a:r>
              <a:rPr lang="en-US" b="1" dirty="0" smtClean="0">
                <a:sym typeface="Wingdings" pitchFamily="2" charset="2"/>
              </a:rPr>
              <a:t>Symptoms:</a:t>
            </a:r>
            <a:endParaRPr lang="en-US" b="1" dirty="0" smtClean="0">
              <a:sym typeface="Wingdings" pitchFamily="2" charset="2"/>
            </a:endParaRPr>
          </a:p>
          <a:p>
            <a:pPr lvl="2"/>
            <a:r>
              <a:rPr lang="en-US" dirty="0" smtClean="0">
                <a:sym typeface="Wingdings" pitchFamily="2" charset="2"/>
              </a:rPr>
              <a:t>Hear a “pop”</a:t>
            </a:r>
            <a:endParaRPr lang="en-US" dirty="0" smtClean="0">
              <a:sym typeface="Wingdings" pitchFamily="2" charset="2"/>
            </a:endParaRPr>
          </a:p>
          <a:p>
            <a:pPr lvl="2"/>
            <a:r>
              <a:rPr lang="en-US" dirty="0" smtClean="0">
                <a:sym typeface="Wingdings" pitchFamily="2" charset="2"/>
              </a:rPr>
              <a:t>Muscle belly will droop into the distal arm (“Popeye Muscle”)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Ecchymosis in upper anterior arm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Slight loss of flexion because short head typically remains attached.</a:t>
            </a:r>
            <a:endParaRPr lang="en-US" dirty="0" smtClean="0">
              <a:sym typeface="Wingdings" pitchFamily="2" charset="2"/>
            </a:endParaRPr>
          </a:p>
          <a:p>
            <a:pPr marL="457200" lvl="2" indent="0">
              <a:buNone/>
            </a:pPr>
            <a:endParaRPr lang="en-US" dirty="0">
              <a:sym typeface="Wingdings" pitchFamily="2" charset="2"/>
            </a:endParaRPr>
          </a:p>
          <a:p>
            <a:pPr marL="742950" lvl="2" indent="-285750"/>
            <a:r>
              <a:rPr lang="en-US" b="1" dirty="0" err="1" smtClean="0">
                <a:sym typeface="Wingdings" pitchFamily="2" charset="2"/>
              </a:rPr>
              <a:t>Tx</a:t>
            </a:r>
            <a:r>
              <a:rPr lang="en-US" b="1" dirty="0" smtClean="0">
                <a:sym typeface="Wingdings" pitchFamily="2" charset="2"/>
              </a:rPr>
              <a:t>: </a:t>
            </a:r>
            <a:r>
              <a:rPr lang="en-US" dirty="0" smtClean="0">
                <a:sym typeface="Wingdings" pitchFamily="2" charset="2"/>
              </a:rPr>
              <a:t>rest, ice, strengthening rehab, sometimes </a:t>
            </a:r>
            <a:r>
              <a:rPr lang="en-US" dirty="0" err="1" smtClean="0">
                <a:sym typeface="Wingdings" pitchFamily="2" charset="2"/>
              </a:rPr>
              <a:t>sx</a:t>
            </a:r>
            <a:endParaRPr lang="en-US" dirty="0" smtClean="0">
              <a:sym typeface="Wingdings" pitchFamily="2" charset="2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0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715375" cy="1143000"/>
          </a:xfrm>
        </p:spPr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Bicep Long Head Tendonitis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46236"/>
            <a:ext cx="8763000" cy="4983163"/>
          </a:xfrm>
        </p:spPr>
        <p:txBody>
          <a:bodyPr>
            <a:normAutofit/>
          </a:bodyPr>
          <a:lstStyle/>
          <a:p>
            <a:pPr lvl="1"/>
            <a:r>
              <a:rPr lang="en-US" b="1" dirty="0" smtClean="0"/>
              <a:t>Mechanism of Injury: </a:t>
            </a:r>
            <a:r>
              <a:rPr lang="en-US" dirty="0" smtClean="0"/>
              <a:t>repetitive</a:t>
            </a:r>
            <a:r>
              <a:rPr lang="en-US" b="1" dirty="0" smtClean="0"/>
              <a:t> </a:t>
            </a:r>
            <a:r>
              <a:rPr lang="en-US" dirty="0" smtClean="0"/>
              <a:t>overuse 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Lies next to the rotator cuff tendon so often confused with impingement syndrome.</a:t>
            </a:r>
            <a:endParaRPr lang="en-US" dirty="0" smtClean="0">
              <a:sym typeface="Wingdings" pitchFamily="2" charset="2"/>
            </a:endParaRPr>
          </a:p>
          <a:p>
            <a:pPr lvl="2"/>
            <a:endParaRPr lang="en-US" sz="1800" dirty="0" smtClean="0">
              <a:sym typeface="Wingdings" pitchFamily="2" charset="2"/>
            </a:endParaRPr>
          </a:p>
          <a:p>
            <a:pPr lvl="1"/>
            <a:r>
              <a:rPr lang="en-US" b="1" dirty="0" smtClean="0">
                <a:sym typeface="Wingdings" pitchFamily="2" charset="2"/>
              </a:rPr>
              <a:t>Signs &amp; </a:t>
            </a:r>
            <a:r>
              <a:rPr lang="en-US" b="1" dirty="0" smtClean="0">
                <a:sym typeface="Wingdings" pitchFamily="2" charset="2"/>
              </a:rPr>
              <a:t>Symptoms:</a:t>
            </a:r>
            <a:endParaRPr lang="en-US" b="1" dirty="0" smtClean="0">
              <a:sym typeface="Wingdings" pitchFamily="2" charset="2"/>
            </a:endParaRPr>
          </a:p>
          <a:p>
            <a:pPr lvl="2"/>
            <a:r>
              <a:rPr lang="en-US" dirty="0" smtClean="0">
                <a:sym typeface="Wingdings" pitchFamily="2" charset="2"/>
              </a:rPr>
              <a:t>Discomfort in the anterior shoulder</a:t>
            </a:r>
            <a:endParaRPr lang="en-US" dirty="0" smtClean="0">
              <a:sym typeface="Wingdings" pitchFamily="2" charset="2"/>
            </a:endParaRPr>
          </a:p>
          <a:p>
            <a:pPr lvl="2"/>
            <a:r>
              <a:rPr lang="en-US" dirty="0" smtClean="0">
                <a:sym typeface="Wingdings" pitchFamily="2" charset="2"/>
              </a:rPr>
              <a:t>P! / weakness with elbow &amp; shoulder flexion</a:t>
            </a:r>
          </a:p>
          <a:p>
            <a:pPr lvl="2"/>
            <a:endParaRPr lang="en-US" dirty="0">
              <a:sym typeface="Wingdings" pitchFamily="2" charset="2"/>
            </a:endParaRPr>
          </a:p>
          <a:p>
            <a:pPr marL="742950" lvl="2" indent="-285750"/>
            <a:r>
              <a:rPr lang="en-US" b="1" dirty="0" smtClean="0">
                <a:sym typeface="Wingdings" pitchFamily="2" charset="2"/>
              </a:rPr>
              <a:t>Special Test: </a:t>
            </a:r>
            <a:r>
              <a:rPr lang="en-US" dirty="0" smtClean="0">
                <a:sym typeface="Wingdings" pitchFamily="2" charset="2"/>
              </a:rPr>
              <a:t>Speed’s Test, + for p! in bicipital groove </a:t>
            </a:r>
            <a:endParaRPr lang="en-US" dirty="0" smtClean="0">
              <a:sym typeface="Wingdings" pitchFamily="2" charset="2"/>
            </a:endParaRPr>
          </a:p>
          <a:p>
            <a:pPr lvl="2"/>
            <a:endParaRPr lang="en-US" dirty="0">
              <a:sym typeface="Wingdings" pitchFamily="2" charset="2"/>
            </a:endParaRPr>
          </a:p>
          <a:p>
            <a:pPr marL="742950" lvl="2" indent="-285750"/>
            <a:r>
              <a:rPr lang="en-US" b="1" dirty="0" err="1" smtClean="0">
                <a:sym typeface="Wingdings" pitchFamily="2" charset="2"/>
              </a:rPr>
              <a:t>Tx</a:t>
            </a:r>
            <a:r>
              <a:rPr lang="en-US" b="1" dirty="0" smtClean="0">
                <a:sym typeface="Wingdings" pitchFamily="2" charset="2"/>
              </a:rPr>
              <a:t>: </a:t>
            </a:r>
            <a:r>
              <a:rPr lang="en-US" dirty="0" smtClean="0">
                <a:sym typeface="Wingdings" pitchFamily="2" charset="2"/>
              </a:rPr>
              <a:t>rest, ice, strengthening rehab</a:t>
            </a:r>
            <a:endParaRPr lang="en-US" dirty="0" smtClean="0">
              <a:sym typeface="Wingdings" pitchFamily="2" charset="2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02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2819400" cy="3352800"/>
          </a:xfrm>
        </p:spPr>
        <p:txBody>
          <a:bodyPr/>
          <a:lstStyle/>
          <a:p>
            <a:pPr algn="ctr"/>
            <a:r>
              <a:rPr lang="en-US" sz="2200" b="1" dirty="0" smtClean="0"/>
              <a:t>Speed’s Test for Biceps Tendonitis: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Have the athlete resist a downward pressure at the wrist, + for p! in the bicipital groove (under my left fingers). </a:t>
            </a:r>
            <a:endParaRPr lang="en-US" sz="2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846040" y="659160"/>
            <a:ext cx="6553200" cy="5539681"/>
          </a:xfrm>
        </p:spPr>
      </p:pic>
    </p:spTree>
    <p:extLst>
      <p:ext uri="{BB962C8B-B14F-4D97-AF65-F5344CB8AC3E}">
        <p14:creationId xmlns:p14="http://schemas.microsoft.com/office/powerpoint/2010/main" val="11098419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Biceps">
  <a:themeElements>
    <a:clrScheme name="Default Design 2">
      <a:dk1>
        <a:srgbClr val="000000"/>
      </a:dk1>
      <a:lt1>
        <a:srgbClr val="CCFF66"/>
      </a:lt1>
      <a:dk2>
        <a:srgbClr val="000000"/>
      </a:dk2>
      <a:lt2>
        <a:srgbClr val="CCCCCC"/>
      </a:lt2>
      <a:accent1>
        <a:srgbClr val="268032"/>
      </a:accent1>
      <a:accent2>
        <a:srgbClr val="717300"/>
      </a:accent2>
      <a:accent3>
        <a:srgbClr val="E2FFB8"/>
      </a:accent3>
      <a:accent4>
        <a:srgbClr val="000000"/>
      </a:accent4>
      <a:accent5>
        <a:srgbClr val="ACC0AD"/>
      </a:accent5>
      <a:accent6>
        <a:srgbClr val="666800"/>
      </a:accent6>
      <a:hlink>
        <a:srgbClr val="0A4C66"/>
      </a:hlink>
      <a:folHlink>
        <a:srgbClr val="3C59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CCFF66"/>
        </a:lt1>
        <a:dk2>
          <a:srgbClr val="000000"/>
        </a:dk2>
        <a:lt2>
          <a:srgbClr val="CCCCCC"/>
        </a:lt2>
        <a:accent1>
          <a:srgbClr val="558000"/>
        </a:accent1>
        <a:accent2>
          <a:srgbClr val="56731D"/>
        </a:accent2>
        <a:accent3>
          <a:srgbClr val="E2FFB8"/>
        </a:accent3>
        <a:accent4>
          <a:srgbClr val="000000"/>
        </a:accent4>
        <a:accent5>
          <a:srgbClr val="B4C0AA"/>
        </a:accent5>
        <a:accent6>
          <a:srgbClr val="4D6819"/>
        </a:accent6>
        <a:hlink>
          <a:srgbClr val="446600"/>
        </a:hlink>
        <a:folHlink>
          <a:srgbClr val="43591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CCFF66"/>
        </a:lt1>
        <a:dk2>
          <a:srgbClr val="000000"/>
        </a:dk2>
        <a:lt2>
          <a:srgbClr val="CCCCCC"/>
        </a:lt2>
        <a:accent1>
          <a:srgbClr val="268032"/>
        </a:accent1>
        <a:accent2>
          <a:srgbClr val="717300"/>
        </a:accent2>
        <a:accent3>
          <a:srgbClr val="E2FFB8"/>
        </a:accent3>
        <a:accent4>
          <a:srgbClr val="000000"/>
        </a:accent4>
        <a:accent5>
          <a:srgbClr val="ACC0AD"/>
        </a:accent5>
        <a:accent6>
          <a:srgbClr val="666800"/>
        </a:accent6>
        <a:hlink>
          <a:srgbClr val="0A4C66"/>
        </a:hlink>
        <a:folHlink>
          <a:srgbClr val="3C5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CCFF66"/>
        </a:lt1>
        <a:dk2>
          <a:srgbClr val="000000"/>
        </a:dk2>
        <a:lt2>
          <a:srgbClr val="CCCCCC"/>
        </a:lt2>
        <a:accent1>
          <a:srgbClr val="995B2E"/>
        </a:accent1>
        <a:accent2>
          <a:srgbClr val="4D7300"/>
        </a:accent2>
        <a:accent3>
          <a:srgbClr val="E2FFB8"/>
        </a:accent3>
        <a:accent4>
          <a:srgbClr val="000000"/>
        </a:accent4>
        <a:accent5>
          <a:srgbClr val="CAB5AD"/>
        </a:accent5>
        <a:accent6>
          <a:srgbClr val="456800"/>
        </a:accent6>
        <a:hlink>
          <a:srgbClr val="803633"/>
        </a:hlink>
        <a:folHlink>
          <a:srgbClr val="5F3C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CCFF66"/>
        </a:lt1>
        <a:dk2>
          <a:srgbClr val="000000"/>
        </a:dk2>
        <a:lt2>
          <a:srgbClr val="CCCCCC"/>
        </a:lt2>
        <a:accent1>
          <a:srgbClr val="465E8C"/>
        </a:accent1>
        <a:accent2>
          <a:srgbClr val="805100"/>
        </a:accent2>
        <a:accent3>
          <a:srgbClr val="E2FFB8"/>
        </a:accent3>
        <a:accent4>
          <a:srgbClr val="000000"/>
        </a:accent4>
        <a:accent5>
          <a:srgbClr val="B0B6C5"/>
        </a:accent5>
        <a:accent6>
          <a:srgbClr val="734900"/>
        </a:accent6>
        <a:hlink>
          <a:srgbClr val="782A4D"/>
        </a:hlink>
        <a:folHlink>
          <a:srgbClr val="3C5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58000"/>
        </a:accent1>
        <a:accent2>
          <a:srgbClr val="56731D"/>
        </a:accent2>
        <a:accent3>
          <a:srgbClr val="FFFFFF"/>
        </a:accent3>
        <a:accent4>
          <a:srgbClr val="000000"/>
        </a:accent4>
        <a:accent5>
          <a:srgbClr val="B4C0AA"/>
        </a:accent5>
        <a:accent6>
          <a:srgbClr val="4D6819"/>
        </a:accent6>
        <a:hlink>
          <a:srgbClr val="446600"/>
        </a:hlink>
        <a:folHlink>
          <a:srgbClr val="43591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68032"/>
        </a:accent1>
        <a:accent2>
          <a:srgbClr val="717300"/>
        </a:accent2>
        <a:accent3>
          <a:srgbClr val="FFFFFF"/>
        </a:accent3>
        <a:accent4>
          <a:srgbClr val="000000"/>
        </a:accent4>
        <a:accent5>
          <a:srgbClr val="ACC0AD"/>
        </a:accent5>
        <a:accent6>
          <a:srgbClr val="666800"/>
        </a:accent6>
        <a:hlink>
          <a:srgbClr val="0A4C66"/>
        </a:hlink>
        <a:folHlink>
          <a:srgbClr val="3C5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5B2E"/>
        </a:accent1>
        <a:accent2>
          <a:srgbClr val="4D7300"/>
        </a:accent2>
        <a:accent3>
          <a:srgbClr val="FFFFFF"/>
        </a:accent3>
        <a:accent4>
          <a:srgbClr val="000000"/>
        </a:accent4>
        <a:accent5>
          <a:srgbClr val="CAB5AD"/>
        </a:accent5>
        <a:accent6>
          <a:srgbClr val="456800"/>
        </a:accent6>
        <a:hlink>
          <a:srgbClr val="803633"/>
        </a:hlink>
        <a:folHlink>
          <a:srgbClr val="5F3C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65E8C"/>
        </a:accent1>
        <a:accent2>
          <a:srgbClr val="805100"/>
        </a:accent2>
        <a:accent3>
          <a:srgbClr val="FFFFFF"/>
        </a:accent3>
        <a:accent4>
          <a:srgbClr val="000000"/>
        </a:accent4>
        <a:accent5>
          <a:srgbClr val="B0B6C5"/>
        </a:accent5>
        <a:accent6>
          <a:srgbClr val="734900"/>
        </a:accent6>
        <a:hlink>
          <a:srgbClr val="782A4D"/>
        </a:hlink>
        <a:folHlink>
          <a:srgbClr val="3C5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CCFF66"/>
      </a:lt1>
      <a:dk2>
        <a:srgbClr val="000000"/>
      </a:dk2>
      <a:lt2>
        <a:srgbClr val="CCCCCC"/>
      </a:lt2>
      <a:accent1>
        <a:srgbClr val="268032"/>
      </a:accent1>
      <a:accent2>
        <a:srgbClr val="717300"/>
      </a:accent2>
      <a:accent3>
        <a:srgbClr val="E2FFB8"/>
      </a:accent3>
      <a:accent4>
        <a:srgbClr val="000000"/>
      </a:accent4>
      <a:accent5>
        <a:srgbClr val="ACC0AD"/>
      </a:accent5>
      <a:accent6>
        <a:srgbClr val="666800"/>
      </a:accent6>
      <a:hlink>
        <a:srgbClr val="0A4C66"/>
      </a:hlink>
      <a:folHlink>
        <a:srgbClr val="3C59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FF66"/>
        </a:lt1>
        <a:dk2>
          <a:srgbClr val="000000"/>
        </a:dk2>
        <a:lt2>
          <a:srgbClr val="CCCCCC"/>
        </a:lt2>
        <a:accent1>
          <a:srgbClr val="558000"/>
        </a:accent1>
        <a:accent2>
          <a:srgbClr val="56731D"/>
        </a:accent2>
        <a:accent3>
          <a:srgbClr val="E2FFB8"/>
        </a:accent3>
        <a:accent4>
          <a:srgbClr val="000000"/>
        </a:accent4>
        <a:accent5>
          <a:srgbClr val="B4C0AA"/>
        </a:accent5>
        <a:accent6>
          <a:srgbClr val="4D6819"/>
        </a:accent6>
        <a:hlink>
          <a:srgbClr val="446600"/>
        </a:hlink>
        <a:folHlink>
          <a:srgbClr val="43591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FF66"/>
        </a:lt1>
        <a:dk2>
          <a:srgbClr val="000000"/>
        </a:dk2>
        <a:lt2>
          <a:srgbClr val="CCCCCC"/>
        </a:lt2>
        <a:accent1>
          <a:srgbClr val="268032"/>
        </a:accent1>
        <a:accent2>
          <a:srgbClr val="717300"/>
        </a:accent2>
        <a:accent3>
          <a:srgbClr val="E2FFB8"/>
        </a:accent3>
        <a:accent4>
          <a:srgbClr val="000000"/>
        </a:accent4>
        <a:accent5>
          <a:srgbClr val="ACC0AD"/>
        </a:accent5>
        <a:accent6>
          <a:srgbClr val="666800"/>
        </a:accent6>
        <a:hlink>
          <a:srgbClr val="0A4C66"/>
        </a:hlink>
        <a:folHlink>
          <a:srgbClr val="3C5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FF66"/>
        </a:lt1>
        <a:dk2>
          <a:srgbClr val="000000"/>
        </a:dk2>
        <a:lt2>
          <a:srgbClr val="CCCCCC"/>
        </a:lt2>
        <a:accent1>
          <a:srgbClr val="995B2E"/>
        </a:accent1>
        <a:accent2>
          <a:srgbClr val="4D7300"/>
        </a:accent2>
        <a:accent3>
          <a:srgbClr val="E2FFB8"/>
        </a:accent3>
        <a:accent4>
          <a:srgbClr val="000000"/>
        </a:accent4>
        <a:accent5>
          <a:srgbClr val="CAB5AD"/>
        </a:accent5>
        <a:accent6>
          <a:srgbClr val="456800"/>
        </a:accent6>
        <a:hlink>
          <a:srgbClr val="803633"/>
        </a:hlink>
        <a:folHlink>
          <a:srgbClr val="5F3C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FF66"/>
        </a:lt1>
        <a:dk2>
          <a:srgbClr val="000000"/>
        </a:dk2>
        <a:lt2>
          <a:srgbClr val="CCCCCC"/>
        </a:lt2>
        <a:accent1>
          <a:srgbClr val="465E8C"/>
        </a:accent1>
        <a:accent2>
          <a:srgbClr val="805100"/>
        </a:accent2>
        <a:accent3>
          <a:srgbClr val="E2FFB8"/>
        </a:accent3>
        <a:accent4>
          <a:srgbClr val="000000"/>
        </a:accent4>
        <a:accent5>
          <a:srgbClr val="B0B6C5"/>
        </a:accent5>
        <a:accent6>
          <a:srgbClr val="734900"/>
        </a:accent6>
        <a:hlink>
          <a:srgbClr val="782A4D"/>
        </a:hlink>
        <a:folHlink>
          <a:srgbClr val="3C5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58000"/>
        </a:accent1>
        <a:accent2>
          <a:srgbClr val="56731D"/>
        </a:accent2>
        <a:accent3>
          <a:srgbClr val="FFFFFF"/>
        </a:accent3>
        <a:accent4>
          <a:srgbClr val="000000"/>
        </a:accent4>
        <a:accent5>
          <a:srgbClr val="B4C0AA"/>
        </a:accent5>
        <a:accent6>
          <a:srgbClr val="4D6819"/>
        </a:accent6>
        <a:hlink>
          <a:srgbClr val="446600"/>
        </a:hlink>
        <a:folHlink>
          <a:srgbClr val="43591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68032"/>
        </a:accent1>
        <a:accent2>
          <a:srgbClr val="717300"/>
        </a:accent2>
        <a:accent3>
          <a:srgbClr val="FFFFFF"/>
        </a:accent3>
        <a:accent4>
          <a:srgbClr val="000000"/>
        </a:accent4>
        <a:accent5>
          <a:srgbClr val="ACC0AD"/>
        </a:accent5>
        <a:accent6>
          <a:srgbClr val="666800"/>
        </a:accent6>
        <a:hlink>
          <a:srgbClr val="0A4C66"/>
        </a:hlink>
        <a:folHlink>
          <a:srgbClr val="3C5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5B2E"/>
        </a:accent1>
        <a:accent2>
          <a:srgbClr val="4D7300"/>
        </a:accent2>
        <a:accent3>
          <a:srgbClr val="FFFFFF"/>
        </a:accent3>
        <a:accent4>
          <a:srgbClr val="000000"/>
        </a:accent4>
        <a:accent5>
          <a:srgbClr val="CAB5AD"/>
        </a:accent5>
        <a:accent6>
          <a:srgbClr val="456800"/>
        </a:accent6>
        <a:hlink>
          <a:srgbClr val="803633"/>
        </a:hlink>
        <a:folHlink>
          <a:srgbClr val="5F3C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65E8C"/>
        </a:accent1>
        <a:accent2>
          <a:srgbClr val="805100"/>
        </a:accent2>
        <a:accent3>
          <a:srgbClr val="FFFFFF"/>
        </a:accent3>
        <a:accent4>
          <a:srgbClr val="000000"/>
        </a:accent4>
        <a:accent5>
          <a:srgbClr val="B0B6C5"/>
        </a:accent5>
        <a:accent6>
          <a:srgbClr val="734900"/>
        </a:accent6>
        <a:hlink>
          <a:srgbClr val="782A4D"/>
        </a:hlink>
        <a:folHlink>
          <a:srgbClr val="3C5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Biceps</Template>
  <TotalTime>66</TotalTime>
  <Words>198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Biceps</vt:lpstr>
      <vt:lpstr>1_Default Design</vt:lpstr>
      <vt:lpstr>Bicep/Triceps Muscle Strains</vt:lpstr>
      <vt:lpstr>Bicep Tendon Rupture</vt:lpstr>
      <vt:lpstr>Bicep Long Head Tendonitis</vt:lpstr>
      <vt:lpstr>Speed’s Test for Biceps Tendonitis:  Have the athlete resist a downward pressure at the wrist, + for p! in the bicipital groove (under my left fingers).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Shoulder Injuries</dc:title>
  <dc:creator>Williams, Lydia L</dc:creator>
  <cp:lastModifiedBy>Williams, Lydia L</cp:lastModifiedBy>
  <cp:revision>4</cp:revision>
  <dcterms:created xsi:type="dcterms:W3CDTF">2015-03-12T12:10:14Z</dcterms:created>
  <dcterms:modified xsi:type="dcterms:W3CDTF">2015-03-12T13:17:09Z</dcterms:modified>
</cp:coreProperties>
</file>