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4"/>
  </p:notesMasterIdLst>
  <p:sldIdLst>
    <p:sldId id="267" r:id="rId3"/>
    <p:sldId id="256" r:id="rId4"/>
    <p:sldId id="257" r:id="rId5"/>
    <p:sldId id="258" r:id="rId6"/>
    <p:sldId id="259" r:id="rId7"/>
    <p:sldId id="260" r:id="rId8"/>
    <p:sldId id="261" r:id="rId9"/>
    <p:sldId id="262" r:id="rId10"/>
    <p:sldId id="263" r:id="rId11"/>
    <p:sldId id="265" r:id="rId12"/>
    <p:sldId id="266" r:id="rId13"/>
    <p:sldId id="264" r:id="rId14"/>
    <p:sldId id="268" r:id="rId15"/>
    <p:sldId id="269" r:id="rId16"/>
    <p:sldId id="270" r:id="rId17"/>
    <p:sldId id="271" r:id="rId18"/>
    <p:sldId id="272" r:id="rId19"/>
    <p:sldId id="273" r:id="rId20"/>
    <p:sldId id="274" r:id="rId21"/>
    <p:sldId id="275" r:id="rId22"/>
    <p:sldId id="27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p:scale>
          <a:sx n="50" d="100"/>
          <a:sy n="50" d="100"/>
        </p:scale>
        <p:origin x="-120" y="-5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2960D67-0D37-4592-81DD-2EA4E98FAD83}" type="slidenum">
              <a:rPr lang="en-US" altLang="en-US"/>
              <a:pPr/>
              <a:t>‹#›</a:t>
            </a:fld>
            <a:endParaRPr lang="en-US" altLang="en-US"/>
          </a:p>
        </p:txBody>
      </p:sp>
    </p:spTree>
    <p:extLst>
      <p:ext uri="{BB962C8B-B14F-4D97-AF65-F5344CB8AC3E}">
        <p14:creationId xmlns:p14="http://schemas.microsoft.com/office/powerpoint/2010/main" val="311683654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59396" name="Rectangle 4"/>
          <p:cNvSpPr>
            <a:spLocks noGrp="1" noChangeArrowheads="1"/>
          </p:cNvSpPr>
          <p:nvPr>
            <p:ph type="dt" sz="half" idx="2"/>
          </p:nvPr>
        </p:nvSpPr>
        <p:spPr/>
        <p:txBody>
          <a:bodyPr/>
          <a:lstStyle>
            <a:lvl1pPr>
              <a:defRPr/>
            </a:lvl1pPr>
          </a:lstStyle>
          <a:p>
            <a:endParaRPr lang="en-US" altLang="en-US"/>
          </a:p>
        </p:txBody>
      </p:sp>
      <p:sp>
        <p:nvSpPr>
          <p:cNvPr id="59397" name="Rectangle 5"/>
          <p:cNvSpPr>
            <a:spLocks noGrp="1" noChangeArrowheads="1"/>
          </p:cNvSpPr>
          <p:nvPr>
            <p:ph type="ftr" sz="quarter" idx="3"/>
          </p:nvPr>
        </p:nvSpPr>
        <p:spPr/>
        <p:txBody>
          <a:bodyPr/>
          <a:lstStyle>
            <a:lvl1pPr>
              <a:defRPr/>
            </a:lvl1pPr>
          </a:lstStyle>
          <a:p>
            <a:endParaRPr lang="en-US" altLang="en-US"/>
          </a:p>
        </p:txBody>
      </p:sp>
      <p:sp>
        <p:nvSpPr>
          <p:cNvPr id="59398" name="Rectangle 6"/>
          <p:cNvSpPr>
            <a:spLocks noGrp="1" noChangeArrowheads="1"/>
          </p:cNvSpPr>
          <p:nvPr>
            <p:ph type="sldNum" sz="quarter" idx="4"/>
          </p:nvPr>
        </p:nvSpPr>
        <p:spPr/>
        <p:txBody>
          <a:bodyPr/>
          <a:lstStyle>
            <a:lvl1pPr>
              <a:defRPr/>
            </a:lvl1pPr>
          </a:lstStyle>
          <a:p>
            <a:fld id="{25933C3B-E137-4BFE-9313-07214315B35D}"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6275ED-60BF-4D4C-8324-11EEF4B72FE7}" type="slidenum">
              <a:rPr lang="en-US" altLang="en-US"/>
              <a:pPr/>
              <a:t>‹#›</a:t>
            </a:fld>
            <a:endParaRPr lang="en-US" altLang="en-US"/>
          </a:p>
        </p:txBody>
      </p:sp>
    </p:spTree>
    <p:extLst>
      <p:ext uri="{BB962C8B-B14F-4D97-AF65-F5344CB8AC3E}">
        <p14:creationId xmlns:p14="http://schemas.microsoft.com/office/powerpoint/2010/main" val="2060358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C8EB3D-9A63-4A89-B483-BE3C57AC106C}" type="slidenum">
              <a:rPr lang="en-US" altLang="en-US"/>
              <a:pPr/>
              <a:t>‹#›</a:t>
            </a:fld>
            <a:endParaRPr lang="en-US" altLang="en-US"/>
          </a:p>
        </p:txBody>
      </p:sp>
    </p:spTree>
    <p:extLst>
      <p:ext uri="{BB962C8B-B14F-4D97-AF65-F5344CB8AC3E}">
        <p14:creationId xmlns:p14="http://schemas.microsoft.com/office/powerpoint/2010/main" val="2452734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ltLang="en-US"/>
          </a:p>
        </p:txBody>
      </p:sp>
      <p:sp>
        <p:nvSpPr>
          <p:cNvPr id="66566" name="Rectangle 6"/>
          <p:cNvSpPr>
            <a:spLocks noGrp="1" noChangeArrowheads="1"/>
          </p:cNvSpPr>
          <p:nvPr>
            <p:ph type="ftr" sz="quarter" idx="3"/>
          </p:nvPr>
        </p:nvSpPr>
        <p:spPr/>
        <p:txBody>
          <a:bodyPr/>
          <a:lstStyle>
            <a:lvl1pPr>
              <a:defRPr/>
            </a:lvl1pPr>
          </a:lstStyle>
          <a:p>
            <a:endParaRPr lang="en-US" altLang="en-US"/>
          </a:p>
        </p:txBody>
      </p:sp>
      <p:sp>
        <p:nvSpPr>
          <p:cNvPr id="66567" name="Rectangle 7"/>
          <p:cNvSpPr>
            <a:spLocks noGrp="1" noChangeArrowheads="1"/>
          </p:cNvSpPr>
          <p:nvPr>
            <p:ph type="sldNum" sz="quarter" idx="4"/>
          </p:nvPr>
        </p:nvSpPr>
        <p:spPr/>
        <p:txBody>
          <a:bodyPr/>
          <a:lstStyle>
            <a:lvl1pPr>
              <a:defRPr/>
            </a:lvl1pPr>
          </a:lstStyle>
          <a:p>
            <a:fld id="{09E75AB7-523D-481B-B332-58F768A25FD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589A6D-0858-48A6-B214-11C7E4C9A38D}" type="slidenum">
              <a:rPr lang="en-US" altLang="en-US"/>
              <a:pPr/>
              <a:t>‹#›</a:t>
            </a:fld>
            <a:endParaRPr lang="en-US" altLang="en-US"/>
          </a:p>
        </p:txBody>
      </p:sp>
    </p:spTree>
    <p:extLst>
      <p:ext uri="{BB962C8B-B14F-4D97-AF65-F5344CB8AC3E}">
        <p14:creationId xmlns:p14="http://schemas.microsoft.com/office/powerpoint/2010/main" val="2081746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8E61FFA-5D75-48BE-98E3-E3FDF64991AB}" type="slidenum">
              <a:rPr lang="en-US" altLang="en-US"/>
              <a:pPr/>
              <a:t>‹#›</a:t>
            </a:fld>
            <a:endParaRPr lang="en-US" altLang="en-US"/>
          </a:p>
        </p:txBody>
      </p:sp>
    </p:spTree>
    <p:extLst>
      <p:ext uri="{BB962C8B-B14F-4D97-AF65-F5344CB8AC3E}">
        <p14:creationId xmlns:p14="http://schemas.microsoft.com/office/powerpoint/2010/main" val="2808156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4FD3F81-A75C-4F31-8581-3E847027899B}" type="slidenum">
              <a:rPr lang="en-US" altLang="en-US"/>
              <a:pPr/>
              <a:t>‹#›</a:t>
            </a:fld>
            <a:endParaRPr lang="en-US" altLang="en-US"/>
          </a:p>
        </p:txBody>
      </p:sp>
    </p:spTree>
    <p:extLst>
      <p:ext uri="{BB962C8B-B14F-4D97-AF65-F5344CB8AC3E}">
        <p14:creationId xmlns:p14="http://schemas.microsoft.com/office/powerpoint/2010/main" val="105112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1B0E4A8-3E03-4D6E-9793-09B388E30EE6}" type="slidenum">
              <a:rPr lang="en-US" altLang="en-US"/>
              <a:pPr/>
              <a:t>‹#›</a:t>
            </a:fld>
            <a:endParaRPr lang="en-US" altLang="en-US"/>
          </a:p>
        </p:txBody>
      </p:sp>
    </p:spTree>
    <p:extLst>
      <p:ext uri="{BB962C8B-B14F-4D97-AF65-F5344CB8AC3E}">
        <p14:creationId xmlns:p14="http://schemas.microsoft.com/office/powerpoint/2010/main" val="1551524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538AA45-3BCA-4AA9-B25D-5C492DE68C2A}" type="slidenum">
              <a:rPr lang="en-US" altLang="en-US"/>
              <a:pPr/>
              <a:t>‹#›</a:t>
            </a:fld>
            <a:endParaRPr lang="en-US" altLang="en-US"/>
          </a:p>
        </p:txBody>
      </p:sp>
    </p:spTree>
    <p:extLst>
      <p:ext uri="{BB962C8B-B14F-4D97-AF65-F5344CB8AC3E}">
        <p14:creationId xmlns:p14="http://schemas.microsoft.com/office/powerpoint/2010/main" val="344950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2E2F488-3D20-4B61-8D91-988F14F3F1E0}" type="slidenum">
              <a:rPr lang="en-US" altLang="en-US"/>
              <a:pPr/>
              <a:t>‹#›</a:t>
            </a:fld>
            <a:endParaRPr lang="en-US" altLang="en-US"/>
          </a:p>
        </p:txBody>
      </p:sp>
    </p:spTree>
    <p:extLst>
      <p:ext uri="{BB962C8B-B14F-4D97-AF65-F5344CB8AC3E}">
        <p14:creationId xmlns:p14="http://schemas.microsoft.com/office/powerpoint/2010/main" val="3526809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C668863-78C4-4AEC-AA29-93E91CE5D2D0}" type="slidenum">
              <a:rPr lang="en-US" altLang="en-US"/>
              <a:pPr/>
              <a:t>‹#›</a:t>
            </a:fld>
            <a:endParaRPr lang="en-US" altLang="en-US"/>
          </a:p>
        </p:txBody>
      </p:sp>
    </p:spTree>
    <p:extLst>
      <p:ext uri="{BB962C8B-B14F-4D97-AF65-F5344CB8AC3E}">
        <p14:creationId xmlns:p14="http://schemas.microsoft.com/office/powerpoint/2010/main" val="94113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260342-D153-4910-8BE2-AF6ABC36BB89}" type="slidenum">
              <a:rPr lang="en-US" altLang="en-US"/>
              <a:pPr/>
              <a:t>‹#›</a:t>
            </a:fld>
            <a:endParaRPr lang="en-US" altLang="en-US"/>
          </a:p>
        </p:txBody>
      </p:sp>
    </p:spTree>
    <p:extLst>
      <p:ext uri="{BB962C8B-B14F-4D97-AF65-F5344CB8AC3E}">
        <p14:creationId xmlns:p14="http://schemas.microsoft.com/office/powerpoint/2010/main" val="492286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1875966-E243-475A-A366-FBE9D76B8716}" type="slidenum">
              <a:rPr lang="en-US" altLang="en-US"/>
              <a:pPr/>
              <a:t>‹#›</a:t>
            </a:fld>
            <a:endParaRPr lang="en-US" altLang="en-US"/>
          </a:p>
        </p:txBody>
      </p:sp>
    </p:spTree>
    <p:extLst>
      <p:ext uri="{BB962C8B-B14F-4D97-AF65-F5344CB8AC3E}">
        <p14:creationId xmlns:p14="http://schemas.microsoft.com/office/powerpoint/2010/main" val="1169099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9465607-7A92-43EC-B703-208C3D2772C7}" type="slidenum">
              <a:rPr lang="en-US" altLang="en-US"/>
              <a:pPr/>
              <a:t>‹#›</a:t>
            </a:fld>
            <a:endParaRPr lang="en-US" altLang="en-US"/>
          </a:p>
        </p:txBody>
      </p:sp>
    </p:spTree>
    <p:extLst>
      <p:ext uri="{BB962C8B-B14F-4D97-AF65-F5344CB8AC3E}">
        <p14:creationId xmlns:p14="http://schemas.microsoft.com/office/powerpoint/2010/main" val="2742513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A1EBA56-A883-481B-9B16-95CFCCCA0F4B}" type="slidenum">
              <a:rPr lang="en-US" altLang="en-US"/>
              <a:pPr/>
              <a:t>‹#›</a:t>
            </a:fld>
            <a:endParaRPr lang="en-US" altLang="en-US"/>
          </a:p>
        </p:txBody>
      </p:sp>
    </p:spTree>
    <p:extLst>
      <p:ext uri="{BB962C8B-B14F-4D97-AF65-F5344CB8AC3E}">
        <p14:creationId xmlns:p14="http://schemas.microsoft.com/office/powerpoint/2010/main" val="2684520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3A4A66-6269-4A8D-BDD0-E662A99DA99C}" type="slidenum">
              <a:rPr lang="en-US" altLang="en-US"/>
              <a:pPr/>
              <a:t>‹#›</a:t>
            </a:fld>
            <a:endParaRPr lang="en-US" altLang="en-US"/>
          </a:p>
        </p:txBody>
      </p:sp>
    </p:spTree>
    <p:extLst>
      <p:ext uri="{BB962C8B-B14F-4D97-AF65-F5344CB8AC3E}">
        <p14:creationId xmlns:p14="http://schemas.microsoft.com/office/powerpoint/2010/main" val="381556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B51E68A-99D5-482E-93BB-16758E333CE9}" type="slidenum">
              <a:rPr lang="en-US" altLang="en-US"/>
              <a:pPr/>
              <a:t>‹#›</a:t>
            </a:fld>
            <a:endParaRPr lang="en-US" altLang="en-US"/>
          </a:p>
        </p:txBody>
      </p:sp>
    </p:spTree>
    <p:extLst>
      <p:ext uri="{BB962C8B-B14F-4D97-AF65-F5344CB8AC3E}">
        <p14:creationId xmlns:p14="http://schemas.microsoft.com/office/powerpoint/2010/main" val="140253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7357DE2-744B-49D3-A185-3CF4F0D12B44}" type="slidenum">
              <a:rPr lang="en-US" altLang="en-US"/>
              <a:pPr/>
              <a:t>‹#›</a:t>
            </a:fld>
            <a:endParaRPr lang="en-US" altLang="en-US"/>
          </a:p>
        </p:txBody>
      </p:sp>
    </p:spTree>
    <p:extLst>
      <p:ext uri="{BB962C8B-B14F-4D97-AF65-F5344CB8AC3E}">
        <p14:creationId xmlns:p14="http://schemas.microsoft.com/office/powerpoint/2010/main" val="317940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F200925-3A5E-4F12-91E9-B6758F70FE99}" type="slidenum">
              <a:rPr lang="en-US" altLang="en-US"/>
              <a:pPr/>
              <a:t>‹#›</a:t>
            </a:fld>
            <a:endParaRPr lang="en-US" altLang="en-US"/>
          </a:p>
        </p:txBody>
      </p:sp>
    </p:spTree>
    <p:extLst>
      <p:ext uri="{BB962C8B-B14F-4D97-AF65-F5344CB8AC3E}">
        <p14:creationId xmlns:p14="http://schemas.microsoft.com/office/powerpoint/2010/main" val="259127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806C3C6-72EC-4342-B711-48E5D2C951AE}" type="slidenum">
              <a:rPr lang="en-US" altLang="en-US"/>
              <a:pPr/>
              <a:t>‹#›</a:t>
            </a:fld>
            <a:endParaRPr lang="en-US" altLang="en-US"/>
          </a:p>
        </p:txBody>
      </p:sp>
    </p:spTree>
    <p:extLst>
      <p:ext uri="{BB962C8B-B14F-4D97-AF65-F5344CB8AC3E}">
        <p14:creationId xmlns:p14="http://schemas.microsoft.com/office/powerpoint/2010/main" val="396783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FFEFDD6-F633-4475-8366-087F0F14B84D}" type="slidenum">
              <a:rPr lang="en-US" altLang="en-US"/>
              <a:pPr/>
              <a:t>‹#›</a:t>
            </a:fld>
            <a:endParaRPr lang="en-US" altLang="en-US"/>
          </a:p>
        </p:txBody>
      </p:sp>
    </p:spTree>
    <p:extLst>
      <p:ext uri="{BB962C8B-B14F-4D97-AF65-F5344CB8AC3E}">
        <p14:creationId xmlns:p14="http://schemas.microsoft.com/office/powerpoint/2010/main" val="355614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601018D-26C1-40C6-AFBF-9A05FA2AE29A}" type="slidenum">
              <a:rPr lang="en-US" altLang="en-US"/>
              <a:pPr/>
              <a:t>‹#›</a:t>
            </a:fld>
            <a:endParaRPr lang="en-US" altLang="en-US"/>
          </a:p>
        </p:txBody>
      </p:sp>
    </p:spTree>
    <p:extLst>
      <p:ext uri="{BB962C8B-B14F-4D97-AF65-F5344CB8AC3E}">
        <p14:creationId xmlns:p14="http://schemas.microsoft.com/office/powerpoint/2010/main" val="164929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A1C5E69-8675-4BD9-AA57-241C9D70CB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18EBE15-499D-4994-B6BB-024C4436F3F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274638"/>
            <a:ext cx="8787946" cy="1143000"/>
          </a:xfrm>
        </p:spPr>
        <p:txBody>
          <a:bodyPr/>
          <a:lstStyle/>
          <a:p>
            <a:r>
              <a:rPr lang="en-US" sz="4000" b="1" dirty="0" smtClean="0">
                <a:effectLst>
                  <a:outerShdw blurRad="38100" dist="38100" dir="2700000" algn="tl">
                    <a:srgbClr val="000000">
                      <a:alpha val="43137"/>
                    </a:srgbClr>
                  </a:outerShdw>
                </a:effectLst>
              </a:rPr>
              <a:t>Warm-up:</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61030" y="1600200"/>
            <a:ext cx="6959146" cy="4525963"/>
          </a:xfrm>
        </p:spPr>
        <p:txBody>
          <a:bodyPr/>
          <a:lstStyle/>
          <a:p>
            <a:pPr marL="457200" indent="-457200">
              <a:buFont typeface="+mj-lt"/>
              <a:buAutoNum type="arabicPeriod"/>
            </a:pPr>
            <a:r>
              <a:rPr lang="en-US" dirty="0" smtClean="0"/>
              <a:t>Identify the nerves of the arm and which area each nerve innervates.</a:t>
            </a:r>
          </a:p>
          <a:p>
            <a:pPr marL="457200" indent="-457200">
              <a:buFont typeface="+mj-lt"/>
              <a:buAutoNum type="arabicPeriod"/>
            </a:pPr>
            <a:endParaRPr lang="en-US" dirty="0"/>
          </a:p>
          <a:p>
            <a:pPr marL="457200" indent="-457200">
              <a:buFont typeface="+mj-lt"/>
              <a:buAutoNum type="arabicPeriod"/>
            </a:pPr>
            <a:r>
              <a:rPr lang="en-US" dirty="0" smtClean="0"/>
              <a:t>What are the two deep muscles of the arm that we built out of clay?  Also, identify which directional movement term each of those muscles control.</a:t>
            </a:r>
          </a:p>
        </p:txBody>
      </p:sp>
    </p:spTree>
    <p:extLst>
      <p:ext uri="{BB962C8B-B14F-4D97-AF65-F5344CB8AC3E}">
        <p14:creationId xmlns:p14="http://schemas.microsoft.com/office/powerpoint/2010/main" val="421565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694" y="466344"/>
            <a:ext cx="4276496" cy="4525963"/>
          </a:xfrm>
        </p:spPr>
        <p:txBody>
          <a:bodyPr/>
          <a:lstStyle/>
          <a:p>
            <a:r>
              <a:rPr lang="en-US" dirty="0" smtClean="0"/>
              <a:t>Position </a:t>
            </a:r>
            <a:r>
              <a:rPr lang="en-US" dirty="0"/>
              <a:t>the biceps where they fit on top of the brachialis. Run the short head’s tendon to the coracoid process and trim to fit. Run the long head’s tendon up through the bicipital groove (</a:t>
            </a:r>
            <a:r>
              <a:rPr lang="en-US" dirty="0" err="1"/>
              <a:t>intertubericle</a:t>
            </a:r>
            <a:r>
              <a:rPr lang="en-US" dirty="0"/>
              <a:t> groove), up through and into the glenoid cavity. (</a:t>
            </a:r>
            <a:r>
              <a:rPr lang="en-US" i="1" dirty="0"/>
              <a:t>This tendon runs superior to the cavity in reality.) </a:t>
            </a:r>
            <a:r>
              <a:rPr lang="en-US" dirty="0"/>
              <a:t>Trim to fit. </a:t>
            </a:r>
          </a:p>
          <a:p>
            <a:endParaRPr lang="en-US" dirty="0"/>
          </a:p>
          <a:p>
            <a:pPr marL="0" indent="0">
              <a:buNone/>
            </a:pPr>
            <a:endParaRPr lang="en-US" dirty="0">
              <a:solidFill>
                <a:schemeClr val="tx1"/>
              </a:solidFill>
              <a:latin typeface="+mn-lt"/>
              <a:ea typeface="+mn-ea"/>
              <a:cs typeface="+mn-cs"/>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298" y="820511"/>
            <a:ext cx="4009003" cy="533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75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9" y="490728"/>
            <a:ext cx="8319761" cy="4525963"/>
          </a:xfrm>
        </p:spPr>
        <p:txBody>
          <a:bodyPr/>
          <a:lstStyle/>
          <a:p>
            <a:r>
              <a:rPr lang="en-US" dirty="0"/>
              <a:t>N</a:t>
            </a:r>
            <a:r>
              <a:rPr lang="en-US" dirty="0" smtClean="0"/>
              <a:t>otice </a:t>
            </a:r>
            <a:r>
              <a:rPr lang="en-US" dirty="0"/>
              <a:t>how the nerves run under this big muscle. The </a:t>
            </a:r>
            <a:r>
              <a:rPr lang="en-US" dirty="0" err="1"/>
              <a:t>Musculocutaneous</a:t>
            </a:r>
            <a:r>
              <a:rPr lang="en-US" dirty="0"/>
              <a:t> nerve innervates the biceps from the underneath. The biceps also protects the nerves. </a:t>
            </a:r>
            <a:r>
              <a:rPr lang="en-US" dirty="0" smtClean="0">
                <a:solidFill>
                  <a:schemeClr val="tx1"/>
                </a:solidFill>
              </a:rPr>
              <a:t> </a:t>
            </a:r>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49" r="12540"/>
          <a:stretch/>
        </p:blipFill>
        <p:spPr bwMode="auto">
          <a:xfrm>
            <a:off x="419098" y="2114550"/>
            <a:ext cx="2737129"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4507"/>
          <a:stretch/>
        </p:blipFill>
        <p:spPr bwMode="auto">
          <a:xfrm>
            <a:off x="3605214" y="1881187"/>
            <a:ext cx="5119688"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7304" b="32193"/>
          <a:stretch/>
        </p:blipFill>
        <p:spPr bwMode="auto">
          <a:xfrm>
            <a:off x="3605214" y="4507538"/>
            <a:ext cx="5119688" cy="215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96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834834"/>
          </a:xfrm>
        </p:spPr>
        <p:txBody>
          <a:bodyPr/>
          <a:lstStyle/>
          <a:p>
            <a:r>
              <a:rPr lang="en-US" b="1" dirty="0" smtClean="0">
                <a:effectLst>
                  <a:outerShdw blurRad="38100" dist="38100" dir="2700000" algn="tl">
                    <a:srgbClr val="000000">
                      <a:alpha val="43137"/>
                    </a:srgbClr>
                  </a:outerShdw>
                </a:effectLst>
              </a:rPr>
              <a:t>Triceps </a:t>
            </a:r>
            <a:r>
              <a:rPr lang="en-US" b="1" dirty="0" smtClean="0">
                <a:effectLst>
                  <a:outerShdw blurRad="38100" dist="38100" dir="2700000" algn="tl">
                    <a:srgbClr val="000000">
                      <a:alpha val="43137"/>
                    </a:srgbClr>
                  </a:outerShdw>
                </a:effectLst>
              </a:rPr>
              <a:t>Lateral </a:t>
            </a:r>
            <a:r>
              <a:rPr lang="en-US" b="1" dirty="0" smtClean="0">
                <a:effectLst>
                  <a:outerShdw blurRad="38100" dist="38100" dir="2700000" algn="tl">
                    <a:srgbClr val="000000">
                      <a:alpha val="43137"/>
                    </a:srgbClr>
                  </a:outerShdw>
                </a:effectLst>
              </a:rPr>
              <a:t>Head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3" y="1295400"/>
            <a:ext cx="8226425" cy="4525963"/>
          </a:xfrm>
        </p:spPr>
        <p:txBody>
          <a:bodyPr/>
          <a:lstStyle/>
          <a:p>
            <a:r>
              <a:rPr lang="en-US" i="1" dirty="0" smtClean="0">
                <a:solidFill>
                  <a:schemeClr val="tx1"/>
                </a:solidFill>
                <a:latin typeface="+mn-lt"/>
                <a:ea typeface="+mn-ea"/>
                <a:cs typeface="+mn-cs"/>
              </a:rPr>
              <a:t>Tri</a:t>
            </a:r>
            <a:r>
              <a:rPr lang="en-US" i="1" dirty="0">
                <a:solidFill>
                  <a:schemeClr val="tx1"/>
                </a:solidFill>
                <a:latin typeface="+mn-lt"/>
                <a:ea typeface="+mn-ea"/>
                <a:cs typeface="+mn-cs"/>
              </a:rPr>
              <a:t>= 3 parts or heads to this muscle. Each part will descript its location on the arm. </a:t>
            </a:r>
          </a:p>
          <a:p>
            <a:endParaRPr lang="en-US" dirty="0" smtClean="0"/>
          </a:p>
          <a:p>
            <a:pPr lvl="1"/>
            <a:r>
              <a:rPr lang="en-US" b="1" dirty="0" smtClean="0"/>
              <a:t>O = </a:t>
            </a:r>
            <a:r>
              <a:rPr lang="en-US" b="1" dirty="0"/>
              <a:t>proximal and medial </a:t>
            </a:r>
            <a:r>
              <a:rPr lang="en-US" b="1" dirty="0" err="1"/>
              <a:t>humerus</a:t>
            </a:r>
            <a:r>
              <a:rPr lang="en-US" b="1" dirty="0"/>
              <a:t> </a:t>
            </a:r>
            <a:endParaRPr lang="en-US" dirty="0"/>
          </a:p>
          <a:p>
            <a:pPr lvl="1"/>
            <a:r>
              <a:rPr lang="en-US" b="1" dirty="0" smtClean="0"/>
              <a:t>I = </a:t>
            </a:r>
            <a:r>
              <a:rPr lang="en-US" b="1" dirty="0"/>
              <a:t>olecranon process (actually attaches to the triceps medial head tendon) </a:t>
            </a:r>
            <a:endParaRPr lang="en-US" dirty="0"/>
          </a:p>
          <a:p>
            <a:pPr lvl="1"/>
            <a:r>
              <a:rPr lang="en-US" b="1" dirty="0" smtClean="0"/>
              <a:t>A = </a:t>
            </a:r>
            <a:r>
              <a:rPr lang="en-US" b="1" dirty="0"/>
              <a:t>extends the elbow and rotates the arm laterally </a:t>
            </a:r>
            <a:endParaRPr lang="en-US" b="1" dirty="0" smtClean="0"/>
          </a:p>
          <a:p>
            <a:endParaRPr lang="en-US" b="1" dirty="0"/>
          </a:p>
          <a:p>
            <a:r>
              <a:rPr lang="en-US" dirty="0" smtClean="0"/>
              <a:t>Using a Vis-à-vis marker, mark the O &amp; I of the Triceps </a:t>
            </a:r>
            <a:r>
              <a:rPr lang="en-US" dirty="0" smtClean="0"/>
              <a:t>lateral </a:t>
            </a:r>
            <a:r>
              <a:rPr lang="en-US" dirty="0" smtClean="0"/>
              <a:t>head</a:t>
            </a:r>
            <a:endParaRPr lang="en-US" dirty="0"/>
          </a:p>
        </p:txBody>
      </p:sp>
    </p:spTree>
    <p:extLst>
      <p:ext uri="{BB962C8B-B14F-4D97-AF65-F5344CB8AC3E}">
        <p14:creationId xmlns:p14="http://schemas.microsoft.com/office/powerpoint/2010/main" val="96980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404048" y="527304"/>
            <a:ext cx="4473061"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dirty="0" smtClean="0"/>
              <a:t>Students </a:t>
            </a:r>
            <a:r>
              <a:rPr lang="en-US" dirty="0"/>
              <a:t>make a tube of terra cotta clay out of a ball about the size of a peanut M&amp;M™. Place the tube onto the insertion point and lay over it over origin. </a:t>
            </a:r>
            <a:endParaRPr lang="en-US" dirty="0" smtClean="0"/>
          </a:p>
          <a:p>
            <a:endParaRPr lang="en-US" dirty="0"/>
          </a:p>
          <a:p>
            <a:endParaRPr lang="en-US" dirty="0"/>
          </a:p>
          <a:p>
            <a:pPr marL="0" indent="0">
              <a:buNone/>
            </a:pPr>
            <a:r>
              <a:rPr lang="en-US" dirty="0" smtClean="0"/>
              <a:t> </a:t>
            </a:r>
            <a:endParaRPr lang="en-US" dirty="0"/>
          </a:p>
          <a:p>
            <a:pPr marL="0" indent="0">
              <a:buNone/>
            </a:pPr>
            <a:endParaRPr lang="en-US" dirty="0"/>
          </a:p>
          <a:p>
            <a:pPr marL="0" indent="0">
              <a:buNone/>
            </a:pPr>
            <a:r>
              <a:rPr lang="en-US" dirty="0" smtClean="0"/>
              <a:t> </a:t>
            </a:r>
            <a:endParaRPr lang="en-US" dirty="0"/>
          </a:p>
          <a:p>
            <a:endParaRPr lang="en-US" kern="0"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225"/>
          <a:stretch/>
        </p:blipFill>
        <p:spPr bwMode="auto">
          <a:xfrm>
            <a:off x="726280" y="752474"/>
            <a:ext cx="2969419" cy="522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682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404048" y="527304"/>
            <a:ext cx="4473061"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dirty="0"/>
              <a:t>Mark the tube where the it needs to be cut. Cut and trim and attach the muscle. The radial nerve will innervate this muscle from underneath</a:t>
            </a:r>
          </a:p>
          <a:p>
            <a:pPr marL="0" indent="0">
              <a:buNone/>
            </a:pPr>
            <a:endParaRPr lang="en-US" dirty="0"/>
          </a:p>
          <a:p>
            <a:pPr marL="0" indent="0">
              <a:buNone/>
            </a:pPr>
            <a:r>
              <a:rPr lang="en-US" dirty="0" smtClean="0"/>
              <a:t> </a:t>
            </a:r>
            <a:endParaRPr lang="en-US" dirty="0"/>
          </a:p>
          <a:p>
            <a:endParaRPr lang="en-US" kern="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63" y="527304"/>
            <a:ext cx="3077025" cy="410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059" y="2656092"/>
            <a:ext cx="2967037" cy="39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69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686300" y="527304"/>
            <a:ext cx="4190809"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endParaRPr lang="en-US" dirty="0"/>
          </a:p>
          <a:p>
            <a:r>
              <a:rPr lang="en-US" dirty="0"/>
              <a:t>Striate the muscle to show that the attachment pulls on the tendon of the triceps medial head. </a:t>
            </a:r>
          </a:p>
          <a:p>
            <a:pPr marL="0" indent="0">
              <a:buNone/>
            </a:pPr>
            <a:endParaRPr lang="en-US" dirty="0"/>
          </a:p>
          <a:p>
            <a:pPr marL="0" indent="0">
              <a:buNone/>
            </a:pPr>
            <a:r>
              <a:rPr lang="en-US" dirty="0" smtClean="0"/>
              <a:t> </a:t>
            </a:r>
            <a:endParaRPr lang="en-US" dirty="0"/>
          </a:p>
          <a:p>
            <a:endParaRPr lang="en-US" kern="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10" y="666751"/>
            <a:ext cx="4148137" cy="554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600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834834"/>
          </a:xfrm>
        </p:spPr>
        <p:txBody>
          <a:bodyPr/>
          <a:lstStyle/>
          <a:p>
            <a:r>
              <a:rPr lang="en-US" b="1" dirty="0" smtClean="0">
                <a:effectLst>
                  <a:outerShdw blurRad="38100" dist="38100" dir="2700000" algn="tl">
                    <a:srgbClr val="000000">
                      <a:alpha val="43137"/>
                    </a:srgbClr>
                  </a:outerShdw>
                </a:effectLst>
              </a:rPr>
              <a:t>Triceps </a:t>
            </a:r>
            <a:r>
              <a:rPr lang="en-US" b="1" dirty="0" smtClean="0">
                <a:effectLst>
                  <a:outerShdw blurRad="38100" dist="38100" dir="2700000" algn="tl">
                    <a:srgbClr val="000000">
                      <a:alpha val="43137"/>
                    </a:srgbClr>
                  </a:outerShdw>
                </a:effectLst>
              </a:rPr>
              <a:t>Long </a:t>
            </a:r>
            <a:r>
              <a:rPr lang="en-US" b="1" dirty="0" smtClean="0">
                <a:effectLst>
                  <a:outerShdw blurRad="38100" dist="38100" dir="2700000" algn="tl">
                    <a:srgbClr val="000000">
                      <a:alpha val="43137"/>
                    </a:srgbClr>
                  </a:outerShdw>
                </a:effectLst>
              </a:rPr>
              <a:t>Head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3" y="1295400"/>
            <a:ext cx="8226425" cy="4525963"/>
          </a:xfrm>
        </p:spPr>
        <p:txBody>
          <a:bodyPr/>
          <a:lstStyle/>
          <a:p>
            <a:r>
              <a:rPr lang="en-US" i="1" dirty="0" smtClean="0">
                <a:solidFill>
                  <a:schemeClr val="tx1"/>
                </a:solidFill>
                <a:latin typeface="+mn-lt"/>
                <a:ea typeface="+mn-ea"/>
                <a:cs typeface="+mn-cs"/>
              </a:rPr>
              <a:t>Tri</a:t>
            </a:r>
            <a:r>
              <a:rPr lang="en-US" i="1" dirty="0">
                <a:solidFill>
                  <a:schemeClr val="tx1"/>
                </a:solidFill>
                <a:latin typeface="+mn-lt"/>
                <a:ea typeface="+mn-ea"/>
                <a:cs typeface="+mn-cs"/>
              </a:rPr>
              <a:t>= 3 parts or heads to this muscle. Each part will descript its location on the arm. </a:t>
            </a:r>
          </a:p>
          <a:p>
            <a:endParaRPr lang="en-US" dirty="0" smtClean="0"/>
          </a:p>
          <a:p>
            <a:pPr lvl="1"/>
            <a:r>
              <a:rPr lang="en-US" b="1" dirty="0" smtClean="0"/>
              <a:t>O = </a:t>
            </a:r>
            <a:r>
              <a:rPr lang="en-US" b="1" dirty="0"/>
              <a:t>medial boarder of the scapula under the </a:t>
            </a:r>
            <a:r>
              <a:rPr lang="en-US" b="1" dirty="0" err="1"/>
              <a:t>Teres</a:t>
            </a:r>
            <a:r>
              <a:rPr lang="en-US" b="1" dirty="0"/>
              <a:t> minor tendon </a:t>
            </a:r>
            <a:endParaRPr lang="en-US" dirty="0"/>
          </a:p>
          <a:p>
            <a:pPr lvl="1"/>
            <a:r>
              <a:rPr lang="en-US" b="1" dirty="0" smtClean="0"/>
              <a:t>I = </a:t>
            </a:r>
            <a:r>
              <a:rPr lang="en-US" b="1" dirty="0"/>
              <a:t>olecranon process (actually attaches and pulls onto the triceps medial head’s tendon) </a:t>
            </a:r>
            <a:endParaRPr lang="en-US" dirty="0"/>
          </a:p>
          <a:p>
            <a:pPr lvl="1"/>
            <a:r>
              <a:rPr lang="en-US" b="1" dirty="0" smtClean="0"/>
              <a:t>A = </a:t>
            </a:r>
            <a:r>
              <a:rPr lang="en-US" b="1" dirty="0"/>
              <a:t>extends elbow and shoulder </a:t>
            </a:r>
            <a:endParaRPr lang="en-US" b="1" dirty="0" smtClean="0"/>
          </a:p>
          <a:p>
            <a:pPr lvl="1"/>
            <a:endParaRPr lang="en-US" b="1" dirty="0"/>
          </a:p>
        </p:txBody>
      </p:sp>
    </p:spTree>
    <p:extLst>
      <p:ext uri="{BB962C8B-B14F-4D97-AF65-F5344CB8AC3E}">
        <p14:creationId xmlns:p14="http://schemas.microsoft.com/office/powerpoint/2010/main" val="976666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876800" y="527304"/>
            <a:ext cx="4000309"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endParaRPr lang="en-US" dirty="0"/>
          </a:p>
          <a:p>
            <a:r>
              <a:rPr lang="en-US" dirty="0" smtClean="0"/>
              <a:t>Using </a:t>
            </a:r>
            <a:r>
              <a:rPr lang="en-US" dirty="0"/>
              <a:t>a Vis-à-vis ® marker, have students mark the attachments on their laminated boards. Because the origin is under the </a:t>
            </a:r>
            <a:r>
              <a:rPr lang="en-US" dirty="0" err="1"/>
              <a:t>Teres</a:t>
            </a:r>
            <a:r>
              <a:rPr lang="en-US" dirty="0"/>
              <a:t> minor, use a colored pencil to slip under and lift up the muscle. </a:t>
            </a:r>
          </a:p>
          <a:p>
            <a:pPr marL="0" indent="0">
              <a:buNone/>
            </a:pPr>
            <a:endParaRPr lang="en-US" dirty="0"/>
          </a:p>
          <a:p>
            <a:pPr marL="0" indent="0">
              <a:buNone/>
            </a:pPr>
            <a:r>
              <a:rPr lang="en-US" dirty="0" smtClean="0"/>
              <a:t> </a:t>
            </a:r>
            <a:endParaRPr lang="en-US" dirty="0"/>
          </a:p>
          <a:p>
            <a:endParaRPr lang="en-US" kern="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31" y="247650"/>
            <a:ext cx="4429870" cy="641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548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876800" y="527304"/>
            <a:ext cx="4000309"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endParaRPr lang="en-US" dirty="0"/>
          </a:p>
          <a:p>
            <a:endParaRPr lang="en-US" dirty="0"/>
          </a:p>
          <a:p>
            <a:r>
              <a:rPr lang="en-US" dirty="0"/>
              <a:t>Form a tube with a tapered end and place it onto the attachment sites to measure that it will be long enough. The long head’s insertion is more distal than the lateral head’s insertion. </a:t>
            </a:r>
          </a:p>
          <a:p>
            <a:pPr marL="0" indent="0">
              <a:buNone/>
            </a:pPr>
            <a:endParaRPr lang="en-US" dirty="0"/>
          </a:p>
          <a:p>
            <a:pPr marL="0" indent="0">
              <a:buNone/>
            </a:pPr>
            <a:r>
              <a:rPr lang="en-US" dirty="0" smtClean="0"/>
              <a:t> </a:t>
            </a:r>
            <a:endParaRPr lang="en-US" dirty="0"/>
          </a:p>
          <a:p>
            <a:endParaRPr lang="en-US" kern="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42"/>
          <a:stretch/>
        </p:blipFill>
        <p:spPr bwMode="auto">
          <a:xfrm>
            <a:off x="533400" y="428625"/>
            <a:ext cx="3671888"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73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4788" y="527304"/>
            <a:ext cx="8672321"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dirty="0" smtClean="0"/>
              <a:t>Remove </a:t>
            </a:r>
            <a:r>
              <a:rPr lang="en-US" dirty="0"/>
              <a:t>the tube and flatten the narrow end to form the tendon. Now it will fit under the </a:t>
            </a:r>
            <a:r>
              <a:rPr lang="en-US" dirty="0" err="1"/>
              <a:t>Teres</a:t>
            </a:r>
            <a:r>
              <a:rPr lang="en-US" dirty="0"/>
              <a:t> minor muscle. </a:t>
            </a:r>
          </a:p>
          <a:p>
            <a:pPr marL="0" indent="0">
              <a:buNone/>
            </a:pPr>
            <a:endParaRPr lang="en-US" dirty="0"/>
          </a:p>
          <a:p>
            <a:pPr marL="0" indent="0">
              <a:buNone/>
            </a:pPr>
            <a:r>
              <a:rPr lang="en-US" dirty="0" smtClean="0"/>
              <a:t> </a:t>
            </a:r>
            <a:endParaRPr lang="en-US" dirty="0"/>
          </a:p>
          <a:p>
            <a:endParaRPr lang="en-US" kern="0"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588" y="1676400"/>
            <a:ext cx="6271521"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09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202564" y="252857"/>
            <a:ext cx="6234811" cy="966343"/>
          </a:xfrm>
        </p:spPr>
        <p:txBody>
          <a:bodyPr/>
          <a:lstStyle/>
          <a:p>
            <a:r>
              <a:rPr lang="en-US" altLang="en-US" sz="3600" b="1" dirty="0" smtClean="0">
                <a:effectLst>
                  <a:outerShdw blurRad="38100" dist="38100" dir="2700000" algn="tl">
                    <a:srgbClr val="000000">
                      <a:alpha val="43137"/>
                    </a:srgbClr>
                  </a:outerShdw>
                </a:effectLst>
              </a:rPr>
              <a:t>Today’s Agenda:</a:t>
            </a:r>
            <a:endParaRPr lang="en-US" altLang="en-US" sz="3600" b="1" dirty="0">
              <a:effectLst>
                <a:outerShdw blurRad="38100" dist="38100" dir="2700000" algn="tl">
                  <a:srgbClr val="000000">
                    <a:alpha val="43137"/>
                  </a:srgbClr>
                </a:outerShdw>
              </a:effectLst>
            </a:endParaRPr>
          </a:p>
        </p:txBody>
      </p:sp>
      <p:sp>
        <p:nvSpPr>
          <p:cNvPr id="87043" name="Rectangle 3"/>
          <p:cNvSpPr>
            <a:spLocks noGrp="1" noChangeArrowheads="1"/>
          </p:cNvSpPr>
          <p:nvPr>
            <p:ph type="subTitle" idx="1"/>
          </p:nvPr>
        </p:nvSpPr>
        <p:spPr>
          <a:xfrm>
            <a:off x="739012" y="1350264"/>
            <a:ext cx="8100188" cy="1752600"/>
          </a:xfrm>
        </p:spPr>
        <p:txBody>
          <a:bodyPr/>
          <a:lstStyle/>
          <a:p>
            <a:pPr marL="457200" indent="-457200">
              <a:buAutoNum type="arabicPeriod"/>
            </a:pPr>
            <a:r>
              <a:rPr lang="en-US" altLang="en-US" sz="2800" dirty="0" smtClean="0"/>
              <a:t>Students </a:t>
            </a:r>
            <a:r>
              <a:rPr lang="en-US" altLang="en-US" sz="2800" dirty="0" smtClean="0"/>
              <a:t>will complete warm-up</a:t>
            </a:r>
            <a:r>
              <a:rPr lang="en-US" altLang="en-US" sz="2800" dirty="0" smtClean="0"/>
              <a:t>.</a:t>
            </a:r>
          </a:p>
          <a:p>
            <a:pPr marL="457200" indent="-457200">
              <a:buAutoNum type="arabicPeriod"/>
            </a:pPr>
            <a:endParaRPr lang="en-US" altLang="en-US" sz="2800" dirty="0"/>
          </a:p>
          <a:p>
            <a:pPr marL="457200" indent="-457200">
              <a:buAutoNum type="arabicPeriod"/>
            </a:pPr>
            <a:r>
              <a:rPr lang="en-US" altLang="en-US" sz="2800" dirty="0" smtClean="0"/>
              <a:t>Homework – complete any missing/late assignments to replace zeros, but will be counted as late; get progress report signed as homework grade and return on Thursday.</a:t>
            </a:r>
            <a:endParaRPr lang="en-US" altLang="en-US" sz="2800" dirty="0" smtClean="0"/>
          </a:p>
          <a:p>
            <a:pPr marL="457200" indent="-457200">
              <a:buAutoNum type="arabicPeriod"/>
            </a:pPr>
            <a:endParaRPr lang="en-US" altLang="en-US" sz="2800" b="1" dirty="0">
              <a:solidFill>
                <a:srgbClr val="FF0000"/>
              </a:solidFill>
              <a:effectLst>
                <a:outerShdw blurRad="38100" dist="38100" dir="2700000" algn="tl">
                  <a:srgbClr val="000000">
                    <a:alpha val="43137"/>
                  </a:srgbClr>
                </a:outerShdw>
              </a:effectLst>
            </a:endParaRPr>
          </a:p>
          <a:p>
            <a:pPr marL="457200" indent="-457200">
              <a:buAutoNum type="arabicPeriod"/>
            </a:pPr>
            <a:r>
              <a:rPr lang="en-US" altLang="en-US" sz="2800" b="1" dirty="0" smtClean="0">
                <a:solidFill>
                  <a:srgbClr val="FF0000"/>
                </a:solidFill>
                <a:effectLst>
                  <a:outerShdw blurRad="38100" dist="38100" dir="2700000" algn="tl">
                    <a:srgbClr val="000000">
                      <a:alpha val="43137"/>
                    </a:srgbClr>
                  </a:outerShdw>
                </a:effectLst>
              </a:rPr>
              <a:t>Today’s Objective:  Discuss the superficial power muscles of the arm.</a:t>
            </a:r>
            <a:endParaRPr lang="en-US" altLang="en-US" sz="28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4789" y="527304"/>
            <a:ext cx="3814762"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dirty="0" smtClean="0"/>
              <a:t>Double </a:t>
            </a:r>
            <a:r>
              <a:rPr lang="en-US" dirty="0"/>
              <a:t>check to make sure the insertion of the long head is longer than the lateral head and there is contact with the medial head’s tendon. </a:t>
            </a:r>
          </a:p>
          <a:p>
            <a:pPr marL="0" indent="0">
              <a:buNone/>
            </a:pPr>
            <a:r>
              <a:rPr lang="en-US" dirty="0" smtClean="0"/>
              <a:t> </a:t>
            </a:r>
            <a:endParaRPr lang="en-US" dirty="0"/>
          </a:p>
          <a:p>
            <a:endParaRPr lang="en-US" kern="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527304"/>
            <a:ext cx="4206013"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756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4789" y="527304"/>
            <a:ext cx="3814762"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endParaRPr lang="en-US" dirty="0"/>
          </a:p>
          <a:p>
            <a:r>
              <a:rPr lang="en-US" dirty="0"/>
              <a:t>Striate to show how the muscle would pull on the tendon. </a:t>
            </a:r>
          </a:p>
          <a:p>
            <a:pPr marL="0" indent="0">
              <a:buNone/>
            </a:pPr>
            <a:r>
              <a:rPr lang="en-US" dirty="0" smtClean="0"/>
              <a:t> </a:t>
            </a:r>
            <a:endParaRPr lang="en-US" dirty="0"/>
          </a:p>
          <a:p>
            <a:pPr marL="0" indent="0">
              <a:buNone/>
            </a:pPr>
            <a:r>
              <a:rPr lang="en-US" dirty="0" smtClean="0"/>
              <a:t> </a:t>
            </a:r>
            <a:endParaRPr lang="en-US" dirty="0"/>
          </a:p>
          <a:p>
            <a:endParaRPr lang="en-US" kern="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527304"/>
            <a:ext cx="4389639"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40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53143" y="274638"/>
            <a:ext cx="8367033" cy="1143000"/>
          </a:xfrm>
        </p:spPr>
        <p:txBody>
          <a:bodyPr/>
          <a:lstStyle/>
          <a:p>
            <a:r>
              <a:rPr lang="en-US" altLang="en-US" sz="3600" b="1" dirty="0" smtClean="0">
                <a:effectLst>
                  <a:outerShdw blurRad="38100" dist="38100" dir="2700000" algn="tl">
                    <a:srgbClr val="000000">
                      <a:alpha val="43137"/>
                    </a:srgbClr>
                  </a:outerShdw>
                </a:effectLst>
              </a:rPr>
              <a:t>Superficial Power Muscles of the Arm</a:t>
            </a:r>
            <a:endParaRPr lang="en-US" altLang="en-US" sz="3600" b="1" dirty="0">
              <a:effectLst>
                <a:outerShdw blurRad="38100" dist="38100" dir="2700000" algn="tl">
                  <a:srgbClr val="000000">
                    <a:alpha val="43137"/>
                  </a:srgbClr>
                </a:outerShdw>
              </a:effectLst>
            </a:endParaRPr>
          </a:p>
        </p:txBody>
      </p:sp>
      <p:sp>
        <p:nvSpPr>
          <p:cNvPr id="88067" name="Rectangle 3"/>
          <p:cNvSpPr>
            <a:spLocks noGrp="1" noChangeArrowheads="1"/>
          </p:cNvSpPr>
          <p:nvPr>
            <p:ph type="body" idx="1"/>
          </p:nvPr>
        </p:nvSpPr>
        <p:spPr>
          <a:xfrm>
            <a:off x="1754156" y="1600200"/>
            <a:ext cx="7266020" cy="4525963"/>
          </a:xfrm>
        </p:spPr>
        <p:txBody>
          <a:bodyPr/>
          <a:lstStyle/>
          <a:p>
            <a:r>
              <a:rPr lang="en-US" dirty="0" smtClean="0"/>
              <a:t>Doubl</a:t>
            </a:r>
            <a:r>
              <a:rPr lang="en-US" dirty="0" smtClean="0">
                <a:solidFill>
                  <a:schemeClr val="tx1"/>
                </a:solidFill>
                <a:latin typeface="+mn-lt"/>
                <a:ea typeface="+mn-ea"/>
                <a:cs typeface="+mn-cs"/>
              </a:rPr>
              <a:t>e </a:t>
            </a:r>
            <a:r>
              <a:rPr lang="en-US" dirty="0">
                <a:solidFill>
                  <a:schemeClr val="tx1"/>
                </a:solidFill>
                <a:latin typeface="+mn-lt"/>
                <a:ea typeface="+mn-ea"/>
                <a:cs typeface="+mn-cs"/>
              </a:rPr>
              <a:t>joint </a:t>
            </a:r>
            <a:r>
              <a:rPr lang="en-US" dirty="0" smtClean="0">
                <a:solidFill>
                  <a:schemeClr val="tx1"/>
                </a:solidFill>
                <a:latin typeface="+mn-lt"/>
                <a:ea typeface="+mn-ea"/>
                <a:cs typeface="+mn-cs"/>
              </a:rPr>
              <a:t>mms thus have two movements </a:t>
            </a:r>
            <a:r>
              <a:rPr lang="en-US" dirty="0">
                <a:solidFill>
                  <a:schemeClr val="tx1"/>
                </a:solidFill>
                <a:latin typeface="+mn-lt"/>
                <a:ea typeface="+mn-ea"/>
                <a:cs typeface="+mn-cs"/>
              </a:rPr>
              <a:t>(cover </a:t>
            </a:r>
            <a:r>
              <a:rPr lang="en-US" dirty="0" smtClean="0">
                <a:solidFill>
                  <a:schemeClr val="tx1"/>
                </a:solidFill>
                <a:latin typeface="+mn-lt"/>
                <a:ea typeface="+mn-ea"/>
                <a:cs typeface="+mn-cs"/>
              </a:rPr>
              <a:t>two joints). </a:t>
            </a:r>
          </a:p>
          <a:p>
            <a:endParaRPr lang="en-US" dirty="0" smtClean="0">
              <a:solidFill>
                <a:schemeClr val="tx1"/>
              </a:solidFill>
              <a:latin typeface="+mn-lt"/>
              <a:ea typeface="+mn-ea"/>
              <a:cs typeface="+mn-cs"/>
            </a:endParaRPr>
          </a:p>
          <a:p>
            <a:r>
              <a:rPr lang="en-US" dirty="0" smtClean="0"/>
              <a:t>Lay on top of the deep single joint mms, nerves, and </a:t>
            </a:r>
            <a:r>
              <a:rPr lang="en-US" dirty="0" err="1" smtClean="0"/>
              <a:t>bld</a:t>
            </a:r>
            <a:r>
              <a:rPr lang="en-US" dirty="0" smtClean="0"/>
              <a:t> vessels thus  provide not only leverage for power, but also protection.</a:t>
            </a:r>
          </a:p>
          <a:p>
            <a:pPr lvl="1"/>
            <a:r>
              <a:rPr lang="en-US" dirty="0" smtClean="0">
                <a:solidFill>
                  <a:schemeClr val="tx1"/>
                </a:solidFill>
                <a:latin typeface="+mn-lt"/>
                <a:ea typeface="+mn-ea"/>
                <a:cs typeface="+mn-cs"/>
              </a:rPr>
              <a:t>Notice how the deep mms are innervated from the top.</a:t>
            </a:r>
          </a:p>
          <a:p>
            <a:pPr lvl="1"/>
            <a:r>
              <a:rPr lang="en-US" dirty="0" smtClean="0">
                <a:ea typeface="+mn-ea"/>
              </a:rPr>
              <a:t>Where do you think the superficial power mms are innervated from?</a:t>
            </a:r>
            <a:endParaRPr lang="en-US" dirty="0" smtClean="0">
              <a:solidFill>
                <a:schemeClr val="tx1"/>
              </a:solidFill>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834834"/>
          </a:xfrm>
        </p:spPr>
        <p:txBody>
          <a:bodyPr/>
          <a:lstStyle/>
          <a:p>
            <a:r>
              <a:rPr lang="en-US" sz="3600" b="1" dirty="0" smtClean="0">
                <a:effectLst>
                  <a:outerShdw blurRad="38100" dist="38100" dir="2700000" algn="tl">
                    <a:srgbClr val="000000">
                      <a:alpha val="43137"/>
                    </a:srgbClr>
                  </a:outerShdw>
                </a:effectLst>
              </a:rPr>
              <a:t>Biceps </a:t>
            </a:r>
            <a:r>
              <a:rPr lang="en-US" sz="3600" b="1" dirty="0" err="1" smtClean="0">
                <a:effectLst>
                  <a:outerShdw blurRad="38100" dist="38100" dir="2700000" algn="tl">
                    <a:srgbClr val="000000">
                      <a:alpha val="43137"/>
                    </a:srgbClr>
                  </a:outerShdw>
                </a:effectLst>
              </a:rPr>
              <a:t>Brachii</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3" y="1295400"/>
            <a:ext cx="8226425" cy="4525963"/>
          </a:xfrm>
        </p:spPr>
        <p:txBody>
          <a:bodyPr/>
          <a:lstStyle/>
          <a:p>
            <a:r>
              <a:rPr lang="en-US" i="1" dirty="0" smtClean="0">
                <a:solidFill>
                  <a:schemeClr val="tx1"/>
                </a:solidFill>
                <a:latin typeface="+mn-lt"/>
                <a:ea typeface="+mn-ea"/>
                <a:cs typeface="+mn-cs"/>
              </a:rPr>
              <a:t>How many biceps do we have?</a:t>
            </a:r>
            <a:endParaRPr lang="en-US" dirty="0">
              <a:solidFill>
                <a:schemeClr val="tx1"/>
              </a:solidFill>
              <a:latin typeface="+mn-lt"/>
              <a:ea typeface="+mn-ea"/>
              <a:cs typeface="+mn-cs"/>
            </a:endParaRPr>
          </a:p>
          <a:p>
            <a:endParaRPr lang="en-US" dirty="0" smtClean="0"/>
          </a:p>
          <a:p>
            <a:r>
              <a:rPr lang="en-US" b="1" dirty="0" smtClean="0">
                <a:solidFill>
                  <a:schemeClr val="tx1"/>
                </a:solidFill>
                <a:latin typeface="+mn-lt"/>
                <a:ea typeface="+mn-ea"/>
                <a:cs typeface="+mn-cs"/>
              </a:rPr>
              <a:t>Short/Medial Head</a:t>
            </a:r>
          </a:p>
          <a:p>
            <a:pPr lvl="1"/>
            <a:r>
              <a:rPr lang="en-US" b="1" dirty="0"/>
              <a:t>O = coracoid process of the scapula</a:t>
            </a:r>
          </a:p>
          <a:p>
            <a:pPr lvl="1"/>
            <a:r>
              <a:rPr lang="en-US" b="1" dirty="0"/>
              <a:t>I = radial tuberosity of the radius</a:t>
            </a:r>
            <a:endParaRPr lang="en-US" dirty="0"/>
          </a:p>
          <a:p>
            <a:pPr lvl="1"/>
            <a:r>
              <a:rPr lang="en-US" b="1" dirty="0"/>
              <a:t>A = flex elbow/shoulder, hand supination</a:t>
            </a:r>
          </a:p>
          <a:p>
            <a:endParaRPr lang="en-US" b="1" dirty="0" smtClean="0">
              <a:solidFill>
                <a:schemeClr val="tx1"/>
              </a:solidFill>
              <a:latin typeface="+mn-lt"/>
              <a:ea typeface="+mn-ea"/>
              <a:cs typeface="+mn-cs"/>
            </a:endParaRPr>
          </a:p>
          <a:p>
            <a:r>
              <a:rPr lang="en-US" b="1" dirty="0" smtClean="0"/>
              <a:t>Long/Lateral Head</a:t>
            </a:r>
            <a:endParaRPr lang="en-US" b="1" dirty="0" smtClean="0">
              <a:solidFill>
                <a:schemeClr val="tx1"/>
              </a:solidFill>
              <a:latin typeface="+mn-lt"/>
              <a:ea typeface="+mn-ea"/>
              <a:cs typeface="+mn-cs"/>
            </a:endParaRPr>
          </a:p>
          <a:p>
            <a:pPr lvl="1"/>
            <a:r>
              <a:rPr lang="en-US" b="1" dirty="0" smtClean="0"/>
              <a:t>O = </a:t>
            </a:r>
            <a:r>
              <a:rPr lang="en-US" b="1" dirty="0" err="1" smtClean="0"/>
              <a:t>supraglenoid</a:t>
            </a:r>
            <a:r>
              <a:rPr lang="en-US" b="1" dirty="0" smtClean="0"/>
              <a:t> tuberosity of the scapula</a:t>
            </a:r>
          </a:p>
          <a:p>
            <a:pPr lvl="1"/>
            <a:r>
              <a:rPr lang="en-US" b="1" dirty="0" smtClean="0"/>
              <a:t>I = radial tuberosity of the radius</a:t>
            </a:r>
          </a:p>
          <a:p>
            <a:pPr lvl="1"/>
            <a:r>
              <a:rPr lang="en-US" b="1" dirty="0" smtClean="0"/>
              <a:t>A = same as short/medial head</a:t>
            </a:r>
            <a:endParaRPr lang="en-US"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5118968" y="268224"/>
            <a:ext cx="3927496" cy="4525963"/>
          </a:xfrm>
        </p:spPr>
        <p:txBody>
          <a:bodyPr/>
          <a:lstStyle/>
          <a:p>
            <a:r>
              <a:rPr lang="en-US" dirty="0" smtClean="0"/>
              <a:t>Lets raise the Coracoid Process to make it 3D.</a:t>
            </a:r>
          </a:p>
          <a:p>
            <a:pPr lvl="1"/>
            <a:r>
              <a:rPr lang="en-US" altLang="en-US" dirty="0" smtClean="0"/>
              <a:t>Make a regular M&amp;M ivory ball.</a:t>
            </a:r>
          </a:p>
          <a:p>
            <a:pPr lvl="1"/>
            <a:endParaRPr lang="en-US" altLang="en-US" dirty="0"/>
          </a:p>
          <a:p>
            <a:pPr lvl="1"/>
            <a:r>
              <a:rPr lang="en-US" altLang="en-US" dirty="0" smtClean="0"/>
              <a:t>Roll the ball into a small short tube, then bend it into a L shape.</a:t>
            </a:r>
          </a:p>
          <a:p>
            <a:pPr lvl="1"/>
            <a:endParaRPr lang="en-US" altLang="en-US" dirty="0" smtClean="0"/>
          </a:p>
          <a:p>
            <a:pPr lvl="1"/>
            <a:r>
              <a:rPr lang="en-US" altLang="en-US" dirty="0" smtClean="0"/>
              <a:t>Make sure it is thick enough to stand up for mm attachments and that it sticks up higher than the </a:t>
            </a:r>
            <a:r>
              <a:rPr lang="en-US" altLang="en-US" dirty="0" err="1" smtClean="0"/>
              <a:t>Subscapularis</a:t>
            </a:r>
            <a:r>
              <a:rPr lang="en-US" altLang="en-US" dirty="0" smtClean="0"/>
              <a:t>.</a:t>
            </a:r>
            <a:endParaRPr lang="en-US" altLang="en-US" dirty="0" smtClean="0"/>
          </a:p>
          <a:p>
            <a:pPr lvl="1"/>
            <a:endParaRPr lang="en-US" altLang="en-US" dirty="0"/>
          </a:p>
          <a:p>
            <a:pPr lvl="1"/>
            <a:endParaRPr lang="en-US" altLang="en-US" dirty="0" smtClean="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49" t="34479" r="7265" b="11444"/>
          <a:stretch/>
        </p:blipFill>
        <p:spPr bwMode="auto">
          <a:xfrm>
            <a:off x="821588" y="391887"/>
            <a:ext cx="3805313" cy="220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053" y="2929812"/>
            <a:ext cx="3150382" cy="3686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9322" y="514855"/>
            <a:ext cx="4156726" cy="4525963"/>
          </a:xfrm>
        </p:spPr>
        <p:txBody>
          <a:bodyPr/>
          <a:lstStyle/>
          <a:p>
            <a:endParaRPr lang="en-US" dirty="0"/>
          </a:p>
          <a:p>
            <a:r>
              <a:rPr lang="en-US" dirty="0"/>
              <a:t>Using a Vis-à-vis ® marker, </a:t>
            </a:r>
            <a:r>
              <a:rPr lang="en-US" dirty="0" smtClean="0"/>
              <a:t>mark </a:t>
            </a:r>
            <a:r>
              <a:rPr lang="en-US" dirty="0"/>
              <a:t>the attachments on their laminated boards</a:t>
            </a:r>
            <a:r>
              <a:rPr lang="en-US" dirty="0" smtClean="0"/>
              <a:t>.</a:t>
            </a:r>
          </a:p>
          <a:p>
            <a:endParaRPr lang="en-US" dirty="0" smtClean="0"/>
          </a:p>
          <a:p>
            <a:pPr lvl="1"/>
            <a:r>
              <a:rPr lang="en-US" dirty="0"/>
              <a:t>M</a:t>
            </a:r>
            <a:r>
              <a:rPr lang="en-US" dirty="0" smtClean="0"/>
              <a:t>ake </a:t>
            </a:r>
            <a:r>
              <a:rPr lang="en-US" dirty="0"/>
              <a:t>a dot on the clay coracoid process and mark inside the glenoid cavity for the long head attachment. </a:t>
            </a:r>
            <a:r>
              <a:rPr lang="en-US" dirty="0" smtClean="0">
                <a:solidFill>
                  <a:schemeClr val="tx1"/>
                </a:solidFill>
                <a:latin typeface="+mn-lt"/>
                <a:ea typeface="+mn-ea"/>
                <a:cs typeface="+mn-cs"/>
              </a:rPr>
              <a:t> </a:t>
            </a:r>
            <a:endParaRPr lang="en-US" dirty="0" smtClean="0">
              <a:solidFill>
                <a:schemeClr val="tx1"/>
              </a:solidFill>
              <a:latin typeface="+mn-lt"/>
              <a:ea typeface="+mn-ea"/>
              <a:cs typeface="+mn-cs"/>
            </a:endParaRPr>
          </a:p>
          <a:p>
            <a:endParaRPr lang="en-US" dirty="0"/>
          </a:p>
          <a:p>
            <a:pPr marL="0" indent="0">
              <a:buNone/>
            </a:pPr>
            <a:r>
              <a:rPr lang="en-US" dirty="0" smtClean="0">
                <a:solidFill>
                  <a:schemeClr val="tx1"/>
                </a:solidFill>
                <a:latin typeface="+mn-lt"/>
                <a:ea typeface="+mn-ea"/>
                <a:cs typeface="+mn-cs"/>
              </a:rPr>
              <a:t> </a:t>
            </a:r>
            <a:endParaRPr lang="en-US" dirty="0">
              <a:solidFill>
                <a:schemeClr val="tx1"/>
              </a:solidFill>
              <a:latin typeface="+mn-lt"/>
              <a:ea typeface="+mn-ea"/>
              <a:cs typeface="+mn-cs"/>
            </a:endParaRPr>
          </a:p>
          <a:p>
            <a:endParaRPr lang="en-US" dirty="0">
              <a:solidFill>
                <a:schemeClr val="tx1"/>
              </a:solidFill>
              <a:latin typeface="+mn-lt"/>
              <a:ea typeface="+mn-ea"/>
              <a:cs typeface="+mn-cs"/>
            </a:endParaRPr>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82" y="545840"/>
            <a:ext cx="3955590" cy="58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757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8612" y="807720"/>
            <a:ext cx="4056204" cy="4525963"/>
          </a:xfrm>
        </p:spPr>
        <p:txBody>
          <a:bodyPr/>
          <a:lstStyle/>
          <a:p>
            <a:r>
              <a:rPr lang="en-US" dirty="0" smtClean="0"/>
              <a:t>Form </a:t>
            </a:r>
            <a:r>
              <a:rPr lang="en-US" dirty="0"/>
              <a:t>two thick tubes (start out with two pieces about the size of peanut M&amp;M™) of terra cotta clay. </a:t>
            </a:r>
          </a:p>
          <a:p>
            <a:endParaRPr lang="en-US" dirty="0"/>
          </a:p>
          <a:p>
            <a:pPr marL="0" indent="0">
              <a:buNone/>
            </a:pPr>
            <a:endParaRPr lang="en-US" dirty="0"/>
          </a:p>
          <a:p>
            <a:r>
              <a:rPr lang="en-US" dirty="0"/>
              <a:t>Measure the tubes on the </a:t>
            </a:r>
            <a:r>
              <a:rPr lang="en-US" dirty="0" err="1"/>
              <a:t>humerus</a:t>
            </a:r>
            <a:r>
              <a:rPr lang="en-US" dirty="0"/>
              <a:t> to make sure they cover about half to 2/3 of the distal part of the bone’s diaphysis (shaft). </a:t>
            </a:r>
            <a:r>
              <a:rPr lang="en-US" dirty="0" smtClean="0">
                <a:solidFill>
                  <a:schemeClr val="tx1"/>
                </a:solidFill>
                <a:latin typeface="+mn-lt"/>
                <a:ea typeface="+mn-ea"/>
                <a:cs typeface="+mn-cs"/>
              </a:rPr>
              <a:t> </a:t>
            </a:r>
            <a:endParaRPr lang="en-US" dirty="0">
              <a:solidFill>
                <a:schemeClr val="tx1"/>
              </a:solidFill>
              <a:latin typeface="+mn-lt"/>
              <a:ea typeface="+mn-ea"/>
              <a:cs typeface="+mn-cs"/>
            </a:endParaRPr>
          </a:p>
          <a:p>
            <a:endParaRPr lang="en-US" dirty="0">
              <a:solidFill>
                <a:schemeClr val="tx1"/>
              </a:solidFill>
              <a:latin typeface="+mn-lt"/>
              <a:ea typeface="+mn-ea"/>
              <a:cs typeface="+mn-cs"/>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79" t="39422" r="4609" b="10717"/>
          <a:stretch/>
        </p:blipFill>
        <p:spPr bwMode="auto">
          <a:xfrm>
            <a:off x="556434" y="279919"/>
            <a:ext cx="3153747" cy="236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10" y="2960571"/>
            <a:ext cx="2531997" cy="33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22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6784" y="527304"/>
            <a:ext cx="4890326" cy="4525963"/>
          </a:xfrm>
        </p:spPr>
        <p:txBody>
          <a:bodyPr/>
          <a:lstStyle/>
          <a:p>
            <a:r>
              <a:rPr lang="en-US" dirty="0" smtClean="0"/>
              <a:t>Remove </a:t>
            </a:r>
            <a:r>
              <a:rPr lang="en-US" dirty="0"/>
              <a:t>the tubes and taper the ends of each tube. Pinch the tapered ends of the tubes together to form one tendon. </a:t>
            </a:r>
          </a:p>
          <a:p>
            <a:endParaRPr lang="en-US" dirty="0" smtClean="0"/>
          </a:p>
          <a:p>
            <a:endParaRPr lang="en-US" dirty="0" smtClean="0"/>
          </a:p>
          <a:p>
            <a:r>
              <a:rPr lang="en-US" dirty="0" smtClean="0"/>
              <a:t>Take </a:t>
            </a:r>
            <a:r>
              <a:rPr lang="en-US" dirty="0"/>
              <a:t>two more pieces of clay, about the size of a peanut M&amp;M™. Roll them out into carrots with thick ends about the same diameter as the bicep tubes and then taper thin for the tendons. The biceps have very long tendons</a:t>
            </a:r>
            <a:r>
              <a:rPr lang="en-US" dirty="0" smtClean="0"/>
              <a:t>.</a:t>
            </a:r>
          </a:p>
          <a:p>
            <a:pPr lvl="1"/>
            <a:r>
              <a:rPr lang="en-US" dirty="0" smtClean="0"/>
              <a:t>One can be shorter for the short head. </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46" t="31217" r="23559" b="13294"/>
          <a:stretch/>
        </p:blipFill>
        <p:spPr bwMode="auto">
          <a:xfrm>
            <a:off x="205274" y="354564"/>
            <a:ext cx="3713584" cy="242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202" t="16914" r="7032" b="15631"/>
          <a:stretch/>
        </p:blipFill>
        <p:spPr bwMode="auto">
          <a:xfrm>
            <a:off x="205274" y="3760383"/>
            <a:ext cx="3788228" cy="233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719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404048" y="527304"/>
            <a:ext cx="4473061"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dirty="0" smtClean="0"/>
              <a:t>Blend </a:t>
            </a:r>
            <a:r>
              <a:rPr lang="en-US" dirty="0"/>
              <a:t>the pieces together to form a belly with a long tendon. Place the pieces together to make the biceps. </a:t>
            </a:r>
          </a:p>
          <a:p>
            <a:endParaRPr lang="en-US" kern="0" dirty="0" smtClean="0"/>
          </a:p>
          <a:p>
            <a:endParaRPr lang="en-US" dirty="0"/>
          </a:p>
          <a:p>
            <a:r>
              <a:rPr lang="en-US" dirty="0"/>
              <a:t>Place the biceps on the arm and attach the distal attachment to the radial tuberosity. </a:t>
            </a:r>
          </a:p>
          <a:p>
            <a:pPr marL="0" indent="0">
              <a:buNone/>
            </a:pPr>
            <a:r>
              <a:rPr lang="en-US" dirty="0" smtClean="0"/>
              <a:t> </a:t>
            </a:r>
            <a:endParaRPr lang="en-US" dirty="0"/>
          </a:p>
          <a:p>
            <a:endParaRPr lang="en-US" kern="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12" t="27540" r="8696" b="39363"/>
          <a:stretch/>
        </p:blipFill>
        <p:spPr bwMode="auto">
          <a:xfrm>
            <a:off x="298580" y="774873"/>
            <a:ext cx="4105468" cy="13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299" y="2790285"/>
            <a:ext cx="2614030" cy="348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72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ed_0797_slide">
  <a:themeElements>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med_0797_slide</Template>
  <TotalTime>214</TotalTime>
  <Words>916</Words>
  <Application>Microsoft Office PowerPoint</Application>
  <PresentationFormat>On-screen Show (4:3)</PresentationFormat>
  <Paragraphs>101</Paragraphs>
  <Slides>21</Slides>
  <Notes>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med_0797_slide</vt:lpstr>
      <vt:lpstr>1_Default Design</vt:lpstr>
      <vt:lpstr>Warm-up:</vt:lpstr>
      <vt:lpstr>Today’s Agenda:</vt:lpstr>
      <vt:lpstr>Superficial Power Muscles of the Arm</vt:lpstr>
      <vt:lpstr>Biceps Brachii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Triceps Lateral Head</vt:lpstr>
      <vt:lpstr>PowerPoint Presentation</vt:lpstr>
      <vt:lpstr>PowerPoint Presentation</vt:lpstr>
      <vt:lpstr>PowerPoint Presentation</vt:lpstr>
      <vt:lpstr>Triceps Long Head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Agenda:</dc:title>
  <dc:creator>Williams, Lydia L</dc:creator>
  <cp:lastModifiedBy>Williams, Lydia L</cp:lastModifiedBy>
  <cp:revision>11</cp:revision>
  <dcterms:created xsi:type="dcterms:W3CDTF">2015-02-18T14:33:39Z</dcterms:created>
  <dcterms:modified xsi:type="dcterms:W3CDTF">2015-03-10T00:59:27Z</dcterms:modified>
</cp:coreProperties>
</file>