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1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0"/>
    <p:restoredTop sz="94600"/>
  </p:normalViewPr>
  <p:slideViewPr>
    <p:cSldViewPr snapToGrid="0">
      <p:cViewPr>
        <p:scale>
          <a:sx n="50" d="100"/>
          <a:sy n="50" d="100"/>
        </p:scale>
        <p:origin x="-1428" y="-54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389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38916"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89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89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389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AF1F9183-CA38-472C-B5A4-3FFAAEC1E3EA}" type="slidenum">
              <a:rPr lang="en-US" altLang="en-US"/>
              <a:pPr/>
              <a:t>‹#›</a:t>
            </a:fld>
            <a:endParaRPr lang="en-US" altLang="en-US"/>
          </a:p>
        </p:txBody>
      </p:sp>
    </p:spTree>
    <p:extLst>
      <p:ext uri="{BB962C8B-B14F-4D97-AF65-F5344CB8AC3E}">
        <p14:creationId xmlns:p14="http://schemas.microsoft.com/office/powerpoint/2010/main" val="253671326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pPr lvl="0"/>
            <a:r>
              <a:rPr lang="en-US" altLang="en-US" noProof="0" smtClean="0"/>
              <a:t>Click to edit Master title style</a:t>
            </a:r>
          </a:p>
        </p:txBody>
      </p:sp>
      <p:sp>
        <p:nvSpPr>
          <p:cNvPr id="22531"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pPr lvl="0"/>
            <a:r>
              <a:rPr lang="en-US" altLang="en-US" noProof="0" smtClean="0"/>
              <a:t>Click to edit Master subtitle style</a:t>
            </a:r>
          </a:p>
        </p:txBody>
      </p:sp>
      <p:sp>
        <p:nvSpPr>
          <p:cNvPr id="22532" name="Rectangle 4"/>
          <p:cNvSpPr>
            <a:spLocks noGrp="1" noChangeArrowheads="1"/>
          </p:cNvSpPr>
          <p:nvPr>
            <p:ph type="dt" sz="half" idx="2"/>
          </p:nvPr>
        </p:nvSpPr>
        <p:spPr/>
        <p:txBody>
          <a:bodyPr/>
          <a:lstStyle>
            <a:lvl1pPr>
              <a:defRPr/>
            </a:lvl1pPr>
          </a:lstStyle>
          <a:p>
            <a:endParaRPr lang="en-US" altLang="en-US"/>
          </a:p>
        </p:txBody>
      </p:sp>
      <p:sp>
        <p:nvSpPr>
          <p:cNvPr id="22533" name="Rectangle 5"/>
          <p:cNvSpPr>
            <a:spLocks noGrp="1" noChangeArrowheads="1"/>
          </p:cNvSpPr>
          <p:nvPr>
            <p:ph type="ftr" sz="quarter" idx="3"/>
          </p:nvPr>
        </p:nvSpPr>
        <p:spPr/>
        <p:txBody>
          <a:bodyPr/>
          <a:lstStyle>
            <a:lvl1pPr>
              <a:defRPr/>
            </a:lvl1pPr>
          </a:lstStyle>
          <a:p>
            <a:endParaRPr lang="en-US" altLang="en-US"/>
          </a:p>
        </p:txBody>
      </p:sp>
      <p:sp>
        <p:nvSpPr>
          <p:cNvPr id="22534" name="Rectangle 6"/>
          <p:cNvSpPr>
            <a:spLocks noGrp="1" noChangeArrowheads="1"/>
          </p:cNvSpPr>
          <p:nvPr>
            <p:ph type="sldNum" sz="quarter" idx="4"/>
          </p:nvPr>
        </p:nvSpPr>
        <p:spPr/>
        <p:txBody>
          <a:bodyPr/>
          <a:lstStyle>
            <a:lvl1pPr>
              <a:defRPr/>
            </a:lvl1pPr>
          </a:lstStyle>
          <a:p>
            <a:fld id="{D119B5BE-0E95-4AC0-8951-E88D8AA4A5FC}"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11FFC31-1956-4B1E-A9DE-C2F14F7797BD}" type="slidenum">
              <a:rPr lang="en-US" altLang="en-US"/>
              <a:pPr/>
              <a:t>‹#›</a:t>
            </a:fld>
            <a:endParaRPr lang="en-US" altLang="en-US"/>
          </a:p>
        </p:txBody>
      </p:sp>
    </p:spTree>
    <p:extLst>
      <p:ext uri="{BB962C8B-B14F-4D97-AF65-F5344CB8AC3E}">
        <p14:creationId xmlns:p14="http://schemas.microsoft.com/office/powerpoint/2010/main" val="71594731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7F72186-9117-4364-BC6C-40488F7B56B6}" type="slidenum">
              <a:rPr lang="en-US" altLang="en-US"/>
              <a:pPr/>
              <a:t>‹#›</a:t>
            </a:fld>
            <a:endParaRPr lang="en-US" altLang="en-US"/>
          </a:p>
        </p:txBody>
      </p:sp>
    </p:spTree>
    <p:extLst>
      <p:ext uri="{BB962C8B-B14F-4D97-AF65-F5344CB8AC3E}">
        <p14:creationId xmlns:p14="http://schemas.microsoft.com/office/powerpoint/2010/main" val="220637073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99"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pPr lvl="0"/>
            <a:r>
              <a:rPr lang="en-US" altLang="en-US" noProof="0" smtClean="0"/>
              <a:t>Click to edit Master title style</a:t>
            </a:r>
          </a:p>
        </p:txBody>
      </p:sp>
      <p:sp>
        <p:nvSpPr>
          <p:cNvPr id="29700"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pPr lvl="0"/>
            <a:r>
              <a:rPr lang="en-US" altLang="en-US" noProof="0" smtClean="0"/>
              <a:t>Click to edit Master subtitle style</a:t>
            </a:r>
          </a:p>
        </p:txBody>
      </p:sp>
      <p:sp>
        <p:nvSpPr>
          <p:cNvPr id="29701" name="Rectangle 5"/>
          <p:cNvSpPr>
            <a:spLocks noGrp="1" noChangeArrowheads="1"/>
          </p:cNvSpPr>
          <p:nvPr>
            <p:ph type="dt" sz="half" idx="2"/>
          </p:nvPr>
        </p:nvSpPr>
        <p:spPr/>
        <p:txBody>
          <a:bodyPr/>
          <a:lstStyle>
            <a:lvl1pPr>
              <a:defRPr/>
            </a:lvl1pPr>
          </a:lstStyle>
          <a:p>
            <a:endParaRPr lang="en-US" altLang="en-US"/>
          </a:p>
        </p:txBody>
      </p:sp>
      <p:sp>
        <p:nvSpPr>
          <p:cNvPr id="29702" name="Rectangle 6"/>
          <p:cNvSpPr>
            <a:spLocks noGrp="1" noChangeArrowheads="1"/>
          </p:cNvSpPr>
          <p:nvPr>
            <p:ph type="ftr" sz="quarter" idx="3"/>
          </p:nvPr>
        </p:nvSpPr>
        <p:spPr/>
        <p:txBody>
          <a:bodyPr/>
          <a:lstStyle>
            <a:lvl1pPr>
              <a:defRPr/>
            </a:lvl1pPr>
          </a:lstStyle>
          <a:p>
            <a:endParaRPr lang="en-US" altLang="en-US"/>
          </a:p>
        </p:txBody>
      </p:sp>
      <p:sp>
        <p:nvSpPr>
          <p:cNvPr id="29703" name="Rectangle 7"/>
          <p:cNvSpPr>
            <a:spLocks noGrp="1" noChangeArrowheads="1"/>
          </p:cNvSpPr>
          <p:nvPr>
            <p:ph type="sldNum" sz="quarter" idx="4"/>
          </p:nvPr>
        </p:nvSpPr>
        <p:spPr/>
        <p:txBody>
          <a:bodyPr/>
          <a:lstStyle>
            <a:lvl1pPr>
              <a:defRPr/>
            </a:lvl1pPr>
          </a:lstStyle>
          <a:p>
            <a:fld id="{7A2ADB63-D758-4B9D-9BAD-5949C386ED2C}" type="slidenum">
              <a:rPr lang="en-US" altLang="en-US"/>
              <a:pPr/>
              <a:t>‹#›</a:t>
            </a:fld>
            <a:endParaRPr lang="en-US" alt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6EEEC14-9563-4F8F-ABF2-7996EAEDF6DB}" type="slidenum">
              <a:rPr lang="en-US" altLang="en-US"/>
              <a:pPr/>
              <a:t>‹#›</a:t>
            </a:fld>
            <a:endParaRPr lang="en-US" altLang="en-US"/>
          </a:p>
        </p:txBody>
      </p:sp>
    </p:spTree>
    <p:extLst>
      <p:ext uri="{BB962C8B-B14F-4D97-AF65-F5344CB8AC3E}">
        <p14:creationId xmlns:p14="http://schemas.microsoft.com/office/powerpoint/2010/main" val="54145482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FB05B824-1B6E-4610-820A-61584E00E933}" type="slidenum">
              <a:rPr lang="en-US" altLang="en-US"/>
              <a:pPr/>
              <a:t>‹#›</a:t>
            </a:fld>
            <a:endParaRPr lang="en-US" altLang="en-US"/>
          </a:p>
        </p:txBody>
      </p:sp>
    </p:spTree>
    <p:extLst>
      <p:ext uri="{BB962C8B-B14F-4D97-AF65-F5344CB8AC3E}">
        <p14:creationId xmlns:p14="http://schemas.microsoft.com/office/powerpoint/2010/main" val="118758547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402DD442-8FE1-4DE0-A026-8369E8014D3F}" type="slidenum">
              <a:rPr lang="en-US" altLang="en-US"/>
              <a:pPr/>
              <a:t>‹#›</a:t>
            </a:fld>
            <a:endParaRPr lang="en-US" altLang="en-US"/>
          </a:p>
        </p:txBody>
      </p:sp>
    </p:spTree>
    <p:extLst>
      <p:ext uri="{BB962C8B-B14F-4D97-AF65-F5344CB8AC3E}">
        <p14:creationId xmlns:p14="http://schemas.microsoft.com/office/powerpoint/2010/main" val="110143324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D6853F9E-0A1B-483F-AA27-7262F24D7AE0}" type="slidenum">
              <a:rPr lang="en-US" altLang="en-US"/>
              <a:pPr/>
              <a:t>‹#›</a:t>
            </a:fld>
            <a:endParaRPr lang="en-US" altLang="en-US"/>
          </a:p>
        </p:txBody>
      </p:sp>
    </p:spTree>
    <p:extLst>
      <p:ext uri="{BB962C8B-B14F-4D97-AF65-F5344CB8AC3E}">
        <p14:creationId xmlns:p14="http://schemas.microsoft.com/office/powerpoint/2010/main" val="148246775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EF7D4DF6-122D-47AE-82AD-0266425F747E}" type="slidenum">
              <a:rPr lang="en-US" altLang="en-US"/>
              <a:pPr/>
              <a:t>‹#›</a:t>
            </a:fld>
            <a:endParaRPr lang="en-US" altLang="en-US"/>
          </a:p>
        </p:txBody>
      </p:sp>
    </p:spTree>
    <p:extLst>
      <p:ext uri="{BB962C8B-B14F-4D97-AF65-F5344CB8AC3E}">
        <p14:creationId xmlns:p14="http://schemas.microsoft.com/office/powerpoint/2010/main" val="1481851450"/>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84E00B14-A17E-4554-AF61-8715298410FC}" type="slidenum">
              <a:rPr lang="en-US" altLang="en-US"/>
              <a:pPr/>
              <a:t>‹#›</a:t>
            </a:fld>
            <a:endParaRPr lang="en-US" altLang="en-US"/>
          </a:p>
        </p:txBody>
      </p:sp>
    </p:spTree>
    <p:extLst>
      <p:ext uri="{BB962C8B-B14F-4D97-AF65-F5344CB8AC3E}">
        <p14:creationId xmlns:p14="http://schemas.microsoft.com/office/powerpoint/2010/main" val="142922612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A1D540F-1C95-418E-9CA7-AF8B4EFB49D8}" type="slidenum">
              <a:rPr lang="en-US" altLang="en-US"/>
              <a:pPr/>
              <a:t>‹#›</a:t>
            </a:fld>
            <a:endParaRPr lang="en-US" altLang="en-US"/>
          </a:p>
        </p:txBody>
      </p:sp>
    </p:spTree>
    <p:extLst>
      <p:ext uri="{BB962C8B-B14F-4D97-AF65-F5344CB8AC3E}">
        <p14:creationId xmlns:p14="http://schemas.microsoft.com/office/powerpoint/2010/main" val="195659845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B000B99-1881-4929-98D9-2928045ED2C7}" type="slidenum">
              <a:rPr lang="en-US" altLang="en-US"/>
              <a:pPr/>
              <a:t>‹#›</a:t>
            </a:fld>
            <a:endParaRPr lang="en-US" altLang="en-US"/>
          </a:p>
        </p:txBody>
      </p:sp>
    </p:spTree>
    <p:extLst>
      <p:ext uri="{BB962C8B-B14F-4D97-AF65-F5344CB8AC3E}">
        <p14:creationId xmlns:p14="http://schemas.microsoft.com/office/powerpoint/2010/main" val="2521903565"/>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D376369A-FD0E-4DE2-BCE5-A8AAFF34CFC0}" type="slidenum">
              <a:rPr lang="en-US" altLang="en-US"/>
              <a:pPr/>
              <a:t>‹#›</a:t>
            </a:fld>
            <a:endParaRPr lang="en-US" altLang="en-US"/>
          </a:p>
        </p:txBody>
      </p:sp>
    </p:spTree>
    <p:extLst>
      <p:ext uri="{BB962C8B-B14F-4D97-AF65-F5344CB8AC3E}">
        <p14:creationId xmlns:p14="http://schemas.microsoft.com/office/powerpoint/2010/main" val="8255644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E08CE71-759E-4B90-81F3-AD3771A502C0}" type="slidenum">
              <a:rPr lang="en-US" altLang="en-US"/>
              <a:pPr/>
              <a:t>‹#›</a:t>
            </a:fld>
            <a:endParaRPr lang="en-US" altLang="en-US"/>
          </a:p>
        </p:txBody>
      </p:sp>
    </p:spTree>
    <p:extLst>
      <p:ext uri="{BB962C8B-B14F-4D97-AF65-F5344CB8AC3E}">
        <p14:creationId xmlns:p14="http://schemas.microsoft.com/office/powerpoint/2010/main" val="232373973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C8EA69D-28EA-4FBD-A0F4-92D511877B60}" type="slidenum">
              <a:rPr lang="en-US" altLang="en-US"/>
              <a:pPr/>
              <a:t>‹#›</a:t>
            </a:fld>
            <a:endParaRPr lang="en-US" altLang="en-US"/>
          </a:p>
        </p:txBody>
      </p:sp>
    </p:spTree>
    <p:extLst>
      <p:ext uri="{BB962C8B-B14F-4D97-AF65-F5344CB8AC3E}">
        <p14:creationId xmlns:p14="http://schemas.microsoft.com/office/powerpoint/2010/main" val="360118319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A7FC007-A393-41F6-9C59-C5AF40752E45}" type="slidenum">
              <a:rPr lang="en-US" altLang="en-US"/>
              <a:pPr/>
              <a:t>‹#›</a:t>
            </a:fld>
            <a:endParaRPr lang="en-US" altLang="en-US"/>
          </a:p>
        </p:txBody>
      </p:sp>
    </p:spTree>
    <p:extLst>
      <p:ext uri="{BB962C8B-B14F-4D97-AF65-F5344CB8AC3E}">
        <p14:creationId xmlns:p14="http://schemas.microsoft.com/office/powerpoint/2010/main" val="203939688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6983C450-888A-4343-91D2-5864314CF227}" type="slidenum">
              <a:rPr lang="en-US" altLang="en-US"/>
              <a:pPr/>
              <a:t>‹#›</a:t>
            </a:fld>
            <a:endParaRPr lang="en-US" altLang="en-US"/>
          </a:p>
        </p:txBody>
      </p:sp>
    </p:spTree>
    <p:extLst>
      <p:ext uri="{BB962C8B-B14F-4D97-AF65-F5344CB8AC3E}">
        <p14:creationId xmlns:p14="http://schemas.microsoft.com/office/powerpoint/2010/main" val="36383591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9DE73AAE-E066-43B7-A992-7F566E3E39F5}" type="slidenum">
              <a:rPr lang="en-US" altLang="en-US"/>
              <a:pPr/>
              <a:t>‹#›</a:t>
            </a:fld>
            <a:endParaRPr lang="en-US" altLang="en-US"/>
          </a:p>
        </p:txBody>
      </p:sp>
    </p:spTree>
    <p:extLst>
      <p:ext uri="{BB962C8B-B14F-4D97-AF65-F5344CB8AC3E}">
        <p14:creationId xmlns:p14="http://schemas.microsoft.com/office/powerpoint/2010/main" val="62037691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DB714DE5-EFE9-4C26-9262-E3212C944CC0}" type="slidenum">
              <a:rPr lang="en-US" altLang="en-US"/>
              <a:pPr/>
              <a:t>‹#›</a:t>
            </a:fld>
            <a:endParaRPr lang="en-US" altLang="en-US"/>
          </a:p>
        </p:txBody>
      </p:sp>
    </p:spTree>
    <p:extLst>
      <p:ext uri="{BB962C8B-B14F-4D97-AF65-F5344CB8AC3E}">
        <p14:creationId xmlns:p14="http://schemas.microsoft.com/office/powerpoint/2010/main" val="389147014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6ABCE7A2-D8F3-4FA7-93AA-A3022111DBC2}" type="slidenum">
              <a:rPr lang="en-US" altLang="en-US"/>
              <a:pPr/>
              <a:t>‹#›</a:t>
            </a:fld>
            <a:endParaRPr lang="en-US" altLang="en-US"/>
          </a:p>
        </p:txBody>
      </p:sp>
    </p:spTree>
    <p:extLst>
      <p:ext uri="{BB962C8B-B14F-4D97-AF65-F5344CB8AC3E}">
        <p14:creationId xmlns:p14="http://schemas.microsoft.com/office/powerpoint/2010/main" val="82554320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8D028EEB-055E-4A99-BDA2-DE2AFB88129C}" type="slidenum">
              <a:rPr lang="en-US" altLang="en-US"/>
              <a:pPr/>
              <a:t>‹#›</a:t>
            </a:fld>
            <a:endParaRPr lang="en-US" altLang="en-US"/>
          </a:p>
        </p:txBody>
      </p:sp>
    </p:spTree>
    <p:extLst>
      <p:ext uri="{BB962C8B-B14F-4D97-AF65-F5344CB8AC3E}">
        <p14:creationId xmlns:p14="http://schemas.microsoft.com/office/powerpoint/2010/main" val="17305937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B1CE4E03-0C1B-4E80-945A-0C97BC78A92C}" type="slidenum">
              <a:rPr lang="en-US" altLang="en-US"/>
              <a:pPr/>
              <a:t>‹#›</a:t>
            </a:fld>
            <a:endParaRPr lang="en-US" altLang="en-US"/>
          </a:p>
        </p:txBody>
      </p:sp>
    </p:spTree>
    <p:extLst>
      <p:ext uri="{BB962C8B-B14F-4D97-AF65-F5344CB8AC3E}">
        <p14:creationId xmlns:p14="http://schemas.microsoft.com/office/powerpoint/2010/main" val="284948363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endParaRPr lang="en-US" altLang="en-US" smtClean="0"/>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US" altLang="en-US"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8C7AE34D-F048-46F7-8183-4ECE7C44EFC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charset="0"/>
          <a:cs typeface="Arial" charset="0"/>
        </a:defRPr>
      </a:lvl2pPr>
      <a:lvl3pPr algn="l" rtl="0" eaLnBrk="1" fontAlgn="base" hangingPunct="1">
        <a:spcBef>
          <a:spcPct val="0"/>
        </a:spcBef>
        <a:spcAft>
          <a:spcPct val="0"/>
        </a:spcAft>
        <a:buClr>
          <a:schemeClr val="tx1"/>
        </a:buClr>
        <a:defRPr sz="3200">
          <a:solidFill>
            <a:schemeClr val="tx1"/>
          </a:solidFill>
          <a:latin typeface="Arial" charset="0"/>
          <a:cs typeface="Arial" charset="0"/>
        </a:defRPr>
      </a:lvl3pPr>
      <a:lvl4pPr algn="l" rtl="0" eaLnBrk="1" fontAlgn="base" hangingPunct="1">
        <a:spcBef>
          <a:spcPct val="0"/>
        </a:spcBef>
        <a:spcAft>
          <a:spcPct val="0"/>
        </a:spcAft>
        <a:buClr>
          <a:schemeClr val="tx1"/>
        </a:buClr>
        <a:defRPr sz="3200">
          <a:solidFill>
            <a:schemeClr val="tx1"/>
          </a:solidFill>
          <a:latin typeface="Arial" charset="0"/>
          <a:cs typeface="Arial" charset="0"/>
        </a:defRPr>
      </a:lvl4pPr>
      <a:lvl5pPr algn="l" rtl="0" eaLnBrk="1" fontAlgn="base" hangingPunct="1">
        <a:spcBef>
          <a:spcPct val="0"/>
        </a:spcBef>
        <a:spcAft>
          <a:spcPct val="0"/>
        </a:spcAft>
        <a:buClr>
          <a:schemeClr val="tx1"/>
        </a:buClr>
        <a:defRPr sz="3200">
          <a:solidFill>
            <a:schemeClr val="tx1"/>
          </a:solidFill>
          <a:latin typeface="Arial" charset="0"/>
          <a:cs typeface="Arial" charset="0"/>
        </a:defRPr>
      </a:lvl5pPr>
      <a:lvl6pPr marL="457200" algn="l" rtl="0" eaLnBrk="1" fontAlgn="base" hangingPunct="1">
        <a:spcBef>
          <a:spcPct val="0"/>
        </a:spcBef>
        <a:spcAft>
          <a:spcPct val="0"/>
        </a:spcAft>
        <a:buClr>
          <a:schemeClr val="tx1"/>
        </a:buClr>
        <a:defRPr sz="3200">
          <a:solidFill>
            <a:schemeClr val="tx1"/>
          </a:solidFill>
          <a:latin typeface="Arial" charset="0"/>
          <a:cs typeface="Arial" charset="0"/>
        </a:defRPr>
      </a:lvl6pPr>
      <a:lvl7pPr marL="914400" algn="l" rtl="0" eaLnBrk="1" fontAlgn="base" hangingPunct="1">
        <a:spcBef>
          <a:spcPct val="0"/>
        </a:spcBef>
        <a:spcAft>
          <a:spcPct val="0"/>
        </a:spcAft>
        <a:buClr>
          <a:schemeClr val="tx1"/>
        </a:buClr>
        <a:defRPr sz="3200">
          <a:solidFill>
            <a:schemeClr val="tx1"/>
          </a:solidFill>
          <a:latin typeface="Arial" charset="0"/>
          <a:cs typeface="Arial" charset="0"/>
        </a:defRPr>
      </a:lvl7pPr>
      <a:lvl8pPr marL="1371600" algn="l" rtl="0" eaLnBrk="1" fontAlgn="base" hangingPunct="1">
        <a:spcBef>
          <a:spcPct val="0"/>
        </a:spcBef>
        <a:spcAft>
          <a:spcPct val="0"/>
        </a:spcAft>
        <a:buClr>
          <a:schemeClr val="tx1"/>
        </a:buClr>
        <a:defRPr sz="3200">
          <a:solidFill>
            <a:schemeClr val="tx1"/>
          </a:solidFill>
          <a:latin typeface="Arial" charset="0"/>
          <a:cs typeface="Arial" charset="0"/>
        </a:defRPr>
      </a:lvl8pPr>
      <a:lvl9pPr marL="1828800" algn="l" rtl="0" eaLnBrk="1" fontAlgn="base" hangingPunct="1">
        <a:spcBef>
          <a:spcPct val="0"/>
        </a:spcBef>
        <a:spcAft>
          <a:spcPct val="0"/>
        </a:spcAft>
        <a:buClr>
          <a:schemeClr val="tx1"/>
        </a:buClr>
        <a:defRPr sz="32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75" name="Rectangle 3"/>
          <p:cNvSpPr>
            <a:spLocks noGrp="1" noChangeArrowheads="1"/>
          </p:cNvSpPr>
          <p:nvPr>
            <p:ph type="title"/>
            <p:custDataLst>
              <p:tags r:id="rId13"/>
            </p:custDataLst>
          </p:nvPr>
        </p:nvSpPr>
        <p:spPr bwMode="auto">
          <a:xfrm>
            <a:off x="455613" y="274638"/>
            <a:ext cx="8226425"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28676" name="Rectangle 4"/>
          <p:cNvSpPr>
            <a:spLocks noGrp="1" noChangeArrowheads="1"/>
          </p:cNvSpPr>
          <p:nvPr>
            <p:ph type="body" idx="1"/>
            <p:custDataLst>
              <p:tags r:id="rId14"/>
            </p:custDataLst>
          </p:nvPr>
        </p:nvSpPr>
        <p:spPr bwMode="auto">
          <a:xfrm>
            <a:off x="455613" y="1600200"/>
            <a:ext cx="8226425"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8677"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28678"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28679"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D314B900-BC08-4088-8449-A4094D4BAC0E}"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charset="0"/>
        </a:defRPr>
      </a:lvl2pPr>
      <a:lvl3pPr algn="l" rtl="0" fontAlgn="base">
        <a:spcBef>
          <a:spcPct val="0"/>
        </a:spcBef>
        <a:spcAft>
          <a:spcPct val="0"/>
        </a:spcAft>
        <a:buClr>
          <a:schemeClr val="tx1"/>
        </a:buClr>
        <a:defRPr sz="3200">
          <a:solidFill>
            <a:schemeClr val="tx1"/>
          </a:solidFill>
          <a:latin typeface="Arial" charset="0"/>
        </a:defRPr>
      </a:lvl3pPr>
      <a:lvl4pPr algn="l" rtl="0" fontAlgn="base">
        <a:spcBef>
          <a:spcPct val="0"/>
        </a:spcBef>
        <a:spcAft>
          <a:spcPct val="0"/>
        </a:spcAft>
        <a:buClr>
          <a:schemeClr val="tx1"/>
        </a:buClr>
        <a:defRPr sz="3200">
          <a:solidFill>
            <a:schemeClr val="tx1"/>
          </a:solidFill>
          <a:latin typeface="Arial" charset="0"/>
        </a:defRPr>
      </a:lvl4pPr>
      <a:lvl5pPr algn="l" rtl="0" fontAlgn="base">
        <a:spcBef>
          <a:spcPct val="0"/>
        </a:spcBef>
        <a:spcAft>
          <a:spcPct val="0"/>
        </a:spcAft>
        <a:buClr>
          <a:schemeClr val="tx1"/>
        </a:buClr>
        <a:defRPr sz="3200">
          <a:solidFill>
            <a:schemeClr val="tx1"/>
          </a:solidFill>
          <a:latin typeface="Arial" charset="0"/>
        </a:defRPr>
      </a:lvl5pPr>
      <a:lvl6pPr marL="457200" algn="l" rtl="0" fontAlgn="base">
        <a:spcBef>
          <a:spcPct val="0"/>
        </a:spcBef>
        <a:spcAft>
          <a:spcPct val="0"/>
        </a:spcAft>
        <a:buClr>
          <a:schemeClr val="tx1"/>
        </a:buClr>
        <a:defRPr sz="3200">
          <a:solidFill>
            <a:schemeClr val="tx1"/>
          </a:solidFill>
          <a:latin typeface="Arial" charset="0"/>
        </a:defRPr>
      </a:lvl6pPr>
      <a:lvl7pPr marL="914400" algn="l" rtl="0" fontAlgn="base">
        <a:spcBef>
          <a:spcPct val="0"/>
        </a:spcBef>
        <a:spcAft>
          <a:spcPct val="0"/>
        </a:spcAft>
        <a:buClr>
          <a:schemeClr val="tx1"/>
        </a:buClr>
        <a:defRPr sz="3200">
          <a:solidFill>
            <a:schemeClr val="tx1"/>
          </a:solidFill>
          <a:latin typeface="Arial" charset="0"/>
        </a:defRPr>
      </a:lvl7pPr>
      <a:lvl8pPr marL="1371600" algn="l" rtl="0" fontAlgn="base">
        <a:spcBef>
          <a:spcPct val="0"/>
        </a:spcBef>
        <a:spcAft>
          <a:spcPct val="0"/>
        </a:spcAft>
        <a:buClr>
          <a:schemeClr val="tx1"/>
        </a:buClr>
        <a:defRPr sz="3200">
          <a:solidFill>
            <a:schemeClr val="tx1"/>
          </a:solidFill>
          <a:latin typeface="Arial" charset="0"/>
        </a:defRPr>
      </a:lvl8pPr>
      <a:lvl9pPr marL="1828800" algn="l" rtl="0" fontAlgn="base">
        <a:spcBef>
          <a:spcPct val="0"/>
        </a:spcBef>
        <a:spcAft>
          <a:spcPct val="0"/>
        </a:spcAft>
        <a:buClr>
          <a:schemeClr val="tx1"/>
        </a:buClr>
        <a:defRPr sz="3200">
          <a:solidFill>
            <a:schemeClr val="tx1"/>
          </a:solidFill>
          <a:latin typeface="Arial"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8.emf"/></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3513" y="274638"/>
            <a:ext cx="6316662" cy="653209"/>
          </a:xfrm>
        </p:spPr>
        <p:txBody>
          <a:bodyPr/>
          <a:lstStyle/>
          <a:p>
            <a:r>
              <a:rPr lang="en-US" b="1" dirty="0" smtClean="0">
                <a:effectLst>
                  <a:outerShdw blurRad="38100" dist="38100" dir="2700000" algn="tl">
                    <a:srgbClr val="000000">
                      <a:alpha val="43137"/>
                    </a:srgbClr>
                  </a:outerShdw>
                </a:effectLst>
              </a:rPr>
              <a:t>Today’s Agenda:</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693988" y="1143000"/>
            <a:ext cx="6326187" cy="4983163"/>
          </a:xfrm>
        </p:spPr>
        <p:txBody>
          <a:bodyPr/>
          <a:lstStyle/>
          <a:p>
            <a:pPr marL="457200" indent="-457200">
              <a:buAutoNum type="arabicPeriod"/>
            </a:pPr>
            <a:r>
              <a:rPr lang="en-US" dirty="0" smtClean="0"/>
              <a:t>Complete warm-up assignment on Google Classroom.  You have ten minutes. (5 points participation grade)</a:t>
            </a:r>
          </a:p>
          <a:p>
            <a:pPr marL="457200" indent="-457200">
              <a:buAutoNum type="arabicPeriod"/>
            </a:pPr>
            <a:endParaRPr lang="en-US" sz="1200" dirty="0"/>
          </a:p>
          <a:p>
            <a:pPr marL="457200" indent="-457200">
              <a:buAutoNum type="arabicPeriod"/>
            </a:pPr>
            <a:r>
              <a:rPr lang="en-US" dirty="0" smtClean="0"/>
              <a:t>When finished, get your tablet ready for notes. Also get your:</a:t>
            </a:r>
          </a:p>
          <a:p>
            <a:pPr marL="857250" lvl="1" indent="-457200">
              <a:buFont typeface="+mj-lt"/>
              <a:buAutoNum type="alphaLcParenR"/>
            </a:pPr>
            <a:r>
              <a:rPr lang="en-US" dirty="0" smtClean="0"/>
              <a:t>Clay Card</a:t>
            </a:r>
          </a:p>
          <a:p>
            <a:pPr marL="857250" lvl="1" indent="-457200">
              <a:buFont typeface="+mj-lt"/>
              <a:buAutoNum type="alphaLcParenR"/>
            </a:pPr>
            <a:r>
              <a:rPr lang="en-US" dirty="0" smtClean="0"/>
              <a:t>Clay Kit</a:t>
            </a:r>
          </a:p>
          <a:p>
            <a:pPr marL="857250" lvl="1" indent="-457200">
              <a:buFont typeface="+mj-lt"/>
              <a:buAutoNum type="alphaLcParenR"/>
            </a:pPr>
            <a:r>
              <a:rPr lang="en-US" dirty="0" smtClean="0"/>
              <a:t>Cutting tool</a:t>
            </a:r>
          </a:p>
          <a:p>
            <a:pPr marL="857250" lvl="1" indent="-457200">
              <a:buFont typeface="+mj-lt"/>
              <a:buAutoNum type="alphaLcParenR"/>
            </a:pPr>
            <a:r>
              <a:rPr lang="en-US" dirty="0" smtClean="0"/>
              <a:t>Vis-a-vie marker</a:t>
            </a:r>
          </a:p>
          <a:p>
            <a:pPr marL="1257300" lvl="2" indent="-457200">
              <a:buFont typeface="+mj-lt"/>
              <a:buAutoNum type="alphaLcParenR"/>
            </a:pPr>
            <a:r>
              <a:rPr lang="en-US" dirty="0" smtClean="0"/>
              <a:t>10 points participation grade</a:t>
            </a:r>
          </a:p>
          <a:p>
            <a:pPr marL="400050" lvl="1" indent="0">
              <a:buNone/>
            </a:pPr>
            <a:endParaRPr lang="en-US" sz="1400" dirty="0"/>
          </a:p>
          <a:p>
            <a:pPr marL="403225" lvl="1" indent="-403225">
              <a:buNone/>
            </a:pPr>
            <a:r>
              <a:rPr lang="en-US" dirty="0" smtClean="0"/>
              <a:t>3.  Complete the closure question on Google Classroom.  (5 points participation grade)</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1" y="2117952"/>
            <a:ext cx="3526972" cy="1143000"/>
          </a:xfrm>
        </p:spPr>
        <p:txBody>
          <a:bodyPr/>
          <a:lstStyle/>
          <a:p>
            <a:pPr algn="ctr"/>
            <a:r>
              <a:rPr lang="en-US" sz="3600" b="1" dirty="0">
                <a:solidFill>
                  <a:schemeClr val="tx1"/>
                </a:solidFill>
                <a:effectLst>
                  <a:outerShdw blurRad="38100" dist="38100" dir="2700000" algn="tl">
                    <a:srgbClr val="000000">
                      <a:alpha val="43137"/>
                    </a:srgbClr>
                  </a:outerShdw>
                </a:effectLst>
              </a:rPr>
              <a:t>All three </a:t>
            </a:r>
            <a:r>
              <a:rPr lang="en-US" sz="3600" b="1" dirty="0" smtClean="0">
                <a:solidFill>
                  <a:schemeClr val="tx1"/>
                </a:solidFill>
                <a:effectLst>
                  <a:outerShdw blurRad="38100" dist="38100" dir="2700000" algn="tl">
                    <a:srgbClr val="000000">
                      <a:alpha val="43137"/>
                    </a:srgbClr>
                  </a:outerShdw>
                </a:effectLst>
              </a:rPr>
              <a:t>ventral/anterior </a:t>
            </a:r>
            <a:r>
              <a:rPr lang="en-US" sz="3600" b="1" dirty="0">
                <a:solidFill>
                  <a:schemeClr val="tx1"/>
                </a:solidFill>
                <a:effectLst>
                  <a:outerShdw blurRad="38100" dist="38100" dir="2700000" algn="tl">
                    <a:srgbClr val="000000">
                      <a:alpha val="43137"/>
                    </a:srgbClr>
                  </a:outerShdw>
                </a:effectLst>
              </a:rPr>
              <a:t>nerves of the arm: </a:t>
            </a:r>
            <a:endParaRPr lang="en-US" sz="3600" b="1" dirty="0">
              <a:effectLst>
                <a:outerShdw blurRad="38100" dist="38100" dir="2700000" algn="tl">
                  <a:srgbClr val="000000">
                    <a:alpha val="43137"/>
                  </a:srgbClr>
                </a:outerShdw>
              </a:effectLst>
            </a:endParaRPr>
          </a:p>
        </p:txBody>
      </p:sp>
      <p:pic>
        <p:nvPicPr>
          <p:cNvPr id="65538" name="Picture 2"/>
          <p:cNvPicPr>
            <a:picLocks noGrp="1" noChangeAspect="1" noChangeArrowheads="1"/>
          </p:cNvPicPr>
          <p:nvPr>
            <p:ph idx="1"/>
          </p:nvPr>
        </p:nvPicPr>
        <p:blipFill rotWithShape="1">
          <a:blip r:embed="rId2" cstate="print">
            <a:lum bright="20000"/>
            <a:extLst>
              <a:ext uri="{28A0092B-C50C-407E-A947-70E740481C1C}">
                <a14:useLocalDpi xmlns:a14="http://schemas.microsoft.com/office/drawing/2010/main" val="0"/>
              </a:ext>
            </a:extLst>
          </a:blip>
          <a:srcRect b="8684"/>
          <a:stretch/>
        </p:blipFill>
        <p:spPr bwMode="auto">
          <a:xfrm>
            <a:off x="4199247" y="308428"/>
            <a:ext cx="4422238" cy="6295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296416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rPr>
              <a:t>4</a:t>
            </a:r>
            <a:r>
              <a:rPr lang="en-US" b="1" dirty="0" smtClean="0">
                <a:effectLst>
                  <a:outerShdw blurRad="38100" dist="38100" dir="2700000" algn="tl">
                    <a:srgbClr val="000000">
                      <a:alpha val="43137"/>
                    </a:srgbClr>
                  </a:outerShdw>
                </a:effectLst>
              </a:rPr>
              <a:t>. Radial Nerve</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5614" y="1600200"/>
            <a:ext cx="4813072" cy="4525963"/>
          </a:xfrm>
        </p:spPr>
        <p:txBody>
          <a:bodyPr/>
          <a:lstStyle/>
          <a:p>
            <a:r>
              <a:rPr lang="en-US" dirty="0" smtClean="0"/>
              <a:t>R</a:t>
            </a:r>
            <a:r>
              <a:rPr lang="en-US" dirty="0" smtClean="0">
                <a:solidFill>
                  <a:schemeClr val="tx1"/>
                </a:solidFill>
              </a:rPr>
              <a:t>adial </a:t>
            </a:r>
            <a:r>
              <a:rPr lang="en-US" dirty="0">
                <a:solidFill>
                  <a:schemeClr val="tx1"/>
                </a:solidFill>
              </a:rPr>
              <a:t>nerve </a:t>
            </a:r>
            <a:r>
              <a:rPr lang="en-US" b="1" dirty="0">
                <a:solidFill>
                  <a:schemeClr val="tx1"/>
                </a:solidFill>
                <a:latin typeface="+mn-lt"/>
                <a:ea typeface="+mn-ea"/>
                <a:cs typeface="+mn-cs"/>
              </a:rPr>
              <a:t>innervates the entire dorsal side of the arm! </a:t>
            </a:r>
            <a:endParaRPr lang="en-US" dirty="0" smtClean="0">
              <a:solidFill>
                <a:schemeClr val="tx1"/>
              </a:solidFill>
              <a:latin typeface="+mn-lt"/>
              <a:ea typeface="+mn-ea"/>
              <a:cs typeface="+mn-cs"/>
            </a:endParaRPr>
          </a:p>
          <a:p>
            <a:pPr lvl="1"/>
            <a:r>
              <a:rPr lang="en-US" sz="1800" dirty="0" smtClean="0">
                <a:solidFill>
                  <a:schemeClr val="tx1"/>
                </a:solidFill>
                <a:latin typeface="+mn-lt"/>
                <a:ea typeface="+mn-ea"/>
                <a:cs typeface="+mn-cs"/>
              </a:rPr>
              <a:t>Notice </a:t>
            </a:r>
            <a:r>
              <a:rPr lang="en-US" sz="1800" dirty="0">
                <a:solidFill>
                  <a:schemeClr val="tx1"/>
                </a:solidFill>
                <a:latin typeface="+mn-lt"/>
                <a:ea typeface="+mn-ea"/>
                <a:cs typeface="+mn-cs"/>
              </a:rPr>
              <a:t>that there are only </a:t>
            </a:r>
            <a:r>
              <a:rPr lang="en-US" sz="1800" dirty="0" smtClean="0">
                <a:solidFill>
                  <a:schemeClr val="tx1"/>
                </a:solidFill>
                <a:latin typeface="+mn-lt"/>
                <a:ea typeface="+mn-ea"/>
                <a:cs typeface="+mn-cs"/>
              </a:rPr>
              <a:t>4 </a:t>
            </a:r>
            <a:r>
              <a:rPr lang="en-US" sz="1800" dirty="0">
                <a:solidFill>
                  <a:schemeClr val="tx1"/>
                </a:solidFill>
                <a:latin typeface="+mn-lt"/>
                <a:ea typeface="+mn-ea"/>
                <a:cs typeface="+mn-cs"/>
              </a:rPr>
              <a:t>major nerves to the arm and </a:t>
            </a:r>
            <a:r>
              <a:rPr lang="en-US" sz="1800" dirty="0" smtClean="0">
                <a:solidFill>
                  <a:schemeClr val="tx1"/>
                </a:solidFill>
                <a:latin typeface="+mn-lt"/>
                <a:ea typeface="+mn-ea"/>
                <a:cs typeface="+mn-cs"/>
              </a:rPr>
              <a:t>3 </a:t>
            </a:r>
            <a:r>
              <a:rPr lang="en-US" sz="1800" dirty="0">
                <a:solidFill>
                  <a:schemeClr val="tx1"/>
                </a:solidFill>
                <a:latin typeface="+mn-lt"/>
                <a:ea typeface="+mn-ea"/>
                <a:cs typeface="+mn-cs"/>
              </a:rPr>
              <a:t>of them are to the ventral side. Because there are more flexors and nerve innervation to the ventral side, then flexion is dominate over extension. This is why when a person feels poorly, is tired, or hurt, they go into ‘fetal position’. Fetal position is all flexion</a:t>
            </a:r>
            <a:r>
              <a:rPr lang="en-US" sz="1800" dirty="0" smtClean="0">
                <a:solidFill>
                  <a:schemeClr val="tx1"/>
                </a:solidFill>
                <a:latin typeface="+mn-lt"/>
                <a:ea typeface="+mn-ea"/>
                <a:cs typeface="+mn-cs"/>
              </a:rPr>
              <a:t>.</a:t>
            </a:r>
            <a:endParaRPr lang="en-US" sz="1800" dirty="0">
              <a:solidFill>
                <a:schemeClr val="tx1"/>
              </a:solidFill>
              <a:latin typeface="+mn-lt"/>
              <a:ea typeface="+mn-ea"/>
              <a:cs typeface="+mn-cs"/>
            </a:endParaRPr>
          </a:p>
          <a:p>
            <a:r>
              <a:rPr lang="en-US" dirty="0"/>
              <a:t>S</a:t>
            </a:r>
            <a:r>
              <a:rPr lang="en-US" dirty="0" smtClean="0">
                <a:solidFill>
                  <a:schemeClr val="tx1"/>
                </a:solidFill>
                <a:latin typeface="+mn-lt"/>
                <a:ea typeface="+mn-ea"/>
                <a:cs typeface="+mn-cs"/>
              </a:rPr>
              <a:t>tarting </a:t>
            </a:r>
            <a:r>
              <a:rPr lang="en-US" dirty="0">
                <a:solidFill>
                  <a:schemeClr val="tx1"/>
                </a:solidFill>
                <a:latin typeface="+mn-lt"/>
                <a:ea typeface="+mn-ea"/>
                <a:cs typeface="+mn-cs"/>
              </a:rPr>
              <a:t>on the dorsal side of the arm, use the light </a:t>
            </a:r>
            <a:r>
              <a:rPr lang="en-US" dirty="0" smtClean="0">
                <a:solidFill>
                  <a:schemeClr val="tx1"/>
                </a:solidFill>
                <a:latin typeface="+mn-lt"/>
                <a:ea typeface="+mn-ea"/>
                <a:cs typeface="+mn-cs"/>
              </a:rPr>
              <a:t>blue </a:t>
            </a:r>
            <a:r>
              <a:rPr lang="en-US" dirty="0">
                <a:solidFill>
                  <a:schemeClr val="tx1"/>
                </a:solidFill>
                <a:latin typeface="+mn-lt"/>
                <a:ea typeface="+mn-ea"/>
                <a:cs typeface="+mn-cs"/>
              </a:rPr>
              <a:t>strand and attach it to the end of the yellow strand. </a:t>
            </a:r>
          </a:p>
          <a:p>
            <a:endParaRPr lang="en-US" dirty="0">
              <a:solidFill>
                <a:schemeClr val="tx1"/>
              </a:solidFill>
              <a:latin typeface="+mn-lt"/>
              <a:ea typeface="+mn-ea"/>
              <a:cs typeface="+mn-cs"/>
            </a:endParaRPr>
          </a:p>
        </p:txBody>
      </p:sp>
      <p:pic>
        <p:nvPicPr>
          <p:cNvPr id="66562"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236167" y="971550"/>
            <a:ext cx="3627783" cy="5400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285012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4663" y="495300"/>
            <a:ext cx="3944937" cy="4525963"/>
          </a:xfrm>
        </p:spPr>
        <p:txBody>
          <a:bodyPr/>
          <a:lstStyle/>
          <a:p>
            <a:r>
              <a:rPr lang="en-US" dirty="0" smtClean="0">
                <a:solidFill>
                  <a:schemeClr val="tx1"/>
                </a:solidFill>
              </a:rPr>
              <a:t>The </a:t>
            </a:r>
            <a:r>
              <a:rPr lang="en-US" dirty="0">
                <a:solidFill>
                  <a:schemeClr val="tx1"/>
                </a:solidFill>
              </a:rPr>
              <a:t>radial nerve runs besides the </a:t>
            </a:r>
            <a:r>
              <a:rPr lang="en-US" dirty="0" err="1">
                <a:solidFill>
                  <a:schemeClr val="tx1"/>
                </a:solidFill>
              </a:rPr>
              <a:t>tricep’s</a:t>
            </a:r>
            <a:r>
              <a:rPr lang="en-US" dirty="0">
                <a:solidFill>
                  <a:schemeClr val="tx1"/>
                </a:solidFill>
              </a:rPr>
              <a:t> medial head, lateral into the radial groove of the </a:t>
            </a:r>
            <a:r>
              <a:rPr lang="en-US" dirty="0" err="1">
                <a:solidFill>
                  <a:schemeClr val="tx1"/>
                </a:solidFill>
              </a:rPr>
              <a:t>humerus</a:t>
            </a:r>
            <a:r>
              <a:rPr lang="en-US" dirty="0">
                <a:solidFill>
                  <a:schemeClr val="tx1"/>
                </a:solidFill>
              </a:rPr>
              <a:t>, and goes ventral for a moment. It will ‘hook’ around the radial tuberosity and cut back to the dorsal side of the forearm</a:t>
            </a:r>
            <a:r>
              <a:rPr lang="en-US" dirty="0" smtClean="0">
                <a:solidFill>
                  <a:schemeClr val="tx1"/>
                </a:solidFill>
              </a:rPr>
              <a:t>.</a:t>
            </a:r>
          </a:p>
          <a:p>
            <a:endParaRPr lang="en-US" sz="1000" dirty="0"/>
          </a:p>
          <a:p>
            <a:r>
              <a:rPr lang="en-US" dirty="0">
                <a:solidFill>
                  <a:schemeClr val="tx1"/>
                </a:solidFill>
                <a:latin typeface="+mn-lt"/>
                <a:ea typeface="+mn-ea"/>
                <a:cs typeface="+mn-cs"/>
              </a:rPr>
              <a:t>Notice how the radial nerve runs along the dorsal side of the radius. Take the strand down to the end of the middle finger. </a:t>
            </a:r>
            <a:r>
              <a:rPr lang="en-US" dirty="0" smtClean="0">
                <a:solidFill>
                  <a:schemeClr val="tx1"/>
                </a:solidFill>
              </a:rPr>
              <a:t> </a:t>
            </a:r>
            <a:endParaRPr lang="en-US" dirty="0">
              <a:solidFill>
                <a:schemeClr val="tx1"/>
              </a:solidFill>
            </a:endParaRPr>
          </a:p>
          <a:p>
            <a:endParaRPr lang="en-US" dirty="0"/>
          </a:p>
        </p:txBody>
      </p:sp>
      <p:pic>
        <p:nvPicPr>
          <p:cNvPr id="67586" name="Picture 2"/>
          <p:cNvPicPr>
            <a:picLocks noChangeAspect="1" noChangeArrowheads="1"/>
          </p:cNvPicPr>
          <p:nvPr/>
        </p:nvPicPr>
        <p:blipFill>
          <a:blip r:embed="rId2">
            <a:lum bright="20000"/>
            <a:extLst>
              <a:ext uri="{28A0092B-C50C-407E-A947-70E740481C1C}">
                <a14:useLocalDpi xmlns:a14="http://schemas.microsoft.com/office/drawing/2010/main" val="0"/>
              </a:ext>
            </a:extLst>
          </a:blip>
          <a:srcRect/>
          <a:stretch>
            <a:fillRect/>
          </a:stretch>
        </p:blipFill>
        <p:spPr bwMode="auto">
          <a:xfrm>
            <a:off x="4881564" y="361949"/>
            <a:ext cx="3834300" cy="5905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750639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4663" y="495300"/>
            <a:ext cx="3944937" cy="4525963"/>
          </a:xfrm>
        </p:spPr>
        <p:txBody>
          <a:bodyPr/>
          <a:lstStyle/>
          <a:p>
            <a:r>
              <a:rPr lang="en-US" dirty="0">
                <a:solidFill>
                  <a:schemeClr val="tx1"/>
                </a:solidFill>
              </a:rPr>
              <a:t>Branch the end of the radial nerve to the thumb and first three digits. </a:t>
            </a:r>
            <a:endParaRPr lang="en-US" i="1" dirty="0" smtClean="0"/>
          </a:p>
          <a:p>
            <a:r>
              <a:rPr lang="en-US" dirty="0" smtClean="0">
                <a:solidFill>
                  <a:schemeClr val="tx1"/>
                </a:solidFill>
              </a:rPr>
              <a:t>The </a:t>
            </a:r>
            <a:r>
              <a:rPr lang="en-US" dirty="0">
                <a:solidFill>
                  <a:schemeClr val="tx1"/>
                </a:solidFill>
              </a:rPr>
              <a:t>radial nerve </a:t>
            </a:r>
            <a:r>
              <a:rPr lang="en-US" b="1" dirty="0">
                <a:solidFill>
                  <a:schemeClr val="tx1"/>
                </a:solidFill>
              </a:rPr>
              <a:t>innervates all the extensors to the hand</a:t>
            </a:r>
            <a:r>
              <a:rPr lang="en-US" dirty="0">
                <a:solidFill>
                  <a:schemeClr val="tx1"/>
                </a:solidFill>
              </a:rPr>
              <a:t>, </a:t>
            </a:r>
            <a:r>
              <a:rPr lang="en-US" b="1" dirty="0">
                <a:solidFill>
                  <a:schemeClr val="tx1"/>
                </a:solidFill>
              </a:rPr>
              <a:t>but only has sensory to the thumb and first three digits</a:t>
            </a:r>
            <a:r>
              <a:rPr lang="en-US" b="1" dirty="0" smtClean="0">
                <a:solidFill>
                  <a:schemeClr val="tx1"/>
                </a:solidFill>
              </a:rPr>
              <a:t>.</a:t>
            </a:r>
            <a:endParaRPr lang="en-US" sz="1000" b="1" dirty="0"/>
          </a:p>
          <a:p>
            <a:endParaRPr lang="en-US" dirty="0"/>
          </a:p>
        </p:txBody>
      </p:sp>
      <p:pic>
        <p:nvPicPr>
          <p:cNvPr id="68610"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881563" y="838199"/>
            <a:ext cx="3781289" cy="505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181082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5613" y="1600200"/>
            <a:ext cx="3811587" cy="4525963"/>
          </a:xfrm>
        </p:spPr>
        <p:txBody>
          <a:bodyPr/>
          <a:lstStyle/>
          <a:p>
            <a:r>
              <a:rPr lang="en-US" dirty="0">
                <a:solidFill>
                  <a:schemeClr val="tx1"/>
                </a:solidFill>
                <a:latin typeface="+mn-lt"/>
                <a:ea typeface="+mn-ea"/>
                <a:cs typeface="+mn-cs"/>
              </a:rPr>
              <a:t>Make a small branch off the radial nerve just below the elbow going to the </a:t>
            </a:r>
            <a:r>
              <a:rPr lang="en-US" dirty="0" smtClean="0">
                <a:solidFill>
                  <a:schemeClr val="tx1"/>
                </a:solidFill>
                <a:latin typeface="+mn-lt"/>
                <a:ea typeface="+mn-ea"/>
                <a:cs typeface="+mn-cs"/>
              </a:rPr>
              <a:t>ulna</a:t>
            </a:r>
            <a:r>
              <a:rPr lang="en-US" dirty="0">
                <a:solidFill>
                  <a:schemeClr val="tx1"/>
                </a:solidFill>
                <a:latin typeface="+mn-lt"/>
                <a:ea typeface="+mn-ea"/>
                <a:cs typeface="+mn-cs"/>
              </a:rPr>
              <a:t>. </a:t>
            </a:r>
            <a:r>
              <a:rPr lang="en-US" b="1" dirty="0">
                <a:solidFill>
                  <a:schemeClr val="tx1"/>
                </a:solidFill>
                <a:latin typeface="+mn-lt"/>
                <a:ea typeface="+mn-ea"/>
                <a:cs typeface="+mn-cs"/>
              </a:rPr>
              <a:t>This branch innervates the flexors to the small (pinkie) digit</a:t>
            </a:r>
            <a:r>
              <a:rPr lang="en-US" dirty="0">
                <a:solidFill>
                  <a:schemeClr val="tx1"/>
                </a:solidFill>
                <a:latin typeface="+mn-lt"/>
                <a:ea typeface="+mn-ea"/>
                <a:cs typeface="+mn-cs"/>
              </a:rPr>
              <a:t>. </a:t>
            </a:r>
            <a:endParaRPr lang="en-US" dirty="0"/>
          </a:p>
        </p:txBody>
      </p:sp>
      <p:pic>
        <p:nvPicPr>
          <p:cNvPr id="69634" name="Picture 2"/>
          <p:cNvPicPr>
            <a:picLocks noChangeAspect="1" noChangeArrowheads="1"/>
          </p:cNvPicPr>
          <p:nvPr/>
        </p:nvPicPr>
        <p:blipFill>
          <a:blip r:embed="rId2">
            <a:lum bright="20000"/>
            <a:extLst>
              <a:ext uri="{28A0092B-C50C-407E-A947-70E740481C1C}">
                <a14:useLocalDpi xmlns:a14="http://schemas.microsoft.com/office/drawing/2010/main" val="0"/>
              </a:ext>
            </a:extLst>
          </a:blip>
          <a:srcRect/>
          <a:stretch>
            <a:fillRect/>
          </a:stretch>
        </p:blipFill>
        <p:spPr bwMode="auto">
          <a:xfrm>
            <a:off x="4748213" y="876299"/>
            <a:ext cx="3904213" cy="521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857344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4663" y="533401"/>
            <a:ext cx="3811587" cy="5553074"/>
          </a:xfrm>
        </p:spPr>
        <p:txBody>
          <a:bodyPr/>
          <a:lstStyle/>
          <a:p>
            <a:endParaRPr lang="en-US" dirty="0">
              <a:solidFill>
                <a:schemeClr val="tx1"/>
              </a:solidFill>
              <a:latin typeface="+mn-lt"/>
              <a:ea typeface="+mn-ea"/>
              <a:cs typeface="+mn-cs"/>
            </a:endParaRPr>
          </a:p>
          <a:p>
            <a:r>
              <a:rPr lang="en-US" b="1" dirty="0">
                <a:solidFill>
                  <a:schemeClr val="tx1"/>
                </a:solidFill>
                <a:latin typeface="+mn-lt"/>
                <a:ea typeface="+mn-ea"/>
                <a:cs typeface="+mn-cs"/>
              </a:rPr>
              <a:t>Innervate the triceps medial head </a:t>
            </a:r>
            <a:r>
              <a:rPr lang="en-US" dirty="0">
                <a:solidFill>
                  <a:schemeClr val="tx1"/>
                </a:solidFill>
                <a:latin typeface="+mn-lt"/>
                <a:ea typeface="+mn-ea"/>
                <a:cs typeface="+mn-cs"/>
              </a:rPr>
              <a:t>with the radial nerve. Make two openings in the muscle and two small strands. The radial nerve innervates the muscles as it passes over the top of it. </a:t>
            </a:r>
          </a:p>
        </p:txBody>
      </p:sp>
      <p:pic>
        <p:nvPicPr>
          <p:cNvPr id="70658"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889499" y="1046766"/>
            <a:ext cx="3666447" cy="4904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2392356"/>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353" y="4091895"/>
            <a:ext cx="3526972" cy="1143000"/>
          </a:xfrm>
        </p:spPr>
        <p:txBody>
          <a:bodyPr/>
          <a:lstStyle/>
          <a:p>
            <a:pPr algn="ctr"/>
            <a:r>
              <a:rPr lang="en-US" sz="3600" b="1" dirty="0">
                <a:solidFill>
                  <a:schemeClr val="tx1"/>
                </a:solidFill>
                <a:effectLst>
                  <a:outerShdw blurRad="38100" dist="38100" dir="2700000" algn="tl">
                    <a:srgbClr val="000000">
                      <a:alpha val="43137"/>
                    </a:srgbClr>
                  </a:outerShdw>
                </a:effectLst>
              </a:rPr>
              <a:t>All </a:t>
            </a:r>
            <a:r>
              <a:rPr lang="en-US" sz="3600" b="1" dirty="0" smtClean="0">
                <a:solidFill>
                  <a:schemeClr val="tx1"/>
                </a:solidFill>
                <a:effectLst>
                  <a:outerShdw blurRad="38100" dist="38100" dir="2700000" algn="tl">
                    <a:srgbClr val="000000">
                      <a:alpha val="43137"/>
                    </a:srgbClr>
                  </a:outerShdw>
                </a:effectLst>
              </a:rPr>
              <a:t>four nerves </a:t>
            </a:r>
            <a:r>
              <a:rPr lang="en-US" sz="3600" b="1" dirty="0">
                <a:solidFill>
                  <a:schemeClr val="tx1"/>
                </a:solidFill>
                <a:effectLst>
                  <a:outerShdw blurRad="38100" dist="38100" dir="2700000" algn="tl">
                    <a:srgbClr val="000000">
                      <a:alpha val="43137"/>
                    </a:srgbClr>
                  </a:outerShdw>
                </a:effectLst>
              </a:rPr>
              <a:t>of the </a:t>
            </a:r>
            <a:r>
              <a:rPr lang="en-US" sz="3600" b="1" dirty="0" smtClean="0">
                <a:solidFill>
                  <a:schemeClr val="tx1"/>
                </a:solidFill>
                <a:effectLst>
                  <a:outerShdw blurRad="38100" dist="38100" dir="2700000" algn="tl">
                    <a:srgbClr val="000000">
                      <a:alpha val="43137"/>
                    </a:srgbClr>
                  </a:outerShdw>
                </a:effectLst>
              </a:rPr>
              <a:t>arm:</a:t>
            </a:r>
            <a:br>
              <a:rPr lang="en-US" sz="3600" b="1" dirty="0" smtClean="0">
                <a:solidFill>
                  <a:schemeClr val="tx1"/>
                </a:solidFill>
                <a:effectLst>
                  <a:outerShdw blurRad="38100" dist="38100" dir="2700000" algn="tl">
                    <a:srgbClr val="000000">
                      <a:alpha val="43137"/>
                    </a:srgbClr>
                  </a:outerShdw>
                </a:effectLst>
              </a:rPr>
            </a:br>
            <a:r>
              <a:rPr lang="en-US" sz="3600" b="1" dirty="0">
                <a:effectLst>
                  <a:outerShdw blurRad="38100" dist="38100" dir="2700000" algn="tl">
                    <a:srgbClr val="000000">
                      <a:alpha val="43137"/>
                    </a:srgbClr>
                  </a:outerShdw>
                </a:effectLst>
              </a:rPr>
              <a:t/>
            </a:r>
            <a:br>
              <a:rPr lang="en-US" sz="3600" b="1" dirty="0">
                <a:effectLst>
                  <a:outerShdw blurRad="38100" dist="38100" dir="2700000" algn="tl">
                    <a:srgbClr val="000000">
                      <a:alpha val="43137"/>
                    </a:srgbClr>
                  </a:outerShdw>
                </a:effectLst>
              </a:rPr>
            </a:br>
            <a:r>
              <a:rPr lang="en-US" sz="3600" b="1" dirty="0" smtClean="0">
                <a:effectLst>
                  <a:outerShdw blurRad="38100" dist="38100" dir="2700000" algn="tl">
                    <a:srgbClr val="000000">
                      <a:alpha val="43137"/>
                    </a:srgbClr>
                  </a:outerShdw>
                </a:effectLst>
              </a:rPr>
              <a:t>Take a picture with your tablet to study at home.</a:t>
            </a:r>
            <a:r>
              <a:rPr lang="en-US" sz="3600" b="1" dirty="0" smtClean="0">
                <a:solidFill>
                  <a:schemeClr val="tx1"/>
                </a:solidFill>
                <a:effectLst>
                  <a:outerShdw blurRad="38100" dist="38100" dir="2700000" algn="tl">
                    <a:srgbClr val="000000">
                      <a:alpha val="43137"/>
                    </a:srgbClr>
                  </a:outerShdw>
                </a:effectLst>
              </a:rPr>
              <a:t> </a:t>
            </a:r>
            <a:endParaRPr lang="en-US" sz="3600" b="1" dirty="0">
              <a:effectLst>
                <a:outerShdw blurRad="38100" dist="38100" dir="2700000" algn="tl">
                  <a:srgbClr val="000000">
                    <a:alpha val="43137"/>
                  </a:srgbClr>
                </a:outerShdw>
              </a:effectLst>
            </a:endParaRPr>
          </a:p>
        </p:txBody>
      </p:sp>
      <p:pic>
        <p:nvPicPr>
          <p:cNvPr id="716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79" t="4339" r="10389" b="9588"/>
          <a:stretch/>
        </p:blipFill>
        <p:spPr bwMode="auto">
          <a:xfrm>
            <a:off x="3743325" y="0"/>
            <a:ext cx="5400675"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901438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altLang="en-US" b="1" dirty="0" smtClean="0">
                <a:effectLst>
                  <a:outerShdw blurRad="38100" dist="38100" dir="2700000" algn="tl">
                    <a:srgbClr val="000000">
                      <a:alpha val="43137"/>
                    </a:srgbClr>
                  </a:outerShdw>
                </a:effectLst>
              </a:rPr>
              <a:t>Four Nerves of the Arm</a:t>
            </a:r>
            <a:endParaRPr lang="en-US" altLang="en-US" b="1" dirty="0">
              <a:effectLst>
                <a:outerShdw blurRad="38100" dist="38100" dir="2700000" algn="tl">
                  <a:srgbClr val="000000">
                    <a:alpha val="43137"/>
                  </a:srgbClr>
                </a:outerShdw>
              </a:effectLst>
            </a:endParaRPr>
          </a:p>
        </p:txBody>
      </p:sp>
      <p:sp>
        <p:nvSpPr>
          <p:cNvPr id="54275" name="Rectangle 3"/>
          <p:cNvSpPr>
            <a:spLocks noGrp="1" noChangeArrowheads="1"/>
          </p:cNvSpPr>
          <p:nvPr>
            <p:ph type="body" idx="1"/>
          </p:nvPr>
        </p:nvSpPr>
        <p:spPr/>
        <p:txBody>
          <a:bodyPr/>
          <a:lstStyle/>
          <a:p>
            <a:r>
              <a:rPr lang="en-US" dirty="0">
                <a:solidFill>
                  <a:schemeClr val="tx1"/>
                </a:solidFill>
                <a:latin typeface="+mn-lt"/>
                <a:ea typeface="+mn-ea"/>
                <a:cs typeface="+mn-cs"/>
              </a:rPr>
              <a:t>All four nerves are going to branch off the </a:t>
            </a:r>
            <a:r>
              <a:rPr lang="en-US" dirty="0" smtClean="0">
                <a:solidFill>
                  <a:schemeClr val="tx1"/>
                </a:solidFill>
                <a:latin typeface="+mn-lt"/>
                <a:ea typeface="+mn-ea"/>
                <a:cs typeface="+mn-cs"/>
              </a:rPr>
              <a:t>brachial plexus </a:t>
            </a:r>
            <a:r>
              <a:rPr lang="en-US" dirty="0">
                <a:solidFill>
                  <a:schemeClr val="tx1"/>
                </a:solidFill>
                <a:latin typeface="+mn-lt"/>
                <a:ea typeface="+mn-ea"/>
                <a:cs typeface="+mn-cs"/>
              </a:rPr>
              <a:t>(yellow piece of clay) that we made to represent all the ‘hook-ups’ that these four nerves create at the lower cervical area. </a:t>
            </a:r>
            <a:endParaRPr lang="en-US" dirty="0" smtClean="0">
              <a:solidFill>
                <a:schemeClr val="tx1"/>
              </a:solidFill>
              <a:latin typeface="+mn-lt"/>
              <a:ea typeface="+mn-ea"/>
              <a:cs typeface="+mn-cs"/>
            </a:endParaRPr>
          </a:p>
          <a:p>
            <a:endParaRPr lang="en-US" altLang="en-US" dirty="0"/>
          </a:p>
          <a:p>
            <a:r>
              <a:rPr lang="en-US" dirty="0" smtClean="0">
                <a:solidFill>
                  <a:schemeClr val="tx1"/>
                </a:solidFill>
                <a:latin typeface="+mn-lt"/>
                <a:ea typeface="+mn-ea"/>
                <a:cs typeface="+mn-cs"/>
              </a:rPr>
              <a:t>Roll out </a:t>
            </a:r>
            <a:r>
              <a:rPr lang="en-US" dirty="0">
                <a:solidFill>
                  <a:schemeClr val="tx1"/>
                </a:solidFill>
                <a:latin typeface="+mn-lt"/>
                <a:ea typeface="+mn-ea"/>
                <a:cs typeface="+mn-cs"/>
              </a:rPr>
              <a:t>four strands </a:t>
            </a:r>
            <a:r>
              <a:rPr lang="en-US" dirty="0" smtClean="0">
                <a:solidFill>
                  <a:schemeClr val="tx1"/>
                </a:solidFill>
                <a:latin typeface="+mn-lt"/>
                <a:ea typeface="+mn-ea"/>
                <a:cs typeface="+mn-cs"/>
              </a:rPr>
              <a:t>of clay. One:</a:t>
            </a:r>
          </a:p>
          <a:p>
            <a:pPr lvl="1"/>
            <a:r>
              <a:rPr lang="en-US" dirty="0" smtClean="0">
                <a:solidFill>
                  <a:schemeClr val="tx1"/>
                </a:solidFill>
                <a:latin typeface="+mn-lt"/>
                <a:ea typeface="+mn-ea"/>
                <a:cs typeface="+mn-cs"/>
              </a:rPr>
              <a:t>White</a:t>
            </a:r>
          </a:p>
          <a:p>
            <a:pPr lvl="1"/>
            <a:r>
              <a:rPr lang="en-US" dirty="0" smtClean="0">
                <a:ea typeface="+mn-ea"/>
              </a:rPr>
              <a:t>Purple</a:t>
            </a:r>
          </a:p>
          <a:p>
            <a:pPr lvl="1"/>
            <a:r>
              <a:rPr lang="en-US" dirty="0" smtClean="0">
                <a:solidFill>
                  <a:schemeClr val="tx1"/>
                </a:solidFill>
                <a:latin typeface="+mn-lt"/>
                <a:ea typeface="+mn-ea"/>
                <a:cs typeface="+mn-cs"/>
              </a:rPr>
              <a:t>Light Blue</a:t>
            </a:r>
          </a:p>
          <a:p>
            <a:pPr lvl="1"/>
            <a:r>
              <a:rPr lang="en-US" dirty="0" smtClean="0">
                <a:ea typeface="+mn-ea"/>
              </a:rPr>
              <a:t>Green</a:t>
            </a:r>
            <a:endParaRPr lang="en-US" dirty="0">
              <a:solidFill>
                <a:schemeClr val="tx1"/>
              </a:solidFill>
              <a:latin typeface="+mn-lt"/>
              <a:ea typeface="+mn-ea"/>
              <a:cs typeface="+mn-cs"/>
            </a:endParaRPr>
          </a:p>
          <a:p>
            <a:endParaRPr lang="en-US" altLang="en-US" dirty="0"/>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1. Ulnar Nerve </a:t>
            </a:r>
            <a:r>
              <a:rPr lang="en-US" b="1" dirty="0" smtClean="0">
                <a:effectLst>
                  <a:outerShdw blurRad="38100" dist="38100" dir="2700000" algn="tl">
                    <a:srgbClr val="000000">
                      <a:alpha val="43137"/>
                    </a:srgbClr>
                  </a:outerShdw>
                </a:effectLst>
                <a:sym typeface="Wingdings" panose="05000000000000000000" pitchFamily="2" charset="2"/>
              </a:rPr>
              <a:t></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5614" y="1600200"/>
            <a:ext cx="4236702" cy="4525963"/>
          </a:xfrm>
        </p:spPr>
        <p:txBody>
          <a:bodyPr/>
          <a:lstStyle/>
          <a:p>
            <a:r>
              <a:rPr lang="en-US" dirty="0" smtClean="0">
                <a:solidFill>
                  <a:schemeClr val="tx1"/>
                </a:solidFill>
                <a:latin typeface="+mn-lt"/>
                <a:ea typeface="+mn-ea"/>
                <a:cs typeface="+mn-cs"/>
              </a:rPr>
              <a:t>On </a:t>
            </a:r>
            <a:r>
              <a:rPr lang="en-US" dirty="0">
                <a:solidFill>
                  <a:schemeClr val="tx1"/>
                </a:solidFill>
                <a:latin typeface="+mn-lt"/>
                <a:ea typeface="+mn-ea"/>
                <a:cs typeface="+mn-cs"/>
              </a:rPr>
              <a:t>the ventral side of the arm (anterior), attach the strand (magenta/purple) for the ulnar nerve to the end of the yellow piece on the medial </a:t>
            </a:r>
            <a:r>
              <a:rPr lang="en-US" dirty="0" err="1" smtClean="0">
                <a:solidFill>
                  <a:schemeClr val="tx1"/>
                </a:solidFill>
                <a:latin typeface="+mn-lt"/>
                <a:ea typeface="+mn-ea"/>
                <a:cs typeface="+mn-cs"/>
              </a:rPr>
              <a:t>humerus</a:t>
            </a:r>
            <a:r>
              <a:rPr lang="en-US" dirty="0" smtClean="0">
                <a:solidFill>
                  <a:schemeClr val="tx1"/>
                </a:solidFill>
                <a:latin typeface="+mn-lt"/>
                <a:ea typeface="+mn-ea"/>
                <a:cs typeface="+mn-cs"/>
              </a:rPr>
              <a:t>.</a:t>
            </a:r>
          </a:p>
          <a:p>
            <a:endParaRPr lang="en-US" dirty="0"/>
          </a:p>
          <a:p>
            <a:r>
              <a:rPr lang="en-US" dirty="0">
                <a:solidFill>
                  <a:schemeClr val="tx1"/>
                </a:solidFill>
                <a:latin typeface="+mn-lt"/>
                <a:ea typeface="+mn-ea"/>
                <a:cs typeface="+mn-cs"/>
              </a:rPr>
              <a:t>The </a:t>
            </a:r>
            <a:r>
              <a:rPr lang="en-US" b="1" dirty="0">
                <a:solidFill>
                  <a:schemeClr val="tx1"/>
                </a:solidFill>
                <a:latin typeface="+mn-lt"/>
                <a:ea typeface="+mn-ea"/>
                <a:cs typeface="+mn-cs"/>
              </a:rPr>
              <a:t>ulnar nerve just travels through the brachial area (upper arm) and only innervated flexors on the medial side of the forearm</a:t>
            </a:r>
            <a:r>
              <a:rPr lang="en-US" dirty="0">
                <a:solidFill>
                  <a:schemeClr val="tx1"/>
                </a:solidFill>
                <a:latin typeface="+mn-lt"/>
                <a:ea typeface="+mn-ea"/>
                <a:cs typeface="+mn-cs"/>
              </a:rPr>
              <a:t>. </a:t>
            </a:r>
            <a:r>
              <a:rPr lang="en-US" dirty="0" smtClean="0">
                <a:solidFill>
                  <a:schemeClr val="tx1"/>
                </a:solidFill>
                <a:latin typeface="+mn-lt"/>
                <a:ea typeface="+mn-ea"/>
                <a:cs typeface="+mn-cs"/>
              </a:rPr>
              <a:t> </a:t>
            </a:r>
            <a:endParaRPr lang="en-US" dirty="0">
              <a:solidFill>
                <a:schemeClr val="tx1"/>
              </a:solidFill>
              <a:latin typeface="+mn-lt"/>
              <a:ea typeface="+mn-ea"/>
              <a:cs typeface="+mn-cs"/>
            </a:endParaRPr>
          </a:p>
          <a:p>
            <a:endParaRPr lang="en-US" dirty="0"/>
          </a:p>
        </p:txBody>
      </p:sp>
      <p:pic>
        <p:nvPicPr>
          <p:cNvPr id="55302" name="Picture 6"/>
          <p:cNvPicPr>
            <a:picLocks noChangeAspect="1" noChangeArrowheads="1"/>
          </p:cNvPicPr>
          <p:nvPr/>
        </p:nvPicPr>
        <p:blipFill>
          <a:blip r:embed="rId2">
            <a:lum bright="20000" contrast="20000"/>
            <a:extLst>
              <a:ext uri="{28A0092B-C50C-407E-A947-70E740481C1C}">
                <a14:useLocalDpi xmlns:a14="http://schemas.microsoft.com/office/drawing/2010/main" val="0"/>
              </a:ext>
            </a:extLst>
          </a:blip>
          <a:srcRect/>
          <a:stretch>
            <a:fillRect/>
          </a:stretch>
        </p:blipFill>
        <p:spPr bwMode="auto">
          <a:xfrm>
            <a:off x="5298310" y="1648326"/>
            <a:ext cx="2874196" cy="3830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Grp="1" noChangeArrowheads="1"/>
          </p:cNvSpPr>
          <p:nvPr>
            <p:ph type="body" idx="1"/>
          </p:nvPr>
        </p:nvSpPr>
        <p:spPr>
          <a:xfrm>
            <a:off x="442166" y="447999"/>
            <a:ext cx="4128419" cy="4525963"/>
          </a:xfrm>
        </p:spPr>
        <p:txBody>
          <a:bodyPr/>
          <a:lstStyle/>
          <a:p>
            <a:r>
              <a:rPr lang="en-US" b="1" dirty="0" smtClean="0">
                <a:solidFill>
                  <a:schemeClr val="tx1"/>
                </a:solidFill>
                <a:latin typeface="+mn-lt"/>
                <a:ea typeface="+mn-ea"/>
                <a:cs typeface="+mn-cs"/>
              </a:rPr>
              <a:t>Stop </a:t>
            </a:r>
            <a:r>
              <a:rPr lang="en-US" b="1" dirty="0">
                <a:solidFill>
                  <a:schemeClr val="tx1"/>
                </a:solidFill>
                <a:latin typeface="+mn-lt"/>
                <a:ea typeface="+mn-ea"/>
                <a:cs typeface="+mn-cs"/>
              </a:rPr>
              <a:t>the strand just above (superior) to the </a:t>
            </a:r>
            <a:r>
              <a:rPr lang="en-US" b="1" dirty="0" smtClean="0">
                <a:solidFill>
                  <a:schemeClr val="tx1"/>
                </a:solidFill>
                <a:latin typeface="+mn-lt"/>
                <a:ea typeface="+mn-ea"/>
                <a:cs typeface="+mn-cs"/>
              </a:rPr>
              <a:t>medial </a:t>
            </a:r>
            <a:r>
              <a:rPr lang="en-US" b="1" dirty="0">
                <a:solidFill>
                  <a:schemeClr val="tx1"/>
                </a:solidFill>
                <a:latin typeface="+mn-lt"/>
                <a:ea typeface="+mn-ea"/>
                <a:cs typeface="+mn-cs"/>
              </a:rPr>
              <a:t>epicondyle and </a:t>
            </a:r>
            <a:r>
              <a:rPr lang="en-US" b="1" dirty="0" smtClean="0">
                <a:solidFill>
                  <a:schemeClr val="tx1"/>
                </a:solidFill>
                <a:latin typeface="+mn-lt"/>
                <a:ea typeface="+mn-ea"/>
                <a:cs typeface="+mn-cs"/>
              </a:rPr>
              <a:t>then </a:t>
            </a:r>
            <a:r>
              <a:rPr lang="en-US" b="1" dirty="0">
                <a:solidFill>
                  <a:schemeClr val="tx1"/>
                </a:solidFill>
                <a:latin typeface="+mn-lt"/>
                <a:ea typeface="+mn-ea"/>
                <a:cs typeface="+mn-cs"/>
              </a:rPr>
              <a:t>restart it below </a:t>
            </a:r>
            <a:r>
              <a:rPr lang="en-US" b="1" dirty="0" smtClean="0">
                <a:solidFill>
                  <a:schemeClr val="tx1"/>
                </a:solidFill>
                <a:latin typeface="+mn-lt"/>
                <a:ea typeface="+mn-ea"/>
                <a:cs typeface="+mn-cs"/>
              </a:rPr>
              <a:t>(</a:t>
            </a:r>
            <a:r>
              <a:rPr lang="en-US" b="1" dirty="0">
                <a:solidFill>
                  <a:schemeClr val="tx1"/>
                </a:solidFill>
                <a:latin typeface="+mn-lt"/>
                <a:ea typeface="+mn-ea"/>
                <a:cs typeface="+mn-cs"/>
              </a:rPr>
              <a:t>posterior) to the epicondyle. </a:t>
            </a:r>
            <a:r>
              <a:rPr lang="en-US" i="1" dirty="0">
                <a:solidFill>
                  <a:schemeClr val="tx1"/>
                </a:solidFill>
                <a:latin typeface="+mn-lt"/>
                <a:ea typeface="+mn-ea"/>
                <a:cs typeface="+mn-cs"/>
              </a:rPr>
              <a:t>(Remind students that </a:t>
            </a:r>
            <a:r>
              <a:rPr lang="en-US" i="1" dirty="0" smtClean="0">
                <a:solidFill>
                  <a:schemeClr val="tx1"/>
                </a:solidFill>
                <a:latin typeface="+mn-lt"/>
                <a:ea typeface="+mn-ea"/>
                <a:cs typeface="+mn-cs"/>
              </a:rPr>
              <a:t>the </a:t>
            </a:r>
            <a:r>
              <a:rPr lang="en-US" i="1" dirty="0">
                <a:solidFill>
                  <a:schemeClr val="tx1"/>
                </a:solidFill>
                <a:latin typeface="+mn-lt"/>
                <a:ea typeface="+mn-ea"/>
                <a:cs typeface="+mn-cs"/>
              </a:rPr>
              <a:t>nerve goes behind this epicondyle, so we stop </a:t>
            </a:r>
            <a:r>
              <a:rPr lang="en-US" i="1" dirty="0" smtClean="0">
                <a:solidFill>
                  <a:schemeClr val="tx1"/>
                </a:solidFill>
                <a:latin typeface="+mn-lt"/>
                <a:ea typeface="+mn-ea"/>
                <a:cs typeface="+mn-cs"/>
              </a:rPr>
              <a:t>and start </a:t>
            </a:r>
            <a:r>
              <a:rPr lang="en-US" i="1" dirty="0">
                <a:solidFill>
                  <a:schemeClr val="tx1"/>
                </a:solidFill>
                <a:latin typeface="+mn-lt"/>
                <a:ea typeface="+mn-ea"/>
                <a:cs typeface="+mn-cs"/>
              </a:rPr>
              <a:t>the clay to show that it goes behind the bone. </a:t>
            </a:r>
            <a:r>
              <a:rPr lang="en-US" i="1" dirty="0" smtClean="0">
                <a:solidFill>
                  <a:schemeClr val="tx1"/>
                </a:solidFill>
                <a:latin typeface="+mn-lt"/>
                <a:ea typeface="+mn-ea"/>
                <a:cs typeface="+mn-cs"/>
              </a:rPr>
              <a:t>Also</a:t>
            </a:r>
            <a:r>
              <a:rPr lang="en-US" i="1" dirty="0">
                <a:solidFill>
                  <a:schemeClr val="tx1"/>
                </a:solidFill>
                <a:latin typeface="+mn-lt"/>
                <a:ea typeface="+mn-ea"/>
                <a:cs typeface="+mn-cs"/>
              </a:rPr>
              <a:t>, remind students that hitting this nerve is what is </a:t>
            </a:r>
            <a:r>
              <a:rPr lang="en-US" i="1" dirty="0"/>
              <a:t>k</a:t>
            </a:r>
            <a:r>
              <a:rPr lang="en-US" i="1" dirty="0" smtClean="0">
                <a:solidFill>
                  <a:schemeClr val="tx1"/>
                </a:solidFill>
                <a:latin typeface="+mn-lt"/>
              </a:rPr>
              <a:t>nown </a:t>
            </a:r>
            <a:r>
              <a:rPr lang="en-US" i="1" dirty="0">
                <a:solidFill>
                  <a:schemeClr val="tx1"/>
                </a:solidFill>
                <a:latin typeface="+mn-lt"/>
              </a:rPr>
              <a:t>as the </a:t>
            </a:r>
            <a:r>
              <a:rPr lang="en-US" b="1" i="1" dirty="0">
                <a:solidFill>
                  <a:schemeClr val="tx1"/>
                </a:solidFill>
                <a:latin typeface="+mn-lt"/>
              </a:rPr>
              <a:t>‘funny bone’. </a:t>
            </a:r>
            <a:endParaRPr lang="en-US" dirty="0">
              <a:solidFill>
                <a:schemeClr val="tx1"/>
              </a:solidFill>
              <a:latin typeface="+mn-lt"/>
            </a:endParaRPr>
          </a:p>
          <a:p>
            <a:endParaRPr lang="en-US" altLang="en-US" dirty="0"/>
          </a:p>
        </p:txBody>
      </p:sp>
      <p:pic>
        <p:nvPicPr>
          <p:cNvPr id="56324" name="Picture 4"/>
          <p:cNvPicPr>
            <a:picLocks noChangeAspect="1" noChangeArrowheads="1"/>
          </p:cNvPicPr>
          <p:nvPr/>
        </p:nvPicPr>
        <p:blipFill>
          <a:blip r:embed="rId2">
            <a:lum bright="20000"/>
            <a:extLst>
              <a:ext uri="{28A0092B-C50C-407E-A947-70E740481C1C}">
                <a14:useLocalDpi xmlns:a14="http://schemas.microsoft.com/office/drawing/2010/main" val="0"/>
              </a:ext>
            </a:extLst>
          </a:blip>
          <a:srcRect/>
          <a:stretch>
            <a:fillRect/>
          </a:stretch>
        </p:blipFill>
        <p:spPr bwMode="auto">
          <a:xfrm>
            <a:off x="5011552" y="1062318"/>
            <a:ext cx="3431360" cy="4554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5614" y="591672"/>
            <a:ext cx="3591952" cy="5534492"/>
          </a:xfrm>
        </p:spPr>
        <p:txBody>
          <a:bodyPr/>
          <a:lstStyle/>
          <a:p>
            <a:r>
              <a:rPr lang="en-US" dirty="0">
                <a:solidFill>
                  <a:schemeClr val="tx1"/>
                </a:solidFill>
                <a:latin typeface="+mn-lt"/>
                <a:ea typeface="+mn-ea"/>
                <a:cs typeface="+mn-cs"/>
              </a:rPr>
              <a:t>Once the </a:t>
            </a:r>
            <a:r>
              <a:rPr lang="en-US" b="1" dirty="0">
                <a:solidFill>
                  <a:schemeClr val="tx1"/>
                </a:solidFill>
                <a:latin typeface="+mn-lt"/>
                <a:ea typeface="+mn-ea"/>
                <a:cs typeface="+mn-cs"/>
              </a:rPr>
              <a:t>ulnar nerve </a:t>
            </a:r>
            <a:r>
              <a:rPr lang="en-US" dirty="0">
                <a:solidFill>
                  <a:schemeClr val="tx1"/>
                </a:solidFill>
                <a:latin typeface="+mn-lt"/>
                <a:ea typeface="+mn-ea"/>
                <a:cs typeface="+mn-cs"/>
              </a:rPr>
              <a:t>reemerges from the under the medial epicondyle, it will </a:t>
            </a:r>
            <a:r>
              <a:rPr lang="en-US" b="1" dirty="0">
                <a:solidFill>
                  <a:schemeClr val="tx1"/>
                </a:solidFill>
                <a:latin typeface="+mn-lt"/>
                <a:ea typeface="+mn-ea"/>
                <a:cs typeface="+mn-cs"/>
              </a:rPr>
              <a:t>run along the ulna on the ventral side down to the last three digits of the hand</a:t>
            </a:r>
            <a:r>
              <a:rPr lang="en-US" dirty="0">
                <a:solidFill>
                  <a:schemeClr val="tx1"/>
                </a:solidFill>
                <a:latin typeface="+mn-lt"/>
                <a:ea typeface="+mn-ea"/>
                <a:cs typeface="+mn-cs"/>
              </a:rPr>
              <a:t>. It will </a:t>
            </a:r>
            <a:r>
              <a:rPr lang="en-US" b="1" dirty="0">
                <a:solidFill>
                  <a:schemeClr val="tx1"/>
                </a:solidFill>
                <a:latin typeface="+mn-lt"/>
                <a:ea typeface="+mn-ea"/>
                <a:cs typeface="+mn-cs"/>
              </a:rPr>
              <a:t>only innervate the medial side of the middle finger</a:t>
            </a:r>
            <a:r>
              <a:rPr lang="en-US" dirty="0">
                <a:solidFill>
                  <a:schemeClr val="tx1"/>
                </a:solidFill>
                <a:latin typeface="+mn-lt"/>
                <a:ea typeface="+mn-ea"/>
                <a:cs typeface="+mn-cs"/>
              </a:rPr>
              <a:t>. </a:t>
            </a:r>
            <a:endParaRPr lang="en-US" dirty="0"/>
          </a:p>
        </p:txBody>
      </p:sp>
      <p:pic>
        <p:nvPicPr>
          <p:cNvPr id="60418" name="Picture 2"/>
          <p:cNvPicPr>
            <a:picLocks noChangeAspect="1" noChangeArrowheads="1"/>
          </p:cNvPicPr>
          <p:nvPr/>
        </p:nvPicPr>
        <p:blipFill>
          <a:blip r:embed="rId2">
            <a:lum bright="20000"/>
            <a:extLst>
              <a:ext uri="{28A0092B-C50C-407E-A947-70E740481C1C}">
                <a14:useLocalDpi xmlns:a14="http://schemas.microsoft.com/office/drawing/2010/main" val="0"/>
              </a:ext>
            </a:extLst>
          </a:blip>
          <a:srcRect/>
          <a:stretch>
            <a:fillRect/>
          </a:stretch>
        </p:blipFill>
        <p:spPr bwMode="auto">
          <a:xfrm>
            <a:off x="4326872" y="414337"/>
            <a:ext cx="4524375" cy="602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979186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rPr>
              <a:t>2</a:t>
            </a:r>
            <a:r>
              <a:rPr lang="en-US" b="1" dirty="0" smtClean="0">
                <a:effectLst>
                  <a:outerShdw blurRad="38100" dist="38100" dir="2700000" algn="tl">
                    <a:srgbClr val="000000">
                      <a:alpha val="43137"/>
                    </a:srgbClr>
                  </a:outerShdw>
                </a:effectLst>
              </a:rPr>
              <a:t>. Medial Nerve</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5614" y="1600200"/>
            <a:ext cx="4236702" cy="4525963"/>
          </a:xfrm>
        </p:spPr>
        <p:txBody>
          <a:bodyPr/>
          <a:lstStyle/>
          <a:p>
            <a:r>
              <a:rPr lang="en-US" dirty="0" smtClean="0">
                <a:solidFill>
                  <a:schemeClr val="tx1"/>
                </a:solidFill>
                <a:latin typeface="+mn-lt"/>
                <a:ea typeface="+mn-ea"/>
                <a:cs typeface="+mn-cs"/>
              </a:rPr>
              <a:t>The </a:t>
            </a:r>
            <a:r>
              <a:rPr lang="en-US" dirty="0">
                <a:solidFill>
                  <a:schemeClr val="tx1"/>
                </a:solidFill>
                <a:latin typeface="+mn-lt"/>
                <a:ea typeface="+mn-ea"/>
                <a:cs typeface="+mn-cs"/>
              </a:rPr>
              <a:t>medial nerve also just travels through the brachial area and only </a:t>
            </a:r>
            <a:r>
              <a:rPr lang="en-US" b="1" dirty="0">
                <a:solidFill>
                  <a:schemeClr val="tx1"/>
                </a:solidFill>
                <a:latin typeface="+mn-lt"/>
                <a:ea typeface="+mn-ea"/>
                <a:cs typeface="+mn-cs"/>
              </a:rPr>
              <a:t>innervates flexors below elbow, but on the lateral side of the ventral arm</a:t>
            </a:r>
            <a:r>
              <a:rPr lang="en-US" dirty="0" smtClean="0">
                <a:solidFill>
                  <a:schemeClr val="tx1"/>
                </a:solidFill>
                <a:latin typeface="+mn-lt"/>
                <a:ea typeface="+mn-ea"/>
                <a:cs typeface="+mn-cs"/>
              </a:rPr>
              <a:t>.</a:t>
            </a:r>
          </a:p>
          <a:p>
            <a:endParaRPr lang="en-US" dirty="0">
              <a:solidFill>
                <a:schemeClr val="tx1"/>
              </a:solidFill>
              <a:latin typeface="+mn-lt"/>
              <a:ea typeface="+mn-ea"/>
              <a:cs typeface="+mn-cs"/>
            </a:endParaRPr>
          </a:p>
          <a:p>
            <a:r>
              <a:rPr lang="en-US" dirty="0" smtClean="0">
                <a:solidFill>
                  <a:schemeClr val="tx1"/>
                </a:solidFill>
                <a:latin typeface="+mn-lt"/>
                <a:ea typeface="+mn-ea"/>
                <a:cs typeface="+mn-cs"/>
              </a:rPr>
              <a:t>Attach </a:t>
            </a:r>
            <a:r>
              <a:rPr lang="en-US" dirty="0">
                <a:solidFill>
                  <a:schemeClr val="tx1"/>
                </a:solidFill>
                <a:latin typeface="+mn-lt"/>
                <a:ea typeface="+mn-ea"/>
                <a:cs typeface="+mn-cs"/>
              </a:rPr>
              <a:t>the strand for the ulnar nerve (green strand) to the end of the yellow piece on the medial </a:t>
            </a:r>
            <a:r>
              <a:rPr lang="en-US" dirty="0" err="1">
                <a:solidFill>
                  <a:schemeClr val="tx1"/>
                </a:solidFill>
                <a:latin typeface="+mn-lt"/>
                <a:ea typeface="+mn-ea"/>
                <a:cs typeface="+mn-cs"/>
              </a:rPr>
              <a:t>humerus</a:t>
            </a:r>
            <a:r>
              <a:rPr lang="en-US" dirty="0">
                <a:solidFill>
                  <a:schemeClr val="tx1"/>
                </a:solidFill>
                <a:latin typeface="+mn-lt"/>
                <a:ea typeface="+mn-ea"/>
                <a:cs typeface="+mn-cs"/>
              </a:rPr>
              <a:t>. </a:t>
            </a:r>
          </a:p>
        </p:txBody>
      </p:sp>
      <p:pic>
        <p:nvPicPr>
          <p:cNvPr id="61442"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936191" y="818310"/>
            <a:ext cx="3924300" cy="524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710392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Grp="1" noChangeArrowheads="1"/>
          </p:cNvSpPr>
          <p:nvPr>
            <p:ph type="body" idx="1"/>
          </p:nvPr>
        </p:nvSpPr>
        <p:spPr>
          <a:xfrm>
            <a:off x="442166" y="447999"/>
            <a:ext cx="5111469" cy="4525963"/>
          </a:xfrm>
        </p:spPr>
        <p:txBody>
          <a:bodyPr/>
          <a:lstStyle/>
          <a:p>
            <a:endParaRPr lang="en-US" dirty="0">
              <a:solidFill>
                <a:schemeClr val="tx1"/>
              </a:solidFill>
              <a:latin typeface="+mn-lt"/>
              <a:ea typeface="+mn-ea"/>
              <a:cs typeface="+mn-cs"/>
            </a:endParaRPr>
          </a:p>
          <a:p>
            <a:r>
              <a:rPr lang="en-US" dirty="0">
                <a:solidFill>
                  <a:schemeClr val="tx1"/>
                </a:solidFill>
                <a:latin typeface="+mn-lt"/>
                <a:ea typeface="+mn-ea"/>
                <a:cs typeface="+mn-cs"/>
              </a:rPr>
              <a:t>Students run the strand straight down the middle of the arm and stop it at the wrist. Attach smaller strands to </a:t>
            </a:r>
            <a:r>
              <a:rPr lang="en-US" b="1" dirty="0">
                <a:solidFill>
                  <a:schemeClr val="tx1"/>
                </a:solidFill>
                <a:latin typeface="+mn-lt"/>
                <a:ea typeface="+mn-ea"/>
                <a:cs typeface="+mn-cs"/>
              </a:rPr>
              <a:t>innervate the thumb, index finger, and middle finger to the medial nerve</a:t>
            </a:r>
            <a:r>
              <a:rPr lang="en-US" dirty="0">
                <a:solidFill>
                  <a:schemeClr val="tx1"/>
                </a:solidFill>
                <a:latin typeface="+mn-lt"/>
                <a:ea typeface="+mn-ea"/>
                <a:cs typeface="+mn-cs"/>
              </a:rPr>
              <a:t>. </a:t>
            </a:r>
          </a:p>
          <a:p>
            <a:endParaRPr lang="en-US" altLang="en-US" dirty="0"/>
          </a:p>
        </p:txBody>
      </p:sp>
      <p:pic>
        <p:nvPicPr>
          <p:cNvPr id="6246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8872" r="33957"/>
          <a:stretch/>
        </p:blipFill>
        <p:spPr bwMode="auto">
          <a:xfrm>
            <a:off x="5943599" y="357188"/>
            <a:ext cx="2635624" cy="6143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46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23339"/>
          <a:stretch/>
        </p:blipFill>
        <p:spPr bwMode="auto">
          <a:xfrm>
            <a:off x="1741675" y="3620607"/>
            <a:ext cx="2601725" cy="2645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275354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effectLst>
                  <a:outerShdw blurRad="38100" dist="38100" dir="2700000" algn="tl">
                    <a:srgbClr val="000000">
                      <a:alpha val="43137"/>
                    </a:srgbClr>
                  </a:outerShdw>
                </a:effectLst>
              </a:rPr>
              <a:t>3. </a:t>
            </a:r>
            <a:r>
              <a:rPr lang="en-US" b="1" dirty="0" err="1" smtClean="0">
                <a:effectLst>
                  <a:outerShdw blurRad="38100" dist="38100" dir="2700000" algn="tl">
                    <a:srgbClr val="000000">
                      <a:alpha val="43137"/>
                    </a:srgbClr>
                  </a:outerShdw>
                </a:effectLst>
              </a:rPr>
              <a:t>Musculocutaneous</a:t>
            </a:r>
            <a:r>
              <a:rPr lang="en-US" b="1" dirty="0" smtClean="0">
                <a:effectLst>
                  <a:outerShdw blurRad="38100" dist="38100" dir="2700000" algn="tl">
                    <a:srgbClr val="000000">
                      <a:alpha val="43137"/>
                    </a:srgbClr>
                  </a:outerShdw>
                </a:effectLst>
              </a:rPr>
              <a:t> Nerve</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5614" y="1600200"/>
            <a:ext cx="4236702" cy="4525963"/>
          </a:xfrm>
        </p:spPr>
        <p:txBody>
          <a:bodyPr/>
          <a:lstStyle/>
          <a:p>
            <a:r>
              <a:rPr lang="en-US" b="1" dirty="0">
                <a:solidFill>
                  <a:schemeClr val="tx1"/>
                </a:solidFill>
                <a:latin typeface="+mn-lt"/>
                <a:ea typeface="+mn-ea"/>
                <a:cs typeface="+mn-cs"/>
              </a:rPr>
              <a:t>This nerve will innervate the flexors ABOVE the elbow and become just a sensory nerve below the elbow. </a:t>
            </a:r>
            <a:endParaRPr lang="en-US" b="1" dirty="0" smtClean="0">
              <a:solidFill>
                <a:schemeClr val="tx1"/>
              </a:solidFill>
              <a:latin typeface="+mn-lt"/>
              <a:ea typeface="+mn-ea"/>
              <a:cs typeface="+mn-cs"/>
            </a:endParaRPr>
          </a:p>
          <a:p>
            <a:endParaRPr lang="en-US" dirty="0">
              <a:solidFill>
                <a:schemeClr val="tx1"/>
              </a:solidFill>
              <a:latin typeface="+mn-lt"/>
              <a:ea typeface="+mn-ea"/>
              <a:cs typeface="+mn-cs"/>
            </a:endParaRPr>
          </a:p>
          <a:p>
            <a:r>
              <a:rPr lang="en-US" dirty="0" smtClean="0">
                <a:solidFill>
                  <a:schemeClr val="tx1"/>
                </a:solidFill>
                <a:latin typeface="+mn-lt"/>
                <a:ea typeface="+mn-ea"/>
                <a:cs typeface="+mn-cs"/>
              </a:rPr>
              <a:t>Carefully </a:t>
            </a:r>
            <a:r>
              <a:rPr lang="en-US" dirty="0">
                <a:solidFill>
                  <a:schemeClr val="tx1"/>
                </a:solidFill>
                <a:latin typeface="+mn-lt"/>
                <a:ea typeface="+mn-ea"/>
                <a:cs typeface="+mn-cs"/>
              </a:rPr>
              <a:t>roll the medial nerve to the medial side of the Brachialis muscle. </a:t>
            </a:r>
            <a:endParaRPr lang="en-US" dirty="0" smtClean="0">
              <a:solidFill>
                <a:schemeClr val="tx1"/>
              </a:solidFill>
              <a:latin typeface="+mn-lt"/>
              <a:ea typeface="+mn-ea"/>
              <a:cs typeface="+mn-cs"/>
            </a:endParaRPr>
          </a:p>
          <a:p>
            <a:r>
              <a:rPr lang="en-US" dirty="0">
                <a:solidFill>
                  <a:schemeClr val="tx1"/>
                </a:solidFill>
                <a:latin typeface="+mn-lt"/>
                <a:ea typeface="+mn-ea"/>
                <a:cs typeface="+mn-cs"/>
              </a:rPr>
              <a:t>Using </a:t>
            </a:r>
            <a:r>
              <a:rPr lang="en-US" dirty="0" err="1" smtClean="0">
                <a:solidFill>
                  <a:schemeClr val="tx1"/>
                </a:solidFill>
                <a:latin typeface="+mn-lt"/>
                <a:ea typeface="+mn-ea"/>
                <a:cs typeface="+mn-cs"/>
              </a:rPr>
              <a:t>apencil</a:t>
            </a:r>
            <a:r>
              <a:rPr lang="en-US" dirty="0">
                <a:solidFill>
                  <a:schemeClr val="tx1"/>
                </a:solidFill>
                <a:latin typeface="+mn-lt"/>
                <a:ea typeface="+mn-ea"/>
                <a:cs typeface="+mn-cs"/>
              </a:rPr>
              <a:t>, form </a:t>
            </a:r>
            <a:r>
              <a:rPr lang="en-US" u="sng" dirty="0">
                <a:solidFill>
                  <a:schemeClr val="tx1"/>
                </a:solidFill>
                <a:latin typeface="+mn-lt"/>
                <a:ea typeface="+mn-ea"/>
                <a:cs typeface="+mn-cs"/>
              </a:rPr>
              <a:t>only </a:t>
            </a:r>
            <a:r>
              <a:rPr lang="en-US" dirty="0">
                <a:solidFill>
                  <a:schemeClr val="tx1"/>
                </a:solidFill>
                <a:latin typeface="+mn-lt"/>
                <a:ea typeface="+mn-ea"/>
                <a:cs typeface="+mn-cs"/>
              </a:rPr>
              <a:t>two openings in the belly of the Brachialis muscle. </a:t>
            </a:r>
          </a:p>
        </p:txBody>
      </p:sp>
      <p:pic>
        <p:nvPicPr>
          <p:cNvPr id="63490"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123330" y="1761565"/>
            <a:ext cx="3448552" cy="4617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767368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719" y="497541"/>
            <a:ext cx="4237410" cy="4525963"/>
          </a:xfrm>
        </p:spPr>
        <p:txBody>
          <a:bodyPr/>
          <a:lstStyle/>
          <a:p>
            <a:r>
              <a:rPr lang="en-US" dirty="0" smtClean="0">
                <a:solidFill>
                  <a:schemeClr val="tx1"/>
                </a:solidFill>
                <a:latin typeface="+mn-lt"/>
                <a:ea typeface="+mn-ea"/>
                <a:cs typeface="+mn-cs"/>
              </a:rPr>
              <a:t>Using </a:t>
            </a:r>
            <a:r>
              <a:rPr lang="en-US" dirty="0">
                <a:solidFill>
                  <a:schemeClr val="tx1"/>
                </a:solidFill>
                <a:latin typeface="+mn-lt"/>
                <a:ea typeface="+mn-ea"/>
                <a:cs typeface="+mn-cs"/>
              </a:rPr>
              <a:t>the white strand of clay, attach the strand to the end of the yellow strand, and run it down the middle of the Brachialis, over the cubital, and then stop it half-way down the radius. </a:t>
            </a:r>
          </a:p>
        </p:txBody>
      </p:sp>
      <p:pic>
        <p:nvPicPr>
          <p:cNvPr id="64514" name="Picture 2"/>
          <p:cNvPicPr>
            <a:picLocks noChangeAspect="1" noChangeArrowheads="1"/>
          </p:cNvPicPr>
          <p:nvPr/>
        </p:nvPicPr>
        <p:blipFill>
          <a:blip r:embed="rId2">
            <a:lum bright="20000"/>
            <a:extLst>
              <a:ext uri="{28A0092B-C50C-407E-A947-70E740481C1C}">
                <a14:useLocalDpi xmlns:a14="http://schemas.microsoft.com/office/drawing/2010/main" val="0"/>
              </a:ext>
            </a:extLst>
          </a:blip>
          <a:srcRect/>
          <a:stretch>
            <a:fillRect/>
          </a:stretch>
        </p:blipFill>
        <p:spPr bwMode="auto">
          <a:xfrm>
            <a:off x="1393173" y="3554920"/>
            <a:ext cx="2425792" cy="3235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txBox="1">
            <a:spLocks/>
          </p:cNvSpPr>
          <p:nvPr/>
        </p:nvSpPr>
        <p:spPr bwMode="auto">
          <a:xfrm>
            <a:off x="4818529" y="552740"/>
            <a:ext cx="4237410"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a:lstStyle>
          <a:p>
            <a:r>
              <a:rPr lang="en-US" b="1" dirty="0" smtClean="0"/>
              <a:t>Innervate </a:t>
            </a:r>
            <a:r>
              <a:rPr lang="en-US" b="1" dirty="0"/>
              <a:t>the Brachialis </a:t>
            </a:r>
            <a:r>
              <a:rPr lang="en-US" dirty="0"/>
              <a:t>using two small strands of clay. Place into the openings from the belly of the muscle to the </a:t>
            </a:r>
            <a:r>
              <a:rPr lang="en-US" dirty="0" err="1"/>
              <a:t>Musculocutaneous</a:t>
            </a:r>
            <a:r>
              <a:rPr lang="en-US" dirty="0"/>
              <a:t> nerve. </a:t>
            </a:r>
          </a:p>
        </p:txBody>
      </p:sp>
      <p:pic>
        <p:nvPicPr>
          <p:cNvPr id="645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09962" y="3192371"/>
            <a:ext cx="2679892" cy="359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0123795"/>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med_0152_slide">
  <a:themeElements>
    <a:clrScheme name="Office Theme 2">
      <a:dk1>
        <a:srgbClr val="000000"/>
      </a:dk1>
      <a:lt1>
        <a:srgbClr val="FFFF66"/>
      </a:lt1>
      <a:dk2>
        <a:srgbClr val="000000"/>
      </a:dk2>
      <a:lt2>
        <a:srgbClr val="CCCCCC"/>
      </a:lt2>
      <a:accent1>
        <a:srgbClr val="947600"/>
      </a:accent1>
      <a:accent2>
        <a:srgbClr val="567300"/>
      </a:accent2>
      <a:accent3>
        <a:srgbClr val="FFFFB8"/>
      </a:accent3>
      <a:accent4>
        <a:srgbClr val="000000"/>
      </a:accent4>
      <a:accent5>
        <a:srgbClr val="C8BDAA"/>
      </a:accent5>
      <a:accent6>
        <a:srgbClr val="4D6800"/>
      </a:accent6>
      <a:hlink>
        <a:srgbClr val="616100"/>
      </a:hlink>
      <a:folHlink>
        <a:srgbClr val="1F661F"/>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66"/>
        </a:lt1>
        <a:dk2>
          <a:srgbClr val="000000"/>
        </a:dk2>
        <a:lt2>
          <a:srgbClr val="CCCCCC"/>
        </a:lt2>
        <a:accent1>
          <a:srgbClr val="8C8C00"/>
        </a:accent1>
        <a:accent2>
          <a:srgbClr val="7A7A00"/>
        </a:accent2>
        <a:accent3>
          <a:srgbClr val="FFFFB8"/>
        </a:accent3>
        <a:accent4>
          <a:srgbClr val="000000"/>
        </a:accent4>
        <a:accent5>
          <a:srgbClr val="C5C5AA"/>
        </a:accent5>
        <a:accent6>
          <a:srgbClr val="6E6E00"/>
        </a:accent6>
        <a:hlink>
          <a:srgbClr val="666600"/>
        </a:hlink>
        <a:folHlink>
          <a:srgbClr val="59591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66"/>
        </a:lt1>
        <a:dk2>
          <a:srgbClr val="000000"/>
        </a:dk2>
        <a:lt2>
          <a:srgbClr val="CCCCCC"/>
        </a:lt2>
        <a:accent1>
          <a:srgbClr val="947600"/>
        </a:accent1>
        <a:accent2>
          <a:srgbClr val="567300"/>
        </a:accent2>
        <a:accent3>
          <a:srgbClr val="FFFFB8"/>
        </a:accent3>
        <a:accent4>
          <a:srgbClr val="000000"/>
        </a:accent4>
        <a:accent5>
          <a:srgbClr val="C8BDAA"/>
        </a:accent5>
        <a:accent6>
          <a:srgbClr val="4D6800"/>
        </a:accent6>
        <a:hlink>
          <a:srgbClr val="616100"/>
        </a:hlink>
        <a:folHlink>
          <a:srgbClr val="1F661F"/>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66"/>
        </a:lt1>
        <a:dk2>
          <a:srgbClr val="000000"/>
        </a:dk2>
        <a:lt2>
          <a:srgbClr val="CCCCCC"/>
        </a:lt2>
        <a:accent1>
          <a:srgbClr val="2D5680"/>
        </a:accent1>
        <a:accent2>
          <a:srgbClr val="666600"/>
        </a:accent2>
        <a:accent3>
          <a:srgbClr val="FFFFB8"/>
        </a:accent3>
        <a:accent4>
          <a:srgbClr val="000000"/>
        </a:accent4>
        <a:accent5>
          <a:srgbClr val="ADB4C0"/>
        </a:accent5>
        <a:accent6>
          <a:srgbClr val="5C5C00"/>
        </a:accent6>
        <a:hlink>
          <a:srgbClr val="73283B"/>
        </a:hlink>
        <a:folHlink>
          <a:srgbClr val="562080"/>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66"/>
        </a:lt1>
        <a:dk2>
          <a:srgbClr val="000000"/>
        </a:dk2>
        <a:lt2>
          <a:srgbClr val="CCCCCC"/>
        </a:lt2>
        <a:accent1>
          <a:srgbClr val="8C4D23"/>
        </a:accent1>
        <a:accent2>
          <a:srgbClr val="225D73"/>
        </a:accent2>
        <a:accent3>
          <a:srgbClr val="FFFFB8"/>
        </a:accent3>
        <a:accent4>
          <a:srgbClr val="000000"/>
        </a:accent4>
        <a:accent5>
          <a:srgbClr val="C5B2AC"/>
        </a:accent5>
        <a:accent6>
          <a:srgbClr val="1E5368"/>
        </a:accent6>
        <a:hlink>
          <a:srgbClr val="5B376E"/>
        </a:hlink>
        <a:folHlink>
          <a:srgbClr val="5959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CCCCCC"/>
        </a:lt2>
        <a:accent1>
          <a:srgbClr val="8C8C00"/>
        </a:accent1>
        <a:accent2>
          <a:srgbClr val="7A7A00"/>
        </a:accent2>
        <a:accent3>
          <a:srgbClr val="FFFFFF"/>
        </a:accent3>
        <a:accent4>
          <a:srgbClr val="000000"/>
        </a:accent4>
        <a:accent5>
          <a:srgbClr val="C5C5AA"/>
        </a:accent5>
        <a:accent6>
          <a:srgbClr val="6E6E00"/>
        </a:accent6>
        <a:hlink>
          <a:srgbClr val="666600"/>
        </a:hlink>
        <a:folHlink>
          <a:srgbClr val="595912"/>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CCCCCC"/>
        </a:lt2>
        <a:accent1>
          <a:srgbClr val="947600"/>
        </a:accent1>
        <a:accent2>
          <a:srgbClr val="567300"/>
        </a:accent2>
        <a:accent3>
          <a:srgbClr val="FFFFFF"/>
        </a:accent3>
        <a:accent4>
          <a:srgbClr val="000000"/>
        </a:accent4>
        <a:accent5>
          <a:srgbClr val="C8BDAA"/>
        </a:accent5>
        <a:accent6>
          <a:srgbClr val="4D6800"/>
        </a:accent6>
        <a:hlink>
          <a:srgbClr val="616100"/>
        </a:hlink>
        <a:folHlink>
          <a:srgbClr val="1F661F"/>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CCCCCC"/>
        </a:lt2>
        <a:accent1>
          <a:srgbClr val="2D5680"/>
        </a:accent1>
        <a:accent2>
          <a:srgbClr val="666600"/>
        </a:accent2>
        <a:accent3>
          <a:srgbClr val="FFFFFF"/>
        </a:accent3>
        <a:accent4>
          <a:srgbClr val="000000"/>
        </a:accent4>
        <a:accent5>
          <a:srgbClr val="ADB4C0"/>
        </a:accent5>
        <a:accent6>
          <a:srgbClr val="5C5C00"/>
        </a:accent6>
        <a:hlink>
          <a:srgbClr val="73283B"/>
        </a:hlink>
        <a:folHlink>
          <a:srgbClr val="562080"/>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CCCCCC"/>
        </a:lt2>
        <a:accent1>
          <a:srgbClr val="8C4D23"/>
        </a:accent1>
        <a:accent2>
          <a:srgbClr val="225D73"/>
        </a:accent2>
        <a:accent3>
          <a:srgbClr val="FFFFFF"/>
        </a:accent3>
        <a:accent4>
          <a:srgbClr val="000000"/>
        </a:accent4>
        <a:accent5>
          <a:srgbClr val="C5B2AC"/>
        </a:accent5>
        <a:accent6>
          <a:srgbClr val="1E5368"/>
        </a:accent6>
        <a:hlink>
          <a:srgbClr val="5B376E"/>
        </a:hlink>
        <a:folHlink>
          <a:srgbClr val="595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66"/>
      </a:lt1>
      <a:dk2>
        <a:srgbClr val="000000"/>
      </a:dk2>
      <a:lt2>
        <a:srgbClr val="CCCCCC"/>
      </a:lt2>
      <a:accent1>
        <a:srgbClr val="947600"/>
      </a:accent1>
      <a:accent2>
        <a:srgbClr val="567300"/>
      </a:accent2>
      <a:accent3>
        <a:srgbClr val="FFFFB8"/>
      </a:accent3>
      <a:accent4>
        <a:srgbClr val="000000"/>
      </a:accent4>
      <a:accent5>
        <a:srgbClr val="C8BDAA"/>
      </a:accent5>
      <a:accent6>
        <a:srgbClr val="4D6800"/>
      </a:accent6>
      <a:hlink>
        <a:srgbClr val="616100"/>
      </a:hlink>
      <a:folHlink>
        <a:srgbClr val="1F661F"/>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66"/>
        </a:lt1>
        <a:dk2>
          <a:srgbClr val="000000"/>
        </a:dk2>
        <a:lt2>
          <a:srgbClr val="CCCCCC"/>
        </a:lt2>
        <a:accent1>
          <a:srgbClr val="8C8C00"/>
        </a:accent1>
        <a:accent2>
          <a:srgbClr val="7A7A00"/>
        </a:accent2>
        <a:accent3>
          <a:srgbClr val="FFFFB8"/>
        </a:accent3>
        <a:accent4>
          <a:srgbClr val="000000"/>
        </a:accent4>
        <a:accent5>
          <a:srgbClr val="C5C5AA"/>
        </a:accent5>
        <a:accent6>
          <a:srgbClr val="6E6E00"/>
        </a:accent6>
        <a:hlink>
          <a:srgbClr val="666600"/>
        </a:hlink>
        <a:folHlink>
          <a:srgbClr val="59591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66"/>
        </a:lt1>
        <a:dk2>
          <a:srgbClr val="000000"/>
        </a:dk2>
        <a:lt2>
          <a:srgbClr val="CCCCCC"/>
        </a:lt2>
        <a:accent1>
          <a:srgbClr val="947600"/>
        </a:accent1>
        <a:accent2>
          <a:srgbClr val="567300"/>
        </a:accent2>
        <a:accent3>
          <a:srgbClr val="FFFFB8"/>
        </a:accent3>
        <a:accent4>
          <a:srgbClr val="000000"/>
        </a:accent4>
        <a:accent5>
          <a:srgbClr val="C8BDAA"/>
        </a:accent5>
        <a:accent6>
          <a:srgbClr val="4D6800"/>
        </a:accent6>
        <a:hlink>
          <a:srgbClr val="616100"/>
        </a:hlink>
        <a:folHlink>
          <a:srgbClr val="1F661F"/>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66"/>
        </a:lt1>
        <a:dk2>
          <a:srgbClr val="000000"/>
        </a:dk2>
        <a:lt2>
          <a:srgbClr val="CCCCCC"/>
        </a:lt2>
        <a:accent1>
          <a:srgbClr val="2D5680"/>
        </a:accent1>
        <a:accent2>
          <a:srgbClr val="666600"/>
        </a:accent2>
        <a:accent3>
          <a:srgbClr val="FFFFB8"/>
        </a:accent3>
        <a:accent4>
          <a:srgbClr val="000000"/>
        </a:accent4>
        <a:accent5>
          <a:srgbClr val="ADB4C0"/>
        </a:accent5>
        <a:accent6>
          <a:srgbClr val="5C5C00"/>
        </a:accent6>
        <a:hlink>
          <a:srgbClr val="73283B"/>
        </a:hlink>
        <a:folHlink>
          <a:srgbClr val="562080"/>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66"/>
        </a:lt1>
        <a:dk2>
          <a:srgbClr val="000000"/>
        </a:dk2>
        <a:lt2>
          <a:srgbClr val="CCCCCC"/>
        </a:lt2>
        <a:accent1>
          <a:srgbClr val="8C4D23"/>
        </a:accent1>
        <a:accent2>
          <a:srgbClr val="225D73"/>
        </a:accent2>
        <a:accent3>
          <a:srgbClr val="FFFFB8"/>
        </a:accent3>
        <a:accent4>
          <a:srgbClr val="000000"/>
        </a:accent4>
        <a:accent5>
          <a:srgbClr val="C5B2AC"/>
        </a:accent5>
        <a:accent6>
          <a:srgbClr val="1E5368"/>
        </a:accent6>
        <a:hlink>
          <a:srgbClr val="5B376E"/>
        </a:hlink>
        <a:folHlink>
          <a:srgbClr val="5959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CCCCCC"/>
        </a:lt2>
        <a:accent1>
          <a:srgbClr val="8C8C00"/>
        </a:accent1>
        <a:accent2>
          <a:srgbClr val="7A7A00"/>
        </a:accent2>
        <a:accent3>
          <a:srgbClr val="FFFFFF"/>
        </a:accent3>
        <a:accent4>
          <a:srgbClr val="000000"/>
        </a:accent4>
        <a:accent5>
          <a:srgbClr val="C5C5AA"/>
        </a:accent5>
        <a:accent6>
          <a:srgbClr val="6E6E00"/>
        </a:accent6>
        <a:hlink>
          <a:srgbClr val="666600"/>
        </a:hlink>
        <a:folHlink>
          <a:srgbClr val="595912"/>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CCCCCC"/>
        </a:lt2>
        <a:accent1>
          <a:srgbClr val="947600"/>
        </a:accent1>
        <a:accent2>
          <a:srgbClr val="567300"/>
        </a:accent2>
        <a:accent3>
          <a:srgbClr val="FFFFFF"/>
        </a:accent3>
        <a:accent4>
          <a:srgbClr val="000000"/>
        </a:accent4>
        <a:accent5>
          <a:srgbClr val="C8BDAA"/>
        </a:accent5>
        <a:accent6>
          <a:srgbClr val="4D6800"/>
        </a:accent6>
        <a:hlink>
          <a:srgbClr val="616100"/>
        </a:hlink>
        <a:folHlink>
          <a:srgbClr val="1F661F"/>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CCCCCC"/>
        </a:lt2>
        <a:accent1>
          <a:srgbClr val="2D5680"/>
        </a:accent1>
        <a:accent2>
          <a:srgbClr val="666600"/>
        </a:accent2>
        <a:accent3>
          <a:srgbClr val="FFFFFF"/>
        </a:accent3>
        <a:accent4>
          <a:srgbClr val="000000"/>
        </a:accent4>
        <a:accent5>
          <a:srgbClr val="ADB4C0"/>
        </a:accent5>
        <a:accent6>
          <a:srgbClr val="5C5C00"/>
        </a:accent6>
        <a:hlink>
          <a:srgbClr val="73283B"/>
        </a:hlink>
        <a:folHlink>
          <a:srgbClr val="562080"/>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CCCCCC"/>
        </a:lt2>
        <a:accent1>
          <a:srgbClr val="8C4D23"/>
        </a:accent1>
        <a:accent2>
          <a:srgbClr val="225D73"/>
        </a:accent2>
        <a:accent3>
          <a:srgbClr val="FFFFFF"/>
        </a:accent3>
        <a:accent4>
          <a:srgbClr val="000000"/>
        </a:accent4>
        <a:accent5>
          <a:srgbClr val="C5B2AC"/>
        </a:accent5>
        <a:accent6>
          <a:srgbClr val="1E5368"/>
        </a:accent6>
        <a:hlink>
          <a:srgbClr val="5B376E"/>
        </a:hlink>
        <a:folHlink>
          <a:srgbClr val="595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med_0152_slide</Template>
  <TotalTime>34</TotalTime>
  <Words>804</Words>
  <Application>Microsoft Office PowerPoint</Application>
  <PresentationFormat>On-screen Show (4:3)</PresentationFormat>
  <Paragraphs>52</Paragraphs>
  <Slides>16</Slides>
  <Notes>0</Notes>
  <HiddenSlides>0</HiddenSlides>
  <MMClips>0</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16</vt:i4>
      </vt:variant>
    </vt:vector>
  </HeadingPairs>
  <TitlesOfParts>
    <vt:vector size="19" baseType="lpstr">
      <vt:lpstr>Arial</vt:lpstr>
      <vt:lpstr>med_0152_slide</vt:lpstr>
      <vt:lpstr>1_Default Design</vt:lpstr>
      <vt:lpstr>Today’s Agenda:</vt:lpstr>
      <vt:lpstr>Four Nerves of the Arm</vt:lpstr>
      <vt:lpstr>1. Ulnar Nerve </vt:lpstr>
      <vt:lpstr>PowerPoint Presentation</vt:lpstr>
      <vt:lpstr>PowerPoint Presentation</vt:lpstr>
      <vt:lpstr>2. Medial Nerve</vt:lpstr>
      <vt:lpstr>PowerPoint Presentation</vt:lpstr>
      <vt:lpstr>3. Musculocutaneous Nerve</vt:lpstr>
      <vt:lpstr>PowerPoint Presentation</vt:lpstr>
      <vt:lpstr>All three ventral/anterior nerves of the arm: </vt:lpstr>
      <vt:lpstr>4. Radial Nerve</vt:lpstr>
      <vt:lpstr>PowerPoint Presentation</vt:lpstr>
      <vt:lpstr>PowerPoint Presentation</vt:lpstr>
      <vt:lpstr>PowerPoint Presentation</vt:lpstr>
      <vt:lpstr>PowerPoint Presentation</vt:lpstr>
      <vt:lpstr>All four nerves of the arm:  Take a picture with your tablet to study at home.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Today’s Agenda:</dc:title>
  <dc:creator>Williams, Lydia L</dc:creator>
  <cp:lastModifiedBy>Williams, Lydia L</cp:lastModifiedBy>
  <cp:revision>4</cp:revision>
  <dcterms:created xsi:type="dcterms:W3CDTF">2015-02-20T14:26:14Z</dcterms:created>
  <dcterms:modified xsi:type="dcterms:W3CDTF">2015-02-20T15:01:00Z</dcterms:modified>
</cp:coreProperties>
</file>