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14"/>
  </p:notesMasterIdLst>
  <p:sldIdLst>
    <p:sldId id="256" r:id="rId3"/>
    <p:sldId id="257" r:id="rId4"/>
    <p:sldId id="258" r:id="rId5"/>
    <p:sldId id="259" r:id="rId6"/>
    <p:sldId id="260" r:id="rId7"/>
    <p:sldId id="261" r:id="rId8"/>
    <p:sldId id="262" r:id="rId9"/>
    <p:sldId id="264" r:id="rId10"/>
    <p:sldId id="263" r:id="rId11"/>
    <p:sldId id="265" r:id="rId12"/>
    <p:sldId id="266" r:id="rId1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snapToGrid="0">
      <p:cViewPr>
        <p:scale>
          <a:sx n="66" d="100"/>
          <a:sy n="66" d="100"/>
        </p:scale>
        <p:origin x="-978" y="-21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07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2960D67-0D37-4592-81DD-2EA4E98FAD83}" type="slidenum">
              <a:rPr lang="en-US" altLang="en-US"/>
              <a:pPr/>
              <a:t>‹#›</a:t>
            </a:fld>
            <a:endParaRPr lang="en-US" altLang="en-US"/>
          </a:p>
        </p:txBody>
      </p:sp>
    </p:spTree>
    <p:extLst>
      <p:ext uri="{BB962C8B-B14F-4D97-AF65-F5344CB8AC3E}">
        <p14:creationId xmlns:p14="http://schemas.microsoft.com/office/powerpoint/2010/main" val="311683654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altLang="en-US" noProof="0" smtClean="0"/>
              <a:t>Click to edit Master title style</a:t>
            </a:r>
          </a:p>
        </p:txBody>
      </p:sp>
      <p:sp>
        <p:nvSpPr>
          <p:cNvPr id="59395"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altLang="en-US" noProof="0" smtClean="0"/>
              <a:t>Click to edit Master subtitle style</a:t>
            </a:r>
          </a:p>
        </p:txBody>
      </p:sp>
      <p:sp>
        <p:nvSpPr>
          <p:cNvPr id="59396" name="Rectangle 4"/>
          <p:cNvSpPr>
            <a:spLocks noGrp="1" noChangeArrowheads="1"/>
          </p:cNvSpPr>
          <p:nvPr>
            <p:ph type="dt" sz="half" idx="2"/>
          </p:nvPr>
        </p:nvSpPr>
        <p:spPr/>
        <p:txBody>
          <a:bodyPr/>
          <a:lstStyle>
            <a:lvl1pPr>
              <a:defRPr/>
            </a:lvl1pPr>
          </a:lstStyle>
          <a:p>
            <a:endParaRPr lang="en-US" altLang="en-US"/>
          </a:p>
        </p:txBody>
      </p:sp>
      <p:sp>
        <p:nvSpPr>
          <p:cNvPr id="59397" name="Rectangle 5"/>
          <p:cNvSpPr>
            <a:spLocks noGrp="1" noChangeArrowheads="1"/>
          </p:cNvSpPr>
          <p:nvPr>
            <p:ph type="ftr" sz="quarter" idx="3"/>
          </p:nvPr>
        </p:nvSpPr>
        <p:spPr/>
        <p:txBody>
          <a:bodyPr/>
          <a:lstStyle>
            <a:lvl1pPr>
              <a:defRPr/>
            </a:lvl1pPr>
          </a:lstStyle>
          <a:p>
            <a:endParaRPr lang="en-US" altLang="en-US"/>
          </a:p>
        </p:txBody>
      </p:sp>
      <p:sp>
        <p:nvSpPr>
          <p:cNvPr id="59398" name="Rectangle 6"/>
          <p:cNvSpPr>
            <a:spLocks noGrp="1" noChangeArrowheads="1"/>
          </p:cNvSpPr>
          <p:nvPr>
            <p:ph type="sldNum" sz="quarter" idx="4"/>
          </p:nvPr>
        </p:nvSpPr>
        <p:spPr/>
        <p:txBody>
          <a:bodyPr/>
          <a:lstStyle>
            <a:lvl1pPr>
              <a:defRPr/>
            </a:lvl1pPr>
          </a:lstStyle>
          <a:p>
            <a:fld id="{25933C3B-E137-4BFE-9313-07214315B35D}"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46275ED-60BF-4D4C-8324-11EEF4B72FE7}" type="slidenum">
              <a:rPr lang="en-US" altLang="en-US"/>
              <a:pPr/>
              <a:t>‹#›</a:t>
            </a:fld>
            <a:endParaRPr lang="en-US" altLang="en-US"/>
          </a:p>
        </p:txBody>
      </p:sp>
    </p:spTree>
    <p:extLst>
      <p:ext uri="{BB962C8B-B14F-4D97-AF65-F5344CB8AC3E}">
        <p14:creationId xmlns:p14="http://schemas.microsoft.com/office/powerpoint/2010/main" val="2060358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1C8EB3D-9A63-4A89-B483-BE3C57AC106C}" type="slidenum">
              <a:rPr lang="en-US" altLang="en-US"/>
              <a:pPr/>
              <a:t>‹#›</a:t>
            </a:fld>
            <a:endParaRPr lang="en-US" altLang="en-US"/>
          </a:p>
        </p:txBody>
      </p:sp>
    </p:spTree>
    <p:extLst>
      <p:ext uri="{BB962C8B-B14F-4D97-AF65-F5344CB8AC3E}">
        <p14:creationId xmlns:p14="http://schemas.microsoft.com/office/powerpoint/2010/main" val="2452734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63"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altLang="en-US" noProof="0" smtClean="0"/>
              <a:t>Click to edit Master title style</a:t>
            </a:r>
          </a:p>
        </p:txBody>
      </p:sp>
      <p:sp>
        <p:nvSpPr>
          <p:cNvPr id="66564"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altLang="en-US" noProof="0" smtClean="0"/>
              <a:t>Click to edit Master subtitle style</a:t>
            </a:r>
          </a:p>
        </p:txBody>
      </p:sp>
      <p:sp>
        <p:nvSpPr>
          <p:cNvPr id="66565" name="Rectangle 5"/>
          <p:cNvSpPr>
            <a:spLocks noGrp="1" noChangeArrowheads="1"/>
          </p:cNvSpPr>
          <p:nvPr>
            <p:ph type="dt" sz="half" idx="2"/>
          </p:nvPr>
        </p:nvSpPr>
        <p:spPr/>
        <p:txBody>
          <a:bodyPr/>
          <a:lstStyle>
            <a:lvl1pPr>
              <a:defRPr/>
            </a:lvl1pPr>
          </a:lstStyle>
          <a:p>
            <a:endParaRPr lang="en-US" altLang="en-US"/>
          </a:p>
        </p:txBody>
      </p:sp>
      <p:sp>
        <p:nvSpPr>
          <p:cNvPr id="66566" name="Rectangle 6"/>
          <p:cNvSpPr>
            <a:spLocks noGrp="1" noChangeArrowheads="1"/>
          </p:cNvSpPr>
          <p:nvPr>
            <p:ph type="ftr" sz="quarter" idx="3"/>
          </p:nvPr>
        </p:nvSpPr>
        <p:spPr/>
        <p:txBody>
          <a:bodyPr/>
          <a:lstStyle>
            <a:lvl1pPr>
              <a:defRPr/>
            </a:lvl1pPr>
          </a:lstStyle>
          <a:p>
            <a:endParaRPr lang="en-US" altLang="en-US"/>
          </a:p>
        </p:txBody>
      </p:sp>
      <p:sp>
        <p:nvSpPr>
          <p:cNvPr id="66567" name="Rectangle 7"/>
          <p:cNvSpPr>
            <a:spLocks noGrp="1" noChangeArrowheads="1"/>
          </p:cNvSpPr>
          <p:nvPr>
            <p:ph type="sldNum" sz="quarter" idx="4"/>
          </p:nvPr>
        </p:nvSpPr>
        <p:spPr/>
        <p:txBody>
          <a:bodyPr/>
          <a:lstStyle>
            <a:lvl1pPr>
              <a:defRPr/>
            </a:lvl1pPr>
          </a:lstStyle>
          <a:p>
            <a:fld id="{09E75AB7-523D-481B-B332-58F768A25FD8}"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E589A6D-0858-48A6-B214-11C7E4C9A38D}" type="slidenum">
              <a:rPr lang="en-US" altLang="en-US"/>
              <a:pPr/>
              <a:t>‹#›</a:t>
            </a:fld>
            <a:endParaRPr lang="en-US" altLang="en-US"/>
          </a:p>
        </p:txBody>
      </p:sp>
    </p:spTree>
    <p:extLst>
      <p:ext uri="{BB962C8B-B14F-4D97-AF65-F5344CB8AC3E}">
        <p14:creationId xmlns:p14="http://schemas.microsoft.com/office/powerpoint/2010/main" val="2081746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8E61FFA-5D75-48BE-98E3-E3FDF64991AB}" type="slidenum">
              <a:rPr lang="en-US" altLang="en-US"/>
              <a:pPr/>
              <a:t>‹#›</a:t>
            </a:fld>
            <a:endParaRPr lang="en-US" altLang="en-US"/>
          </a:p>
        </p:txBody>
      </p:sp>
    </p:spTree>
    <p:extLst>
      <p:ext uri="{BB962C8B-B14F-4D97-AF65-F5344CB8AC3E}">
        <p14:creationId xmlns:p14="http://schemas.microsoft.com/office/powerpoint/2010/main" val="2808156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4FD3F81-A75C-4F31-8581-3E847027899B}" type="slidenum">
              <a:rPr lang="en-US" altLang="en-US"/>
              <a:pPr/>
              <a:t>‹#›</a:t>
            </a:fld>
            <a:endParaRPr lang="en-US" altLang="en-US"/>
          </a:p>
        </p:txBody>
      </p:sp>
    </p:spTree>
    <p:extLst>
      <p:ext uri="{BB962C8B-B14F-4D97-AF65-F5344CB8AC3E}">
        <p14:creationId xmlns:p14="http://schemas.microsoft.com/office/powerpoint/2010/main" val="1051127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31B0E4A8-3E03-4D6E-9793-09B388E30EE6}" type="slidenum">
              <a:rPr lang="en-US" altLang="en-US"/>
              <a:pPr/>
              <a:t>‹#›</a:t>
            </a:fld>
            <a:endParaRPr lang="en-US" altLang="en-US"/>
          </a:p>
        </p:txBody>
      </p:sp>
    </p:spTree>
    <p:extLst>
      <p:ext uri="{BB962C8B-B14F-4D97-AF65-F5344CB8AC3E}">
        <p14:creationId xmlns:p14="http://schemas.microsoft.com/office/powerpoint/2010/main" val="1551524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A538AA45-3BCA-4AA9-B25D-5C492DE68C2A}" type="slidenum">
              <a:rPr lang="en-US" altLang="en-US"/>
              <a:pPr/>
              <a:t>‹#›</a:t>
            </a:fld>
            <a:endParaRPr lang="en-US" altLang="en-US"/>
          </a:p>
        </p:txBody>
      </p:sp>
    </p:spTree>
    <p:extLst>
      <p:ext uri="{BB962C8B-B14F-4D97-AF65-F5344CB8AC3E}">
        <p14:creationId xmlns:p14="http://schemas.microsoft.com/office/powerpoint/2010/main" val="344950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12E2F488-3D20-4B61-8D91-988F14F3F1E0}" type="slidenum">
              <a:rPr lang="en-US" altLang="en-US"/>
              <a:pPr/>
              <a:t>‹#›</a:t>
            </a:fld>
            <a:endParaRPr lang="en-US" altLang="en-US"/>
          </a:p>
        </p:txBody>
      </p:sp>
    </p:spTree>
    <p:extLst>
      <p:ext uri="{BB962C8B-B14F-4D97-AF65-F5344CB8AC3E}">
        <p14:creationId xmlns:p14="http://schemas.microsoft.com/office/powerpoint/2010/main" val="3526809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C668863-78C4-4AEC-AA29-93E91CE5D2D0}" type="slidenum">
              <a:rPr lang="en-US" altLang="en-US"/>
              <a:pPr/>
              <a:t>‹#›</a:t>
            </a:fld>
            <a:endParaRPr lang="en-US" altLang="en-US"/>
          </a:p>
        </p:txBody>
      </p:sp>
    </p:spTree>
    <p:extLst>
      <p:ext uri="{BB962C8B-B14F-4D97-AF65-F5344CB8AC3E}">
        <p14:creationId xmlns:p14="http://schemas.microsoft.com/office/powerpoint/2010/main" val="941138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1260342-D153-4910-8BE2-AF6ABC36BB89}" type="slidenum">
              <a:rPr lang="en-US" altLang="en-US"/>
              <a:pPr/>
              <a:t>‹#›</a:t>
            </a:fld>
            <a:endParaRPr lang="en-US" altLang="en-US"/>
          </a:p>
        </p:txBody>
      </p:sp>
    </p:spTree>
    <p:extLst>
      <p:ext uri="{BB962C8B-B14F-4D97-AF65-F5344CB8AC3E}">
        <p14:creationId xmlns:p14="http://schemas.microsoft.com/office/powerpoint/2010/main" val="492286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1875966-E243-475A-A366-FBE9D76B8716}" type="slidenum">
              <a:rPr lang="en-US" altLang="en-US"/>
              <a:pPr/>
              <a:t>‹#›</a:t>
            </a:fld>
            <a:endParaRPr lang="en-US" altLang="en-US"/>
          </a:p>
        </p:txBody>
      </p:sp>
    </p:spTree>
    <p:extLst>
      <p:ext uri="{BB962C8B-B14F-4D97-AF65-F5344CB8AC3E}">
        <p14:creationId xmlns:p14="http://schemas.microsoft.com/office/powerpoint/2010/main" val="1169099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9465607-7A92-43EC-B703-208C3D2772C7}" type="slidenum">
              <a:rPr lang="en-US" altLang="en-US"/>
              <a:pPr/>
              <a:t>‹#›</a:t>
            </a:fld>
            <a:endParaRPr lang="en-US" altLang="en-US"/>
          </a:p>
        </p:txBody>
      </p:sp>
    </p:spTree>
    <p:extLst>
      <p:ext uri="{BB962C8B-B14F-4D97-AF65-F5344CB8AC3E}">
        <p14:creationId xmlns:p14="http://schemas.microsoft.com/office/powerpoint/2010/main" val="2742513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A1EBA56-A883-481B-9B16-95CFCCCA0F4B}" type="slidenum">
              <a:rPr lang="en-US" altLang="en-US"/>
              <a:pPr/>
              <a:t>‹#›</a:t>
            </a:fld>
            <a:endParaRPr lang="en-US" altLang="en-US"/>
          </a:p>
        </p:txBody>
      </p:sp>
    </p:spTree>
    <p:extLst>
      <p:ext uri="{BB962C8B-B14F-4D97-AF65-F5344CB8AC3E}">
        <p14:creationId xmlns:p14="http://schemas.microsoft.com/office/powerpoint/2010/main" val="2684520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73A4A66-6269-4A8D-BDD0-E662A99DA99C}" type="slidenum">
              <a:rPr lang="en-US" altLang="en-US"/>
              <a:pPr/>
              <a:t>‹#›</a:t>
            </a:fld>
            <a:endParaRPr lang="en-US" altLang="en-US"/>
          </a:p>
        </p:txBody>
      </p:sp>
    </p:spTree>
    <p:extLst>
      <p:ext uri="{BB962C8B-B14F-4D97-AF65-F5344CB8AC3E}">
        <p14:creationId xmlns:p14="http://schemas.microsoft.com/office/powerpoint/2010/main" val="3815560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B51E68A-99D5-482E-93BB-16758E333CE9}" type="slidenum">
              <a:rPr lang="en-US" altLang="en-US"/>
              <a:pPr/>
              <a:t>‹#›</a:t>
            </a:fld>
            <a:endParaRPr lang="en-US" altLang="en-US"/>
          </a:p>
        </p:txBody>
      </p:sp>
    </p:spTree>
    <p:extLst>
      <p:ext uri="{BB962C8B-B14F-4D97-AF65-F5344CB8AC3E}">
        <p14:creationId xmlns:p14="http://schemas.microsoft.com/office/powerpoint/2010/main" val="1402533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7357DE2-744B-49D3-A185-3CF4F0D12B44}" type="slidenum">
              <a:rPr lang="en-US" altLang="en-US"/>
              <a:pPr/>
              <a:t>‹#›</a:t>
            </a:fld>
            <a:endParaRPr lang="en-US" altLang="en-US"/>
          </a:p>
        </p:txBody>
      </p:sp>
    </p:spTree>
    <p:extLst>
      <p:ext uri="{BB962C8B-B14F-4D97-AF65-F5344CB8AC3E}">
        <p14:creationId xmlns:p14="http://schemas.microsoft.com/office/powerpoint/2010/main" val="3179402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4F200925-3A5E-4F12-91E9-B6758F70FE99}" type="slidenum">
              <a:rPr lang="en-US" altLang="en-US"/>
              <a:pPr/>
              <a:t>‹#›</a:t>
            </a:fld>
            <a:endParaRPr lang="en-US" altLang="en-US"/>
          </a:p>
        </p:txBody>
      </p:sp>
    </p:spTree>
    <p:extLst>
      <p:ext uri="{BB962C8B-B14F-4D97-AF65-F5344CB8AC3E}">
        <p14:creationId xmlns:p14="http://schemas.microsoft.com/office/powerpoint/2010/main" val="2591272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8806C3C6-72EC-4342-B711-48E5D2C951AE}" type="slidenum">
              <a:rPr lang="en-US" altLang="en-US"/>
              <a:pPr/>
              <a:t>‹#›</a:t>
            </a:fld>
            <a:endParaRPr lang="en-US" altLang="en-US"/>
          </a:p>
        </p:txBody>
      </p:sp>
    </p:spTree>
    <p:extLst>
      <p:ext uri="{BB962C8B-B14F-4D97-AF65-F5344CB8AC3E}">
        <p14:creationId xmlns:p14="http://schemas.microsoft.com/office/powerpoint/2010/main" val="3967830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FFEFDD6-F633-4475-8366-087F0F14B84D}" type="slidenum">
              <a:rPr lang="en-US" altLang="en-US"/>
              <a:pPr/>
              <a:t>‹#›</a:t>
            </a:fld>
            <a:endParaRPr lang="en-US" altLang="en-US"/>
          </a:p>
        </p:txBody>
      </p:sp>
    </p:spTree>
    <p:extLst>
      <p:ext uri="{BB962C8B-B14F-4D97-AF65-F5344CB8AC3E}">
        <p14:creationId xmlns:p14="http://schemas.microsoft.com/office/powerpoint/2010/main" val="3556142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601018D-26C1-40C6-AFBF-9A05FA2AE29A}" type="slidenum">
              <a:rPr lang="en-US" altLang="en-US"/>
              <a:pPr/>
              <a:t>‹#›</a:t>
            </a:fld>
            <a:endParaRPr lang="en-US" altLang="en-US"/>
          </a:p>
        </p:txBody>
      </p:sp>
    </p:spTree>
    <p:extLst>
      <p:ext uri="{BB962C8B-B14F-4D97-AF65-F5344CB8AC3E}">
        <p14:creationId xmlns:p14="http://schemas.microsoft.com/office/powerpoint/2010/main" val="1649299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endParaRPr lang="en-US" alt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A1C5E69-8675-4BD9-AA57-241C9D70CB5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9"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65540"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541"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65542"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65543"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18EBE15-499D-4994-B6BB-024C4436F3F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3.xml"/><Relationship Id="rId4" Type="http://schemas.openxmlformats.org/officeDocument/2006/relationships/image" Target="../media/image1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13.xml"/><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202564" y="252857"/>
            <a:ext cx="6234811" cy="966343"/>
          </a:xfrm>
        </p:spPr>
        <p:txBody>
          <a:bodyPr/>
          <a:lstStyle/>
          <a:p>
            <a:r>
              <a:rPr lang="en-US" altLang="en-US" sz="3600" b="1" dirty="0" smtClean="0">
                <a:effectLst>
                  <a:outerShdw blurRad="38100" dist="38100" dir="2700000" algn="tl">
                    <a:srgbClr val="000000">
                      <a:alpha val="43137"/>
                    </a:srgbClr>
                  </a:outerShdw>
                </a:effectLst>
              </a:rPr>
              <a:t>Today’s Agenda:</a:t>
            </a:r>
            <a:endParaRPr lang="en-US" altLang="en-US" sz="3600" b="1" dirty="0">
              <a:effectLst>
                <a:outerShdw blurRad="38100" dist="38100" dir="2700000" algn="tl">
                  <a:srgbClr val="000000">
                    <a:alpha val="43137"/>
                  </a:srgbClr>
                </a:outerShdw>
              </a:effectLst>
            </a:endParaRPr>
          </a:p>
        </p:txBody>
      </p:sp>
      <p:sp>
        <p:nvSpPr>
          <p:cNvPr id="87043" name="Rectangle 3"/>
          <p:cNvSpPr>
            <a:spLocks noGrp="1" noChangeArrowheads="1"/>
          </p:cNvSpPr>
          <p:nvPr>
            <p:ph type="subTitle" idx="1"/>
          </p:nvPr>
        </p:nvSpPr>
        <p:spPr>
          <a:xfrm>
            <a:off x="739012" y="1350264"/>
            <a:ext cx="8100188" cy="1752600"/>
          </a:xfrm>
        </p:spPr>
        <p:txBody>
          <a:bodyPr/>
          <a:lstStyle/>
          <a:p>
            <a:pPr marL="457200" indent="-457200">
              <a:buAutoNum type="arabicPeriod"/>
            </a:pPr>
            <a:r>
              <a:rPr lang="en-US" altLang="en-US" sz="2800" dirty="0" smtClean="0"/>
              <a:t>Review Shoulder Anatomy Quiz on Edmodo</a:t>
            </a:r>
          </a:p>
          <a:p>
            <a:pPr marL="457200" indent="-457200">
              <a:buAutoNum type="arabicPeriod"/>
            </a:pPr>
            <a:endParaRPr lang="en-US" altLang="en-US" sz="2800" dirty="0" smtClean="0"/>
          </a:p>
          <a:p>
            <a:pPr marL="457200" indent="-457200">
              <a:buAutoNum type="arabicPeriod"/>
            </a:pPr>
            <a:r>
              <a:rPr lang="en-US" altLang="en-US" sz="2800" dirty="0" smtClean="0"/>
              <a:t>Students will join Google Classroom and add it to their bookmark bar on Google Chrome.</a:t>
            </a:r>
          </a:p>
          <a:p>
            <a:pPr marL="457200" indent="-457200">
              <a:buAutoNum type="arabicPeriod"/>
            </a:pPr>
            <a:endParaRPr lang="en-US" altLang="en-US" sz="2800" b="1" dirty="0">
              <a:solidFill>
                <a:srgbClr val="FF0000"/>
              </a:solidFill>
              <a:effectLst>
                <a:outerShdw blurRad="38100" dist="38100" dir="2700000" algn="tl">
                  <a:srgbClr val="000000">
                    <a:alpha val="43137"/>
                  </a:srgbClr>
                </a:outerShdw>
              </a:effectLst>
            </a:endParaRPr>
          </a:p>
          <a:p>
            <a:pPr marL="457200" indent="-457200">
              <a:buAutoNum type="arabicPeriod"/>
            </a:pPr>
            <a:r>
              <a:rPr lang="en-US" altLang="en-US" sz="2800" b="1" dirty="0" smtClean="0">
                <a:solidFill>
                  <a:srgbClr val="FF0000"/>
                </a:solidFill>
                <a:effectLst>
                  <a:outerShdw blurRad="38100" dist="38100" dir="2700000" algn="tl">
                    <a:srgbClr val="000000">
                      <a:alpha val="43137"/>
                    </a:srgbClr>
                  </a:outerShdw>
                </a:effectLst>
              </a:rPr>
              <a:t>Today’s Objective:  What are two deep muscles of the upper arm?</a:t>
            </a:r>
            <a:endParaRPr lang="en-US" altLang="en-US" sz="2800" b="1" dirty="0">
              <a:solidFill>
                <a:srgbClr val="FF0000"/>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3488" y="466344"/>
            <a:ext cx="5231702" cy="4525963"/>
          </a:xfrm>
        </p:spPr>
        <p:txBody>
          <a:bodyPr/>
          <a:lstStyle/>
          <a:p>
            <a:r>
              <a:rPr lang="en-US" dirty="0" smtClean="0">
                <a:solidFill>
                  <a:schemeClr val="tx1"/>
                </a:solidFill>
                <a:latin typeface="+mn-lt"/>
                <a:ea typeface="+mn-ea"/>
                <a:cs typeface="+mn-cs"/>
              </a:rPr>
              <a:t>Flatten </a:t>
            </a:r>
            <a:r>
              <a:rPr lang="en-US" dirty="0">
                <a:solidFill>
                  <a:schemeClr val="tx1"/>
                </a:solidFill>
                <a:latin typeface="+mn-lt"/>
                <a:ea typeface="+mn-ea"/>
                <a:cs typeface="+mn-cs"/>
              </a:rPr>
              <a:t>the tube and trim to match the attachment sites</a:t>
            </a:r>
            <a:r>
              <a:rPr lang="en-US" dirty="0" smtClean="0">
                <a:solidFill>
                  <a:schemeClr val="tx1"/>
                </a:solidFill>
                <a:latin typeface="+mn-lt"/>
                <a:ea typeface="+mn-ea"/>
                <a:cs typeface="+mn-cs"/>
              </a:rPr>
              <a:t>.</a:t>
            </a:r>
          </a:p>
          <a:p>
            <a:endParaRPr lang="en-US" dirty="0"/>
          </a:p>
          <a:p>
            <a:endParaRPr lang="en-US" dirty="0" smtClean="0">
              <a:solidFill>
                <a:schemeClr val="tx1"/>
              </a:solidFill>
              <a:latin typeface="+mn-lt"/>
              <a:ea typeface="+mn-ea"/>
              <a:cs typeface="+mn-cs"/>
            </a:endParaRPr>
          </a:p>
          <a:p>
            <a:endParaRPr lang="en-US" dirty="0"/>
          </a:p>
          <a:p>
            <a:endParaRPr lang="en-US" dirty="0" smtClean="0">
              <a:solidFill>
                <a:schemeClr val="tx1"/>
              </a:solidFill>
              <a:latin typeface="+mn-lt"/>
              <a:ea typeface="+mn-ea"/>
              <a:cs typeface="+mn-cs"/>
            </a:endParaRPr>
          </a:p>
          <a:p>
            <a:endParaRPr lang="en-US" dirty="0"/>
          </a:p>
          <a:p>
            <a:endParaRPr lang="en-US" dirty="0">
              <a:solidFill>
                <a:schemeClr val="tx1"/>
              </a:solidFill>
              <a:latin typeface="+mn-lt"/>
              <a:ea typeface="+mn-ea"/>
              <a:cs typeface="+mn-cs"/>
            </a:endParaRPr>
          </a:p>
          <a:p>
            <a:r>
              <a:rPr lang="en-US" dirty="0">
                <a:solidFill>
                  <a:schemeClr val="tx1"/>
                </a:solidFill>
                <a:latin typeface="+mn-lt"/>
                <a:ea typeface="+mn-ea"/>
                <a:cs typeface="+mn-cs"/>
              </a:rPr>
              <a:t>Once again, draw in the tendon. This muscle has a large tendon because the other two heads of the triceps will borrow it to pull as a group</a:t>
            </a:r>
            <a:r>
              <a:rPr lang="en-US" i="1" dirty="0">
                <a:solidFill>
                  <a:schemeClr val="tx1"/>
                </a:solidFill>
                <a:latin typeface="+mn-lt"/>
                <a:ea typeface="+mn-ea"/>
                <a:cs typeface="+mn-cs"/>
              </a:rPr>
              <a:t>. </a:t>
            </a:r>
            <a:endParaRPr lang="en-US" dirty="0">
              <a:solidFill>
                <a:schemeClr val="tx1"/>
              </a:solidFill>
              <a:latin typeface="+mn-lt"/>
              <a:ea typeface="+mn-ea"/>
              <a:cs typeface="+mn-cs"/>
            </a:endParaRPr>
          </a:p>
          <a:p>
            <a:endParaRPr lang="en-US" dirty="0">
              <a:solidFill>
                <a:schemeClr val="tx1"/>
              </a:solidFill>
              <a:latin typeface="+mn-lt"/>
              <a:ea typeface="+mn-ea"/>
              <a:cs typeface="+mn-cs"/>
            </a:endParaRPr>
          </a:p>
          <a:p>
            <a:endParaRPr lang="en-US" dirty="0"/>
          </a:p>
        </p:txBody>
      </p:sp>
      <p:pic>
        <p:nvPicPr>
          <p:cNvPr id="983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742" y="395605"/>
            <a:ext cx="2240956" cy="2981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704" y="3832359"/>
            <a:ext cx="2151994" cy="2684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0758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429" y="490728"/>
            <a:ext cx="8319761" cy="4525963"/>
          </a:xfrm>
        </p:spPr>
        <p:txBody>
          <a:bodyPr/>
          <a:lstStyle/>
          <a:p>
            <a:r>
              <a:rPr lang="en-US" dirty="0">
                <a:solidFill>
                  <a:schemeClr val="tx1"/>
                </a:solidFill>
                <a:latin typeface="+mn-lt"/>
                <a:ea typeface="+mn-ea"/>
                <a:cs typeface="+mn-cs"/>
              </a:rPr>
              <a:t>Remove the terra cotta tendon. </a:t>
            </a:r>
            <a:endParaRPr lang="en-US" dirty="0" smtClean="0">
              <a:solidFill>
                <a:schemeClr val="tx1"/>
              </a:solidFill>
              <a:latin typeface="+mn-lt"/>
              <a:ea typeface="+mn-ea"/>
              <a:cs typeface="+mn-cs"/>
            </a:endParaRPr>
          </a:p>
          <a:p>
            <a:endParaRPr lang="en-US" dirty="0" smtClean="0"/>
          </a:p>
          <a:p>
            <a:r>
              <a:rPr lang="en-US" dirty="0" smtClean="0">
                <a:solidFill>
                  <a:schemeClr val="tx1"/>
                </a:solidFill>
                <a:latin typeface="+mn-lt"/>
                <a:ea typeface="+mn-ea"/>
                <a:cs typeface="+mn-cs"/>
              </a:rPr>
              <a:t>Shape </a:t>
            </a:r>
            <a:r>
              <a:rPr lang="en-US" dirty="0">
                <a:solidFill>
                  <a:schemeClr val="tx1"/>
                </a:solidFill>
                <a:latin typeface="+mn-lt"/>
                <a:ea typeface="+mn-ea"/>
                <a:cs typeface="+mn-cs"/>
              </a:rPr>
              <a:t>the tendon to ‘fit’ into the opening. </a:t>
            </a:r>
            <a:endParaRPr lang="en-US" dirty="0" smtClean="0">
              <a:solidFill>
                <a:schemeClr val="tx1"/>
              </a:solidFill>
              <a:latin typeface="+mn-lt"/>
              <a:ea typeface="+mn-ea"/>
              <a:cs typeface="+mn-cs"/>
            </a:endParaRPr>
          </a:p>
          <a:p>
            <a:endParaRPr lang="en-US" dirty="0"/>
          </a:p>
          <a:p>
            <a:r>
              <a:rPr lang="en-US" dirty="0">
                <a:solidFill>
                  <a:schemeClr val="tx1"/>
                </a:solidFill>
                <a:latin typeface="+mn-lt"/>
                <a:ea typeface="+mn-ea"/>
                <a:cs typeface="+mn-cs"/>
              </a:rPr>
              <a:t>Blend the striations of the muscle into the tendon. </a:t>
            </a:r>
            <a:endParaRPr lang="en-US" dirty="0"/>
          </a:p>
        </p:txBody>
      </p:sp>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06" y="2833642"/>
            <a:ext cx="2846837" cy="3794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361" y="2833642"/>
            <a:ext cx="2857275" cy="3794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0319"/>
          <a:stretch/>
        </p:blipFill>
        <p:spPr bwMode="auto">
          <a:xfrm>
            <a:off x="6400800" y="2811282"/>
            <a:ext cx="2568028" cy="381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0961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2474976" y="274638"/>
            <a:ext cx="6545199" cy="1143000"/>
          </a:xfrm>
        </p:spPr>
        <p:txBody>
          <a:bodyPr/>
          <a:lstStyle/>
          <a:p>
            <a:r>
              <a:rPr lang="en-US" altLang="en-US" b="1" dirty="0" smtClean="0">
                <a:effectLst>
                  <a:outerShdw blurRad="38100" dist="38100" dir="2700000" algn="tl">
                    <a:srgbClr val="000000">
                      <a:alpha val="43137"/>
                    </a:srgbClr>
                  </a:outerShdw>
                </a:effectLst>
              </a:rPr>
              <a:t>Deep Muscles of the Upper Arm</a:t>
            </a:r>
            <a:endParaRPr lang="en-US" altLang="en-US" b="1" dirty="0">
              <a:effectLst>
                <a:outerShdw blurRad="38100" dist="38100" dir="2700000" algn="tl">
                  <a:srgbClr val="000000">
                    <a:alpha val="43137"/>
                  </a:srgbClr>
                </a:outerShdw>
              </a:effectLst>
            </a:endParaRPr>
          </a:p>
        </p:txBody>
      </p:sp>
      <p:sp>
        <p:nvSpPr>
          <p:cNvPr id="88067" name="Rectangle 3"/>
          <p:cNvSpPr>
            <a:spLocks noGrp="1" noChangeArrowheads="1"/>
          </p:cNvSpPr>
          <p:nvPr>
            <p:ph type="body" idx="1"/>
          </p:nvPr>
        </p:nvSpPr>
        <p:spPr/>
        <p:txBody>
          <a:bodyPr/>
          <a:lstStyle/>
          <a:p>
            <a:r>
              <a:rPr lang="en-US" dirty="0" smtClean="0">
                <a:solidFill>
                  <a:schemeClr val="tx1"/>
                </a:solidFill>
                <a:latin typeface="+mn-lt"/>
                <a:ea typeface="+mn-ea"/>
                <a:cs typeface="+mn-cs"/>
              </a:rPr>
              <a:t>Single </a:t>
            </a:r>
            <a:r>
              <a:rPr lang="en-US" dirty="0">
                <a:solidFill>
                  <a:schemeClr val="tx1"/>
                </a:solidFill>
                <a:latin typeface="+mn-lt"/>
                <a:ea typeface="+mn-ea"/>
                <a:cs typeface="+mn-cs"/>
              </a:rPr>
              <a:t>joint muscles (cover only one joint). </a:t>
            </a:r>
            <a:endParaRPr lang="en-US" dirty="0" smtClean="0">
              <a:solidFill>
                <a:schemeClr val="tx1"/>
              </a:solidFill>
              <a:latin typeface="+mn-lt"/>
              <a:ea typeface="+mn-ea"/>
              <a:cs typeface="+mn-cs"/>
            </a:endParaRPr>
          </a:p>
          <a:p>
            <a:r>
              <a:rPr lang="en-US" dirty="0" smtClean="0">
                <a:solidFill>
                  <a:schemeClr val="tx1"/>
                </a:solidFill>
                <a:latin typeface="+mn-lt"/>
                <a:ea typeface="+mn-ea"/>
                <a:cs typeface="+mn-cs"/>
              </a:rPr>
              <a:t>Closest </a:t>
            </a:r>
            <a:r>
              <a:rPr lang="en-US" dirty="0">
                <a:solidFill>
                  <a:schemeClr val="tx1"/>
                </a:solidFill>
                <a:latin typeface="+mn-lt"/>
                <a:ea typeface="+mn-ea"/>
                <a:cs typeface="+mn-cs"/>
              </a:rPr>
              <a:t>to the elbow joint </a:t>
            </a:r>
            <a:r>
              <a:rPr lang="en-US" dirty="0" smtClean="0">
                <a:solidFill>
                  <a:schemeClr val="tx1"/>
                </a:solidFill>
                <a:latin typeface="+mn-lt"/>
                <a:ea typeface="+mn-ea"/>
                <a:cs typeface="+mn-cs"/>
              </a:rPr>
              <a:t>(hinge </a:t>
            </a:r>
            <a:r>
              <a:rPr lang="en-US" dirty="0" err="1" smtClean="0">
                <a:solidFill>
                  <a:schemeClr val="tx1"/>
                </a:solidFill>
                <a:latin typeface="+mn-lt"/>
                <a:ea typeface="+mn-ea"/>
                <a:cs typeface="+mn-cs"/>
              </a:rPr>
              <a:t>jt</a:t>
            </a:r>
            <a:r>
              <a:rPr lang="en-US" dirty="0">
                <a:solidFill>
                  <a:schemeClr val="tx1"/>
                </a:solidFill>
                <a:latin typeface="+mn-lt"/>
                <a:ea typeface="+mn-ea"/>
                <a:cs typeface="+mn-cs"/>
              </a:rPr>
              <a:t>) </a:t>
            </a:r>
            <a:endParaRPr lang="en-US" dirty="0" smtClean="0">
              <a:solidFill>
                <a:schemeClr val="tx1"/>
              </a:solidFill>
              <a:latin typeface="+mn-lt"/>
              <a:ea typeface="+mn-ea"/>
              <a:cs typeface="+mn-cs"/>
            </a:endParaRPr>
          </a:p>
          <a:p>
            <a:r>
              <a:rPr lang="en-US" dirty="0" smtClean="0">
                <a:solidFill>
                  <a:schemeClr val="tx1"/>
                </a:solidFill>
                <a:latin typeface="+mn-lt"/>
                <a:ea typeface="+mn-ea"/>
                <a:cs typeface="+mn-cs"/>
              </a:rPr>
              <a:t>Provide </a:t>
            </a:r>
            <a:r>
              <a:rPr lang="en-US" dirty="0">
                <a:solidFill>
                  <a:schemeClr val="tx1"/>
                </a:solidFill>
                <a:latin typeface="+mn-lt"/>
                <a:ea typeface="+mn-ea"/>
                <a:cs typeface="+mn-cs"/>
              </a:rPr>
              <a:t>stability and anchoring for the larger superficial muscles. </a:t>
            </a:r>
            <a:endParaRPr lang="en-US" dirty="0" smtClean="0">
              <a:solidFill>
                <a:schemeClr val="tx1"/>
              </a:solidFill>
              <a:latin typeface="+mn-lt"/>
              <a:ea typeface="+mn-ea"/>
              <a:cs typeface="+mn-cs"/>
            </a:endParaRPr>
          </a:p>
          <a:p>
            <a:r>
              <a:rPr lang="en-US" dirty="0" smtClean="0">
                <a:solidFill>
                  <a:schemeClr val="tx1"/>
                </a:solidFill>
                <a:latin typeface="+mn-lt"/>
                <a:ea typeface="+mn-ea"/>
                <a:cs typeface="+mn-cs"/>
              </a:rPr>
              <a:t>Use </a:t>
            </a:r>
            <a:r>
              <a:rPr lang="en-US" dirty="0">
                <a:solidFill>
                  <a:schemeClr val="tx1"/>
                </a:solidFill>
                <a:latin typeface="+mn-lt"/>
                <a:ea typeface="+mn-ea"/>
                <a:cs typeface="+mn-cs"/>
              </a:rPr>
              <a:t>Terra Cotta clay for the muscles. </a:t>
            </a:r>
            <a:endParaRPr lang="en-US"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834834"/>
          </a:xfrm>
        </p:spPr>
        <p:txBody>
          <a:bodyPr/>
          <a:lstStyle/>
          <a:p>
            <a:r>
              <a:rPr lang="en-US" b="1" dirty="0" smtClean="0">
                <a:effectLst>
                  <a:outerShdw blurRad="38100" dist="38100" dir="2700000" algn="tl">
                    <a:srgbClr val="000000">
                      <a:alpha val="43137"/>
                    </a:srgbClr>
                  </a:outerShdw>
                </a:effectLst>
              </a:rPr>
              <a:t>Brachialis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5613" y="1295400"/>
            <a:ext cx="8226425" cy="4525963"/>
          </a:xfrm>
        </p:spPr>
        <p:txBody>
          <a:bodyPr/>
          <a:lstStyle/>
          <a:p>
            <a:r>
              <a:rPr lang="en-US" i="1" dirty="0" smtClean="0">
                <a:solidFill>
                  <a:schemeClr val="tx1"/>
                </a:solidFill>
                <a:latin typeface="+mn-lt"/>
                <a:ea typeface="+mn-ea"/>
                <a:cs typeface="+mn-cs"/>
              </a:rPr>
              <a:t>Remember!   When </a:t>
            </a:r>
            <a:r>
              <a:rPr lang="en-US" i="1" dirty="0">
                <a:solidFill>
                  <a:schemeClr val="tx1"/>
                </a:solidFill>
                <a:latin typeface="+mn-lt"/>
                <a:ea typeface="+mn-ea"/>
                <a:cs typeface="+mn-cs"/>
              </a:rPr>
              <a:t>a regional term or bone name is at the beginning of the muscle’s name…it gives away its origin. </a:t>
            </a:r>
            <a:endParaRPr lang="en-US" dirty="0">
              <a:solidFill>
                <a:schemeClr val="tx1"/>
              </a:solidFill>
              <a:latin typeface="+mn-lt"/>
              <a:ea typeface="+mn-ea"/>
              <a:cs typeface="+mn-cs"/>
            </a:endParaRPr>
          </a:p>
          <a:p>
            <a:endParaRPr lang="en-US" dirty="0" smtClean="0"/>
          </a:p>
          <a:p>
            <a:r>
              <a:rPr lang="en-US" b="1" dirty="0" smtClean="0">
                <a:solidFill>
                  <a:schemeClr val="tx1"/>
                </a:solidFill>
                <a:latin typeface="+mn-lt"/>
                <a:ea typeface="+mn-ea"/>
                <a:cs typeface="+mn-cs"/>
              </a:rPr>
              <a:t>O = </a:t>
            </a:r>
            <a:r>
              <a:rPr lang="en-US" b="1" dirty="0">
                <a:solidFill>
                  <a:schemeClr val="tx1"/>
                </a:solidFill>
                <a:latin typeface="+mn-lt"/>
                <a:ea typeface="+mn-ea"/>
                <a:cs typeface="+mn-cs"/>
              </a:rPr>
              <a:t>halfway down the anterior </a:t>
            </a:r>
            <a:r>
              <a:rPr lang="en-US" b="1" dirty="0" err="1" smtClean="0">
                <a:solidFill>
                  <a:schemeClr val="tx1"/>
                </a:solidFill>
                <a:latin typeface="+mn-lt"/>
                <a:ea typeface="+mn-ea"/>
                <a:cs typeface="+mn-cs"/>
              </a:rPr>
              <a:t>humerus</a:t>
            </a:r>
            <a:r>
              <a:rPr lang="en-US" b="1" dirty="0" smtClean="0">
                <a:solidFill>
                  <a:schemeClr val="tx1"/>
                </a:solidFill>
                <a:latin typeface="+mn-lt"/>
                <a:ea typeface="+mn-ea"/>
                <a:cs typeface="+mn-cs"/>
              </a:rPr>
              <a:t> </a:t>
            </a:r>
          </a:p>
          <a:p>
            <a:r>
              <a:rPr lang="en-US" b="1" dirty="0" smtClean="0">
                <a:solidFill>
                  <a:schemeClr val="tx1"/>
                </a:solidFill>
                <a:latin typeface="+mn-lt"/>
                <a:ea typeface="+mn-ea"/>
                <a:cs typeface="+mn-cs"/>
              </a:rPr>
              <a:t>I = </a:t>
            </a:r>
            <a:r>
              <a:rPr lang="en-US" b="1" dirty="0">
                <a:solidFill>
                  <a:schemeClr val="tx1"/>
                </a:solidFill>
                <a:latin typeface="+mn-lt"/>
                <a:ea typeface="+mn-ea"/>
                <a:cs typeface="+mn-cs"/>
              </a:rPr>
              <a:t>proximal ulna </a:t>
            </a:r>
            <a:r>
              <a:rPr lang="en-US" b="1" dirty="0" smtClean="0">
                <a:solidFill>
                  <a:schemeClr val="tx1"/>
                </a:solidFill>
                <a:latin typeface="+mn-lt"/>
                <a:ea typeface="+mn-ea"/>
                <a:cs typeface="+mn-cs"/>
              </a:rPr>
              <a:t>(</a:t>
            </a:r>
            <a:r>
              <a:rPr lang="en-US" b="1" dirty="0" smtClean="0">
                <a:solidFill>
                  <a:schemeClr val="tx1"/>
                </a:solidFill>
                <a:latin typeface="+mn-lt"/>
                <a:ea typeface="+mn-ea"/>
                <a:cs typeface="+mn-cs"/>
              </a:rPr>
              <a:t>attaches to both the lateral and medial side of the arm)</a:t>
            </a:r>
            <a:endParaRPr lang="en-US" dirty="0">
              <a:solidFill>
                <a:schemeClr val="tx1"/>
              </a:solidFill>
              <a:latin typeface="+mn-lt"/>
              <a:ea typeface="+mn-ea"/>
              <a:cs typeface="+mn-cs"/>
            </a:endParaRPr>
          </a:p>
          <a:p>
            <a:r>
              <a:rPr lang="en-US" b="1" dirty="0" smtClean="0">
                <a:solidFill>
                  <a:schemeClr val="tx1"/>
                </a:solidFill>
                <a:latin typeface="+mn-lt"/>
                <a:ea typeface="+mn-ea"/>
                <a:cs typeface="+mn-cs"/>
              </a:rPr>
              <a:t>A = </a:t>
            </a:r>
            <a:r>
              <a:rPr lang="en-US" b="1" dirty="0">
                <a:solidFill>
                  <a:schemeClr val="tx1"/>
                </a:solidFill>
                <a:latin typeface="+mn-lt"/>
                <a:ea typeface="+mn-ea"/>
                <a:cs typeface="+mn-cs"/>
              </a:rPr>
              <a:t>flexes elbow (a muscle on the ventral side is ALWAYS a flexor!) </a:t>
            </a:r>
            <a:endParaRPr lang="en-US" b="1" dirty="0" smtClean="0">
              <a:solidFill>
                <a:schemeClr val="tx1"/>
              </a:solidFill>
              <a:latin typeface="+mn-lt"/>
              <a:ea typeface="+mn-ea"/>
              <a:cs typeface="+mn-cs"/>
            </a:endParaRPr>
          </a:p>
          <a:p>
            <a:endParaRPr lang="en-US" b="1" dirty="0"/>
          </a:p>
          <a:p>
            <a:r>
              <a:rPr lang="en-US" dirty="0" smtClean="0"/>
              <a:t>Using a Vis-à-vis marker, mark the O &amp; I of the Brachialis</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type="body" idx="1"/>
          </p:nvPr>
        </p:nvSpPr>
        <p:spPr>
          <a:xfrm>
            <a:off x="5118968" y="268224"/>
            <a:ext cx="3927496" cy="4525963"/>
          </a:xfrm>
        </p:spPr>
        <p:txBody>
          <a:bodyPr/>
          <a:lstStyle/>
          <a:p>
            <a:r>
              <a:rPr lang="en-US" dirty="0" smtClean="0"/>
              <a:t>Using a Vis-à-vis marker, mark the O &amp; I of the Brachialis</a:t>
            </a:r>
          </a:p>
          <a:p>
            <a:pPr lvl="1"/>
            <a:r>
              <a:rPr lang="en-US" altLang="en-US" dirty="0" smtClean="0"/>
              <a:t>Notice there are two </a:t>
            </a:r>
            <a:r>
              <a:rPr lang="en-US" altLang="en-US" dirty="0" err="1" smtClean="0"/>
              <a:t>Os</a:t>
            </a:r>
            <a:r>
              <a:rPr lang="en-US" altLang="en-US" dirty="0" smtClean="0"/>
              <a:t>!</a:t>
            </a:r>
          </a:p>
          <a:p>
            <a:pPr lvl="1"/>
            <a:endParaRPr lang="en-US" altLang="en-US" dirty="0"/>
          </a:p>
          <a:p>
            <a:pPr lvl="1"/>
            <a:endParaRPr lang="en-US" altLang="en-US" dirty="0" smtClean="0"/>
          </a:p>
          <a:p>
            <a:pPr lvl="1"/>
            <a:endParaRPr lang="en-US" altLang="en-US" dirty="0"/>
          </a:p>
          <a:p>
            <a:r>
              <a:rPr lang="en-US" dirty="0" smtClean="0">
                <a:solidFill>
                  <a:schemeClr val="tx1"/>
                </a:solidFill>
                <a:latin typeface="+mn-lt"/>
                <a:ea typeface="+mn-ea"/>
                <a:cs typeface="+mn-cs"/>
              </a:rPr>
              <a:t>Form </a:t>
            </a:r>
            <a:r>
              <a:rPr lang="en-US" dirty="0">
                <a:solidFill>
                  <a:schemeClr val="tx1"/>
                </a:solidFill>
                <a:latin typeface="+mn-lt"/>
                <a:ea typeface="+mn-ea"/>
                <a:cs typeface="+mn-cs"/>
              </a:rPr>
              <a:t>a ball of Terra Cotta clay about the size of a peanut M&amp;M™. Turn the ball into a tube and measure the tube to make sure it is about 2/3 of the distance between the </a:t>
            </a:r>
            <a:r>
              <a:rPr lang="en-US" dirty="0" smtClean="0">
                <a:solidFill>
                  <a:schemeClr val="tx1"/>
                </a:solidFill>
                <a:latin typeface="+mn-lt"/>
                <a:ea typeface="+mn-ea"/>
                <a:cs typeface="+mn-cs"/>
              </a:rPr>
              <a:t>attachments</a:t>
            </a:r>
            <a:r>
              <a:rPr lang="en-US" dirty="0">
                <a:solidFill>
                  <a:schemeClr val="tx1"/>
                </a:solidFill>
                <a:latin typeface="+mn-lt"/>
                <a:ea typeface="+mn-ea"/>
                <a:cs typeface="+mn-cs"/>
              </a:rPr>
              <a:t>. </a:t>
            </a:r>
          </a:p>
          <a:p>
            <a:pPr lvl="1"/>
            <a:endParaRPr lang="en-US" altLang="en-US" dirty="0"/>
          </a:p>
        </p:txBody>
      </p:sp>
      <p:pic>
        <p:nvPicPr>
          <p:cNvPr id="901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818" y="268223"/>
            <a:ext cx="3863910" cy="2902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11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28534"/>
          <a:stretch/>
        </p:blipFill>
        <p:spPr bwMode="auto">
          <a:xfrm>
            <a:off x="766763" y="3718560"/>
            <a:ext cx="3914965" cy="2913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84576" y="514855"/>
            <a:ext cx="5681472" cy="4525963"/>
          </a:xfrm>
        </p:spPr>
        <p:txBody>
          <a:bodyPr/>
          <a:lstStyle/>
          <a:p>
            <a:r>
              <a:rPr lang="en-US" dirty="0" smtClean="0">
                <a:solidFill>
                  <a:schemeClr val="tx1"/>
                </a:solidFill>
                <a:latin typeface="+mn-lt"/>
                <a:ea typeface="+mn-ea"/>
                <a:cs typeface="+mn-cs"/>
              </a:rPr>
              <a:t>Turn </a:t>
            </a:r>
            <a:r>
              <a:rPr lang="en-US" dirty="0">
                <a:solidFill>
                  <a:schemeClr val="tx1"/>
                </a:solidFill>
                <a:latin typeface="+mn-lt"/>
                <a:ea typeface="+mn-ea"/>
                <a:cs typeface="+mn-cs"/>
              </a:rPr>
              <a:t>the tube into a carrot (by tilting the hand into a 10 degree angle). Place the carrot with the narrow side up to measure. The carrot should now come close to reaching the attachments. </a:t>
            </a:r>
            <a:endParaRPr lang="en-US" dirty="0" smtClean="0">
              <a:solidFill>
                <a:schemeClr val="tx1"/>
              </a:solidFill>
              <a:latin typeface="+mn-lt"/>
              <a:ea typeface="+mn-ea"/>
              <a:cs typeface="+mn-cs"/>
            </a:endParaRPr>
          </a:p>
          <a:p>
            <a:endParaRPr lang="en-US" dirty="0"/>
          </a:p>
          <a:p>
            <a:endParaRPr lang="en-US" dirty="0" smtClean="0">
              <a:solidFill>
                <a:schemeClr val="tx1"/>
              </a:solidFill>
              <a:latin typeface="+mn-lt"/>
              <a:ea typeface="+mn-ea"/>
              <a:cs typeface="+mn-cs"/>
            </a:endParaRPr>
          </a:p>
          <a:p>
            <a:r>
              <a:rPr lang="en-US" dirty="0" smtClean="0">
                <a:solidFill>
                  <a:schemeClr val="tx1"/>
                </a:solidFill>
                <a:latin typeface="+mn-lt"/>
                <a:ea typeface="+mn-ea"/>
                <a:cs typeface="+mn-cs"/>
              </a:rPr>
              <a:t>Using </a:t>
            </a:r>
            <a:r>
              <a:rPr lang="en-US" dirty="0">
                <a:solidFill>
                  <a:schemeClr val="tx1"/>
                </a:solidFill>
                <a:latin typeface="+mn-lt"/>
                <a:ea typeface="+mn-ea"/>
                <a:cs typeface="+mn-cs"/>
              </a:rPr>
              <a:t>the clay tool, split the end of the carrot down the middle to form the two attachments for the origins. </a:t>
            </a:r>
          </a:p>
          <a:p>
            <a:endParaRPr lang="en-US" dirty="0">
              <a:solidFill>
                <a:schemeClr val="tx1"/>
              </a:solidFill>
              <a:latin typeface="+mn-lt"/>
              <a:ea typeface="+mn-ea"/>
              <a:cs typeface="+mn-cs"/>
            </a:endParaRPr>
          </a:p>
          <a:p>
            <a:endParaRPr lang="en-US" dirty="0"/>
          </a:p>
        </p:txBody>
      </p:sp>
      <p:pic>
        <p:nvPicPr>
          <p:cNvPr id="942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171" r="27012"/>
          <a:stretch/>
        </p:blipFill>
        <p:spPr bwMode="auto">
          <a:xfrm>
            <a:off x="512064" y="514855"/>
            <a:ext cx="2328672" cy="300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5762" b="19424"/>
          <a:stretch/>
        </p:blipFill>
        <p:spPr bwMode="auto">
          <a:xfrm>
            <a:off x="4557617" y="5047488"/>
            <a:ext cx="2072503" cy="14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1757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1424" y="807720"/>
            <a:ext cx="5803392" cy="4525963"/>
          </a:xfrm>
        </p:spPr>
        <p:txBody>
          <a:bodyPr/>
          <a:lstStyle/>
          <a:p>
            <a:r>
              <a:rPr lang="en-US" dirty="0" smtClean="0">
                <a:solidFill>
                  <a:schemeClr val="tx1"/>
                </a:solidFill>
                <a:latin typeface="+mn-lt"/>
                <a:ea typeface="+mn-ea"/>
                <a:cs typeface="+mn-cs"/>
              </a:rPr>
              <a:t>Attach </a:t>
            </a:r>
            <a:r>
              <a:rPr lang="en-US" dirty="0">
                <a:solidFill>
                  <a:schemeClr val="tx1"/>
                </a:solidFill>
                <a:latin typeface="+mn-lt"/>
                <a:ea typeface="+mn-ea"/>
                <a:cs typeface="+mn-cs"/>
              </a:rPr>
              <a:t>the ‘split top’ to each of the origin attachments. </a:t>
            </a:r>
            <a:endParaRPr lang="en-US" dirty="0" smtClean="0">
              <a:solidFill>
                <a:schemeClr val="tx1"/>
              </a:solidFill>
              <a:latin typeface="+mn-lt"/>
              <a:ea typeface="+mn-ea"/>
              <a:cs typeface="+mn-cs"/>
            </a:endParaRPr>
          </a:p>
          <a:p>
            <a:endParaRPr lang="en-US" dirty="0"/>
          </a:p>
          <a:p>
            <a:endParaRPr lang="en-US" dirty="0" smtClean="0">
              <a:solidFill>
                <a:schemeClr val="tx1"/>
              </a:solidFill>
              <a:latin typeface="+mn-lt"/>
              <a:ea typeface="+mn-ea"/>
              <a:cs typeface="+mn-cs"/>
            </a:endParaRPr>
          </a:p>
          <a:p>
            <a:r>
              <a:rPr lang="en-US" dirty="0" smtClean="0">
                <a:solidFill>
                  <a:schemeClr val="tx1"/>
                </a:solidFill>
                <a:latin typeface="+mn-lt"/>
                <a:ea typeface="+mn-ea"/>
                <a:cs typeface="+mn-cs"/>
              </a:rPr>
              <a:t>Students </a:t>
            </a:r>
            <a:r>
              <a:rPr lang="en-US" dirty="0">
                <a:solidFill>
                  <a:schemeClr val="tx1"/>
                </a:solidFill>
                <a:latin typeface="+mn-lt"/>
                <a:ea typeface="+mn-ea"/>
                <a:cs typeface="+mn-cs"/>
              </a:rPr>
              <a:t>flatten the tube (belly of the muscle) with their thumb. Finish the muscle by trimming the sides, smooth the edges and taper the bottom of the muscle to fit the insertion on the ulna. </a:t>
            </a:r>
          </a:p>
          <a:p>
            <a:endParaRPr lang="en-US" dirty="0">
              <a:solidFill>
                <a:schemeClr val="tx1"/>
              </a:solidFill>
              <a:latin typeface="+mn-lt"/>
              <a:ea typeface="+mn-ea"/>
              <a:cs typeface="+mn-cs"/>
            </a:endParaRPr>
          </a:p>
        </p:txBody>
      </p:sp>
      <p:pic>
        <p:nvPicPr>
          <p:cNvPr id="952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6616"/>
          <a:stretch/>
        </p:blipFill>
        <p:spPr bwMode="auto">
          <a:xfrm>
            <a:off x="706565" y="693595"/>
            <a:ext cx="1975675" cy="2013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25773"/>
          <a:stretch/>
        </p:blipFill>
        <p:spPr bwMode="auto">
          <a:xfrm>
            <a:off x="6266021" y="4450399"/>
            <a:ext cx="2220504" cy="223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26727"/>
          <a:stretch/>
        </p:blipFill>
        <p:spPr bwMode="auto">
          <a:xfrm>
            <a:off x="3463480" y="4450398"/>
            <a:ext cx="2187987" cy="223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0224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86784" y="527304"/>
            <a:ext cx="4890326" cy="4525963"/>
          </a:xfrm>
        </p:spPr>
        <p:txBody>
          <a:bodyPr/>
          <a:lstStyle/>
          <a:p>
            <a:r>
              <a:rPr lang="en-US" dirty="0" smtClean="0">
                <a:solidFill>
                  <a:schemeClr val="tx1"/>
                </a:solidFill>
                <a:latin typeface="+mn-lt"/>
                <a:ea typeface="+mn-ea"/>
                <a:cs typeface="+mn-cs"/>
              </a:rPr>
              <a:t>Form </a:t>
            </a:r>
            <a:r>
              <a:rPr lang="en-US" dirty="0">
                <a:solidFill>
                  <a:schemeClr val="tx1"/>
                </a:solidFill>
                <a:latin typeface="+mn-lt"/>
                <a:ea typeface="+mn-ea"/>
                <a:cs typeface="+mn-cs"/>
              </a:rPr>
              <a:t>a line where the muscle becomes tendon and then striate the belly of the muscle so that the muscle fibers would pull the ulna up. </a:t>
            </a:r>
            <a:endParaRPr lang="en-US" dirty="0" smtClean="0">
              <a:solidFill>
                <a:schemeClr val="tx1"/>
              </a:solidFill>
              <a:latin typeface="+mn-lt"/>
              <a:ea typeface="+mn-ea"/>
              <a:cs typeface="+mn-cs"/>
            </a:endParaRPr>
          </a:p>
          <a:p>
            <a:endParaRPr lang="en-US" dirty="0" smtClean="0"/>
          </a:p>
          <a:p>
            <a:r>
              <a:rPr lang="en-US" dirty="0" smtClean="0"/>
              <a:t>We will leave the tendon terra cotta since we will not be able to actual see it once we add on the superficial muscles.</a:t>
            </a:r>
            <a:endParaRPr lang="en-US" dirty="0"/>
          </a:p>
          <a:p>
            <a:endParaRPr lang="en-US" dirty="0" smtClean="0">
              <a:solidFill>
                <a:schemeClr val="tx1"/>
              </a:solidFill>
              <a:latin typeface="+mn-lt"/>
              <a:ea typeface="+mn-ea"/>
              <a:cs typeface="+mn-cs"/>
            </a:endParaRPr>
          </a:p>
          <a:p>
            <a:r>
              <a:rPr lang="en-US" dirty="0" smtClean="0"/>
              <a:t>Brachialis is finished!</a:t>
            </a:r>
            <a:endParaRPr lang="en-US" dirty="0"/>
          </a:p>
        </p:txBody>
      </p:sp>
      <p:pic>
        <p:nvPicPr>
          <p:cNvPr id="962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9801" y="580754"/>
            <a:ext cx="2723959" cy="2034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0719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834834"/>
          </a:xfrm>
        </p:spPr>
        <p:txBody>
          <a:bodyPr/>
          <a:lstStyle/>
          <a:p>
            <a:r>
              <a:rPr lang="en-US" b="1" dirty="0" smtClean="0">
                <a:effectLst>
                  <a:outerShdw blurRad="38100" dist="38100" dir="2700000" algn="tl">
                    <a:srgbClr val="000000">
                      <a:alpha val="43137"/>
                    </a:srgbClr>
                  </a:outerShdw>
                </a:effectLst>
              </a:rPr>
              <a:t>Triceps Medial Head</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5613" y="1295400"/>
            <a:ext cx="8226425" cy="4525963"/>
          </a:xfrm>
        </p:spPr>
        <p:txBody>
          <a:bodyPr/>
          <a:lstStyle/>
          <a:p>
            <a:r>
              <a:rPr lang="en-US" i="1" dirty="0" smtClean="0">
                <a:solidFill>
                  <a:schemeClr val="tx1"/>
                </a:solidFill>
                <a:latin typeface="+mn-lt"/>
                <a:ea typeface="+mn-ea"/>
                <a:cs typeface="+mn-cs"/>
              </a:rPr>
              <a:t>Tri</a:t>
            </a:r>
            <a:r>
              <a:rPr lang="en-US" i="1" dirty="0">
                <a:solidFill>
                  <a:schemeClr val="tx1"/>
                </a:solidFill>
                <a:latin typeface="+mn-lt"/>
                <a:ea typeface="+mn-ea"/>
                <a:cs typeface="+mn-cs"/>
              </a:rPr>
              <a:t>= 3 parts or heads to this muscle. Each part will descript its location on the arm. </a:t>
            </a:r>
          </a:p>
          <a:p>
            <a:endParaRPr lang="en-US" dirty="0" smtClean="0"/>
          </a:p>
          <a:p>
            <a:r>
              <a:rPr lang="en-US" b="1" dirty="0" smtClean="0">
                <a:solidFill>
                  <a:schemeClr val="tx1"/>
                </a:solidFill>
                <a:latin typeface="+mn-lt"/>
                <a:ea typeface="+mn-ea"/>
                <a:cs typeface="+mn-cs"/>
              </a:rPr>
              <a:t>O = </a:t>
            </a:r>
            <a:r>
              <a:rPr lang="en-US" b="1" dirty="0">
                <a:solidFill>
                  <a:schemeClr val="tx1"/>
                </a:solidFill>
                <a:latin typeface="+mn-lt"/>
                <a:ea typeface="+mn-ea"/>
                <a:cs typeface="+mn-cs"/>
              </a:rPr>
              <a:t>1/3 of the way down on the posterior (dorsal) side of the arm </a:t>
            </a:r>
            <a:endParaRPr lang="en-US" dirty="0">
              <a:solidFill>
                <a:schemeClr val="tx1"/>
              </a:solidFill>
              <a:latin typeface="+mn-lt"/>
              <a:ea typeface="+mn-ea"/>
              <a:cs typeface="+mn-cs"/>
            </a:endParaRPr>
          </a:p>
          <a:p>
            <a:r>
              <a:rPr lang="en-US" b="1" dirty="0" smtClean="0">
                <a:solidFill>
                  <a:schemeClr val="tx1"/>
                </a:solidFill>
                <a:latin typeface="+mn-lt"/>
                <a:ea typeface="+mn-ea"/>
                <a:cs typeface="+mn-cs"/>
              </a:rPr>
              <a:t>I = </a:t>
            </a:r>
            <a:r>
              <a:rPr lang="en-US" b="1" dirty="0" err="1">
                <a:solidFill>
                  <a:schemeClr val="tx1"/>
                </a:solidFill>
                <a:latin typeface="+mn-lt"/>
                <a:ea typeface="+mn-ea"/>
                <a:cs typeface="+mn-cs"/>
              </a:rPr>
              <a:t>Olecranal</a:t>
            </a:r>
            <a:r>
              <a:rPr lang="en-US" b="1" dirty="0">
                <a:solidFill>
                  <a:schemeClr val="tx1"/>
                </a:solidFill>
                <a:latin typeface="+mn-lt"/>
                <a:ea typeface="+mn-ea"/>
                <a:cs typeface="+mn-cs"/>
              </a:rPr>
              <a:t> process </a:t>
            </a:r>
            <a:endParaRPr lang="en-US" dirty="0">
              <a:solidFill>
                <a:schemeClr val="tx1"/>
              </a:solidFill>
              <a:latin typeface="+mn-lt"/>
              <a:ea typeface="+mn-ea"/>
              <a:cs typeface="+mn-cs"/>
            </a:endParaRPr>
          </a:p>
          <a:p>
            <a:r>
              <a:rPr lang="en-US" b="1" dirty="0" smtClean="0">
                <a:solidFill>
                  <a:schemeClr val="tx1"/>
                </a:solidFill>
                <a:latin typeface="+mn-lt"/>
                <a:ea typeface="+mn-ea"/>
                <a:cs typeface="+mn-cs"/>
              </a:rPr>
              <a:t>A = </a:t>
            </a:r>
            <a:r>
              <a:rPr lang="en-US" b="1" dirty="0">
                <a:solidFill>
                  <a:schemeClr val="tx1"/>
                </a:solidFill>
                <a:latin typeface="+mn-lt"/>
                <a:ea typeface="+mn-ea"/>
                <a:cs typeface="+mn-cs"/>
              </a:rPr>
              <a:t>Extends the arm (a muscle on the dorsal side ALWAYS extends the arm!) </a:t>
            </a:r>
            <a:endParaRPr lang="en-US" b="1" dirty="0" smtClean="0">
              <a:solidFill>
                <a:schemeClr val="tx1"/>
              </a:solidFill>
              <a:latin typeface="+mn-lt"/>
              <a:ea typeface="+mn-ea"/>
              <a:cs typeface="+mn-cs"/>
            </a:endParaRPr>
          </a:p>
          <a:p>
            <a:endParaRPr lang="en-US" b="1" dirty="0"/>
          </a:p>
          <a:p>
            <a:r>
              <a:rPr lang="en-US" dirty="0" smtClean="0"/>
              <a:t>Using a Vis-à-vis marker, mark the O &amp; I of the Triceps </a:t>
            </a:r>
            <a:r>
              <a:rPr lang="en-US" dirty="0"/>
              <a:t>m</a:t>
            </a:r>
            <a:r>
              <a:rPr lang="en-US" dirty="0" smtClean="0"/>
              <a:t>edial head</a:t>
            </a:r>
            <a:endParaRPr lang="en-US" dirty="0"/>
          </a:p>
        </p:txBody>
      </p:sp>
    </p:spTree>
    <p:extLst>
      <p:ext uri="{BB962C8B-B14F-4D97-AF65-F5344CB8AC3E}">
        <p14:creationId xmlns:p14="http://schemas.microsoft.com/office/powerpoint/2010/main" val="969804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3291840" y="527304"/>
            <a:ext cx="5585270"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a:lstStyle>
          <a:p>
            <a:r>
              <a:rPr lang="en-US" dirty="0" smtClean="0"/>
              <a:t>Using a Vis-à-vis marker, mark the O &amp; I of the Triceps medial head</a:t>
            </a:r>
          </a:p>
          <a:p>
            <a:endParaRPr lang="en-US" kern="0" dirty="0" smtClean="0"/>
          </a:p>
          <a:p>
            <a:r>
              <a:rPr lang="en-US" dirty="0" smtClean="0"/>
              <a:t>Form </a:t>
            </a:r>
            <a:r>
              <a:rPr lang="en-US" dirty="0"/>
              <a:t>a carrot of terra cotta clay (just like the one we did for the Brachialis) and place it on the board between the attachments. This time, the carrot goes with the tip downward. </a:t>
            </a:r>
          </a:p>
          <a:p>
            <a:endParaRPr lang="en-US" kern="0" dirty="0"/>
          </a:p>
        </p:txBody>
      </p:sp>
      <p:pic>
        <p:nvPicPr>
          <p:cNvPr id="972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545" y="527304"/>
            <a:ext cx="2078051" cy="2756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3288" y="3710877"/>
            <a:ext cx="2242374" cy="2989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00726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med_0797_slide">
  <a:themeElements>
    <a:clrScheme name="Office Theme 2">
      <a:dk1>
        <a:srgbClr val="000000"/>
      </a:dk1>
      <a:lt1>
        <a:srgbClr val="FFCC99"/>
      </a:lt1>
      <a:dk2>
        <a:srgbClr val="000000"/>
      </a:dk2>
      <a:lt2>
        <a:srgbClr val="CCCCCC"/>
      </a:lt2>
      <a:accent1>
        <a:srgbClr val="8C3823"/>
      </a:accent1>
      <a:accent2>
        <a:srgbClr val="6E4D00"/>
      </a:accent2>
      <a:accent3>
        <a:srgbClr val="FFE2CA"/>
      </a:accent3>
      <a:accent4>
        <a:srgbClr val="000000"/>
      </a:accent4>
      <a:accent5>
        <a:srgbClr val="C5AEAC"/>
      </a:accent5>
      <a:accent6>
        <a:srgbClr val="634500"/>
      </a:accent6>
      <a:hlink>
        <a:srgbClr val="803100"/>
      </a:hlink>
      <a:folHlink>
        <a:srgbClr val="80003E"/>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CC99"/>
        </a:lt1>
        <a:dk2>
          <a:srgbClr val="000000"/>
        </a:dk2>
        <a:lt2>
          <a:srgbClr val="CCCCCC"/>
        </a:lt2>
        <a:accent1>
          <a:srgbClr val="8C541C"/>
        </a:accent1>
        <a:accent2>
          <a:srgbClr val="804000"/>
        </a:accent2>
        <a:accent3>
          <a:srgbClr val="FFE2CA"/>
        </a:accent3>
        <a:accent4>
          <a:srgbClr val="000000"/>
        </a:accent4>
        <a:accent5>
          <a:srgbClr val="C5B3AB"/>
        </a:accent5>
        <a:accent6>
          <a:srgbClr val="733900"/>
        </a:accent6>
        <a:hlink>
          <a:srgbClr val="733511"/>
        </a:hlink>
        <a:folHlink>
          <a:srgbClr val="6B29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CC99"/>
        </a:lt1>
        <a:dk2>
          <a:srgbClr val="000000"/>
        </a:dk2>
        <a:lt2>
          <a:srgbClr val="CCCCCC"/>
        </a:lt2>
        <a:accent1>
          <a:srgbClr val="8C3823"/>
        </a:accent1>
        <a:accent2>
          <a:srgbClr val="6E4D00"/>
        </a:accent2>
        <a:accent3>
          <a:srgbClr val="FFE2CA"/>
        </a:accent3>
        <a:accent4>
          <a:srgbClr val="000000"/>
        </a:accent4>
        <a:accent5>
          <a:srgbClr val="C5AEAC"/>
        </a:accent5>
        <a:accent6>
          <a:srgbClr val="634500"/>
        </a:accent6>
        <a:hlink>
          <a:srgbClr val="803100"/>
        </a:hlink>
        <a:folHlink>
          <a:srgbClr val="80003E"/>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CC99"/>
        </a:lt1>
        <a:dk2>
          <a:srgbClr val="000000"/>
        </a:dk2>
        <a:lt2>
          <a:srgbClr val="CCCCCC"/>
        </a:lt2>
        <a:accent1>
          <a:srgbClr val="146644"/>
        </a:accent1>
        <a:accent2>
          <a:srgbClr val="804000"/>
        </a:accent2>
        <a:accent3>
          <a:srgbClr val="FFE2CA"/>
        </a:accent3>
        <a:accent4>
          <a:srgbClr val="000000"/>
        </a:accent4>
        <a:accent5>
          <a:srgbClr val="AAB8B0"/>
        </a:accent5>
        <a:accent6>
          <a:srgbClr val="733900"/>
        </a:accent6>
        <a:hlink>
          <a:srgbClr val="2F4C1F"/>
        </a:hlink>
        <a:folHlink>
          <a:srgbClr val="313559"/>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CC99"/>
        </a:lt1>
        <a:dk2>
          <a:srgbClr val="000000"/>
        </a:dk2>
        <a:lt2>
          <a:srgbClr val="CCCCCC"/>
        </a:lt2>
        <a:accent1>
          <a:srgbClr val="2C516E"/>
        </a:accent1>
        <a:accent2>
          <a:srgbClr val="5F661F"/>
        </a:accent2>
        <a:accent3>
          <a:srgbClr val="FFE2CA"/>
        </a:accent3>
        <a:accent4>
          <a:srgbClr val="000000"/>
        </a:accent4>
        <a:accent5>
          <a:srgbClr val="ACB3BA"/>
        </a:accent5>
        <a:accent6>
          <a:srgbClr val="555C1B"/>
        </a:accent6>
        <a:hlink>
          <a:srgbClr val="593156"/>
        </a:hlink>
        <a:folHlink>
          <a:srgbClr val="8031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8C541C"/>
        </a:accent1>
        <a:accent2>
          <a:srgbClr val="804000"/>
        </a:accent2>
        <a:accent3>
          <a:srgbClr val="FFFFFF"/>
        </a:accent3>
        <a:accent4>
          <a:srgbClr val="000000"/>
        </a:accent4>
        <a:accent5>
          <a:srgbClr val="C5B3AB"/>
        </a:accent5>
        <a:accent6>
          <a:srgbClr val="733900"/>
        </a:accent6>
        <a:hlink>
          <a:srgbClr val="733511"/>
        </a:hlink>
        <a:folHlink>
          <a:srgbClr val="6B29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8C3823"/>
        </a:accent1>
        <a:accent2>
          <a:srgbClr val="6E4D00"/>
        </a:accent2>
        <a:accent3>
          <a:srgbClr val="FFFFFF"/>
        </a:accent3>
        <a:accent4>
          <a:srgbClr val="000000"/>
        </a:accent4>
        <a:accent5>
          <a:srgbClr val="C5AEAC"/>
        </a:accent5>
        <a:accent6>
          <a:srgbClr val="634500"/>
        </a:accent6>
        <a:hlink>
          <a:srgbClr val="803100"/>
        </a:hlink>
        <a:folHlink>
          <a:srgbClr val="80003E"/>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146644"/>
        </a:accent1>
        <a:accent2>
          <a:srgbClr val="804000"/>
        </a:accent2>
        <a:accent3>
          <a:srgbClr val="FFFFFF"/>
        </a:accent3>
        <a:accent4>
          <a:srgbClr val="000000"/>
        </a:accent4>
        <a:accent5>
          <a:srgbClr val="AAB8B0"/>
        </a:accent5>
        <a:accent6>
          <a:srgbClr val="733900"/>
        </a:accent6>
        <a:hlink>
          <a:srgbClr val="2F4C1F"/>
        </a:hlink>
        <a:folHlink>
          <a:srgbClr val="313559"/>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2C516E"/>
        </a:accent1>
        <a:accent2>
          <a:srgbClr val="5F661F"/>
        </a:accent2>
        <a:accent3>
          <a:srgbClr val="FFFFFF"/>
        </a:accent3>
        <a:accent4>
          <a:srgbClr val="000000"/>
        </a:accent4>
        <a:accent5>
          <a:srgbClr val="ACB3BA"/>
        </a:accent5>
        <a:accent6>
          <a:srgbClr val="555C1B"/>
        </a:accent6>
        <a:hlink>
          <a:srgbClr val="593156"/>
        </a:hlink>
        <a:folHlink>
          <a:srgbClr val="8031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CC99"/>
      </a:lt1>
      <a:dk2>
        <a:srgbClr val="000000"/>
      </a:dk2>
      <a:lt2>
        <a:srgbClr val="CCCCCC"/>
      </a:lt2>
      <a:accent1>
        <a:srgbClr val="8C3823"/>
      </a:accent1>
      <a:accent2>
        <a:srgbClr val="6E4D00"/>
      </a:accent2>
      <a:accent3>
        <a:srgbClr val="FFE2CA"/>
      </a:accent3>
      <a:accent4>
        <a:srgbClr val="000000"/>
      </a:accent4>
      <a:accent5>
        <a:srgbClr val="C5AEAC"/>
      </a:accent5>
      <a:accent6>
        <a:srgbClr val="634500"/>
      </a:accent6>
      <a:hlink>
        <a:srgbClr val="803100"/>
      </a:hlink>
      <a:folHlink>
        <a:srgbClr val="80003E"/>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CC99"/>
        </a:lt1>
        <a:dk2>
          <a:srgbClr val="000000"/>
        </a:dk2>
        <a:lt2>
          <a:srgbClr val="CCCCCC"/>
        </a:lt2>
        <a:accent1>
          <a:srgbClr val="8C541C"/>
        </a:accent1>
        <a:accent2>
          <a:srgbClr val="804000"/>
        </a:accent2>
        <a:accent3>
          <a:srgbClr val="FFE2CA"/>
        </a:accent3>
        <a:accent4>
          <a:srgbClr val="000000"/>
        </a:accent4>
        <a:accent5>
          <a:srgbClr val="C5B3AB"/>
        </a:accent5>
        <a:accent6>
          <a:srgbClr val="733900"/>
        </a:accent6>
        <a:hlink>
          <a:srgbClr val="733511"/>
        </a:hlink>
        <a:folHlink>
          <a:srgbClr val="6B29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CC99"/>
        </a:lt1>
        <a:dk2>
          <a:srgbClr val="000000"/>
        </a:dk2>
        <a:lt2>
          <a:srgbClr val="CCCCCC"/>
        </a:lt2>
        <a:accent1>
          <a:srgbClr val="8C3823"/>
        </a:accent1>
        <a:accent2>
          <a:srgbClr val="6E4D00"/>
        </a:accent2>
        <a:accent3>
          <a:srgbClr val="FFE2CA"/>
        </a:accent3>
        <a:accent4>
          <a:srgbClr val="000000"/>
        </a:accent4>
        <a:accent5>
          <a:srgbClr val="C5AEAC"/>
        </a:accent5>
        <a:accent6>
          <a:srgbClr val="634500"/>
        </a:accent6>
        <a:hlink>
          <a:srgbClr val="803100"/>
        </a:hlink>
        <a:folHlink>
          <a:srgbClr val="80003E"/>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CC99"/>
        </a:lt1>
        <a:dk2>
          <a:srgbClr val="000000"/>
        </a:dk2>
        <a:lt2>
          <a:srgbClr val="CCCCCC"/>
        </a:lt2>
        <a:accent1>
          <a:srgbClr val="146644"/>
        </a:accent1>
        <a:accent2>
          <a:srgbClr val="804000"/>
        </a:accent2>
        <a:accent3>
          <a:srgbClr val="FFE2CA"/>
        </a:accent3>
        <a:accent4>
          <a:srgbClr val="000000"/>
        </a:accent4>
        <a:accent5>
          <a:srgbClr val="AAB8B0"/>
        </a:accent5>
        <a:accent6>
          <a:srgbClr val="733900"/>
        </a:accent6>
        <a:hlink>
          <a:srgbClr val="2F4C1F"/>
        </a:hlink>
        <a:folHlink>
          <a:srgbClr val="313559"/>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CC99"/>
        </a:lt1>
        <a:dk2>
          <a:srgbClr val="000000"/>
        </a:dk2>
        <a:lt2>
          <a:srgbClr val="CCCCCC"/>
        </a:lt2>
        <a:accent1>
          <a:srgbClr val="2C516E"/>
        </a:accent1>
        <a:accent2>
          <a:srgbClr val="5F661F"/>
        </a:accent2>
        <a:accent3>
          <a:srgbClr val="FFE2CA"/>
        </a:accent3>
        <a:accent4>
          <a:srgbClr val="000000"/>
        </a:accent4>
        <a:accent5>
          <a:srgbClr val="ACB3BA"/>
        </a:accent5>
        <a:accent6>
          <a:srgbClr val="555C1B"/>
        </a:accent6>
        <a:hlink>
          <a:srgbClr val="593156"/>
        </a:hlink>
        <a:folHlink>
          <a:srgbClr val="8031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8C541C"/>
        </a:accent1>
        <a:accent2>
          <a:srgbClr val="804000"/>
        </a:accent2>
        <a:accent3>
          <a:srgbClr val="FFFFFF"/>
        </a:accent3>
        <a:accent4>
          <a:srgbClr val="000000"/>
        </a:accent4>
        <a:accent5>
          <a:srgbClr val="C5B3AB"/>
        </a:accent5>
        <a:accent6>
          <a:srgbClr val="733900"/>
        </a:accent6>
        <a:hlink>
          <a:srgbClr val="733511"/>
        </a:hlink>
        <a:folHlink>
          <a:srgbClr val="6B29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8C3823"/>
        </a:accent1>
        <a:accent2>
          <a:srgbClr val="6E4D00"/>
        </a:accent2>
        <a:accent3>
          <a:srgbClr val="FFFFFF"/>
        </a:accent3>
        <a:accent4>
          <a:srgbClr val="000000"/>
        </a:accent4>
        <a:accent5>
          <a:srgbClr val="C5AEAC"/>
        </a:accent5>
        <a:accent6>
          <a:srgbClr val="634500"/>
        </a:accent6>
        <a:hlink>
          <a:srgbClr val="803100"/>
        </a:hlink>
        <a:folHlink>
          <a:srgbClr val="80003E"/>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146644"/>
        </a:accent1>
        <a:accent2>
          <a:srgbClr val="804000"/>
        </a:accent2>
        <a:accent3>
          <a:srgbClr val="FFFFFF"/>
        </a:accent3>
        <a:accent4>
          <a:srgbClr val="000000"/>
        </a:accent4>
        <a:accent5>
          <a:srgbClr val="AAB8B0"/>
        </a:accent5>
        <a:accent6>
          <a:srgbClr val="733900"/>
        </a:accent6>
        <a:hlink>
          <a:srgbClr val="2F4C1F"/>
        </a:hlink>
        <a:folHlink>
          <a:srgbClr val="313559"/>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2C516E"/>
        </a:accent1>
        <a:accent2>
          <a:srgbClr val="5F661F"/>
        </a:accent2>
        <a:accent3>
          <a:srgbClr val="FFFFFF"/>
        </a:accent3>
        <a:accent4>
          <a:srgbClr val="000000"/>
        </a:accent4>
        <a:accent5>
          <a:srgbClr val="ACB3BA"/>
        </a:accent5>
        <a:accent6>
          <a:srgbClr val="555C1B"/>
        </a:accent6>
        <a:hlink>
          <a:srgbClr val="593156"/>
        </a:hlink>
        <a:folHlink>
          <a:srgbClr val="8031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med_0797_slide</Template>
  <TotalTime>25</TotalTime>
  <Words>585</Words>
  <Application>Microsoft Office PowerPoint</Application>
  <PresentationFormat>On-screen Show (4:3)</PresentationFormat>
  <Paragraphs>62</Paragraphs>
  <Slides>11</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11</vt:i4>
      </vt:variant>
    </vt:vector>
  </HeadingPairs>
  <TitlesOfParts>
    <vt:vector size="14" baseType="lpstr">
      <vt:lpstr>Arial</vt:lpstr>
      <vt:lpstr>med_0797_slide</vt:lpstr>
      <vt:lpstr>1_Default Design</vt:lpstr>
      <vt:lpstr>Today’s Agenda:</vt:lpstr>
      <vt:lpstr>Deep Muscles of the Upper Arm</vt:lpstr>
      <vt:lpstr>Brachialis</vt:lpstr>
      <vt:lpstr>PowerPoint Presentation</vt:lpstr>
      <vt:lpstr>PowerPoint Presentation</vt:lpstr>
      <vt:lpstr>PowerPoint Presentation</vt:lpstr>
      <vt:lpstr>PowerPoint Presentation</vt:lpstr>
      <vt:lpstr>Triceps Medial Head</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Today’s Agenda:</dc:title>
  <dc:creator>Williams, Lydia L</dc:creator>
  <cp:lastModifiedBy>Williams, Lydia L</cp:lastModifiedBy>
  <cp:revision>3</cp:revision>
  <dcterms:created xsi:type="dcterms:W3CDTF">2015-02-18T14:33:39Z</dcterms:created>
  <dcterms:modified xsi:type="dcterms:W3CDTF">2015-02-18T14:59:34Z</dcterms:modified>
</cp:coreProperties>
</file>