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1324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DA22D-1888-4C23-913C-FAD7BB71777D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226F-D0B2-4965-9E84-F83E7FC5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0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92699-95E1-4F76-8E9E-DD2F26214EB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2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0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5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1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4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4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A09B092-1F3D-424F-A2FE-29D3CC7D2244}" type="datetimeFigureOut">
              <a:rPr lang="en-US" smtClean="0">
                <a:solidFill>
                  <a:srgbClr val="000000"/>
                </a:solidFill>
              </a:rPr>
              <a:pPr/>
              <a:t>2/8/2015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21AA19-1407-4293-87C3-D0BF6A0B5E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575" y="1139320"/>
            <a:ext cx="8915399" cy="765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/>
              <a:t>2/09/15 Today’s Agenda: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4526" y="1676400"/>
            <a:ext cx="6213475" cy="458724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US" sz="3400" b="1" dirty="0"/>
              <a:t>Students will label boney anatomy of the shoulder on Jimmy, Benny, and Penny.</a:t>
            </a:r>
            <a:endParaRPr lang="en-US" sz="3400" b="1" dirty="0"/>
          </a:p>
          <a:p>
            <a:pPr marL="457200" indent="-457200">
              <a:buAutoNum type="arabicPeriod"/>
            </a:pPr>
            <a:endParaRPr lang="en-US" sz="3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3400" b="1" dirty="0">
                <a:solidFill>
                  <a:srgbClr val="FF0000"/>
                </a:solidFill>
              </a:rPr>
              <a:t>TO</a:t>
            </a:r>
            <a:r>
              <a:rPr lang="en-US" sz="3400" b="1" dirty="0">
                <a:solidFill>
                  <a:srgbClr val="FF0000"/>
                </a:solidFill>
              </a:rPr>
              <a:t>:  </a:t>
            </a:r>
            <a:r>
              <a:rPr lang="en-US" sz="3400" b="1" dirty="0">
                <a:solidFill>
                  <a:srgbClr val="FF0000"/>
                </a:solidFill>
              </a:rPr>
              <a:t>Discuss the evaluation of management of rotator cuff and brachial plexus injuries.</a:t>
            </a:r>
            <a:endParaRPr lang="en-US" sz="3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3400" b="1" dirty="0"/>
          </a:p>
          <a:p>
            <a:pPr marL="457200" indent="-457200">
              <a:buAutoNum type="arabicPeriod"/>
            </a:pPr>
            <a:r>
              <a:rPr lang="en-US" sz="3400" b="1" dirty="0"/>
              <a:t>Students will </a:t>
            </a:r>
            <a:r>
              <a:rPr lang="en-US" sz="3400" b="1" dirty="0"/>
              <a:t>create an Upper Extremity Injuries </a:t>
            </a:r>
            <a:r>
              <a:rPr lang="en-US" sz="3400" b="1" dirty="0" err="1"/>
              <a:t>Quizlet</a:t>
            </a:r>
            <a:r>
              <a:rPr lang="en-US" sz="3400" b="1" dirty="0"/>
              <a:t> set.</a:t>
            </a:r>
            <a:endParaRPr lang="en-US" sz="3400" b="1" dirty="0"/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27064" y="1139320"/>
            <a:ext cx="2362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 EQ:  What are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common athletic injuries to the shoulder and how do they occur?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1:3 </a:t>
            </a:r>
            <a:r>
              <a:rPr lang="en-US" b="1" dirty="0">
                <a:solidFill>
                  <a:srgbClr val="000000"/>
                </a:solidFill>
              </a:rPr>
              <a:t>Identify major bones in the body.</a:t>
            </a:r>
          </a:p>
          <a:p>
            <a:r>
              <a:rPr lang="en-US" b="1" dirty="0">
                <a:solidFill>
                  <a:srgbClr val="000000"/>
                </a:solidFill>
              </a:rPr>
              <a:t> </a:t>
            </a:r>
          </a:p>
          <a:p>
            <a:r>
              <a:rPr lang="en-US" b="1" dirty="0">
                <a:solidFill>
                  <a:srgbClr val="000000"/>
                </a:solidFill>
              </a:rPr>
              <a:t>1:5 Describe general injury causations and/or mechanisms.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8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28801" y="274638"/>
            <a:ext cx="8715375" cy="868362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RC Strain or Tear</a:t>
            </a:r>
            <a:endParaRPr lang="en-US" sz="54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76600" y="1334729"/>
            <a:ext cx="7391400" cy="548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 err="1" smtClean="0"/>
              <a:t>Dx</a:t>
            </a:r>
            <a:r>
              <a:rPr lang="en-US" b="1" dirty="0" smtClean="0"/>
              <a:t>: </a:t>
            </a:r>
            <a:r>
              <a:rPr lang="en-US" dirty="0" smtClean="0"/>
              <a:t> MRI to show tear</a:t>
            </a:r>
          </a:p>
          <a:p>
            <a:pPr>
              <a:buFontTx/>
              <a:buNone/>
            </a:pPr>
            <a:r>
              <a:rPr lang="en-US" dirty="0"/>
              <a:t>	 </a:t>
            </a:r>
            <a:r>
              <a:rPr lang="en-US" dirty="0" smtClean="0"/>
              <a:t>   x-ray shows humeral head riding more superior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>
              <a:buFontTx/>
              <a:buNone/>
            </a:pPr>
            <a:r>
              <a:rPr lang="en-US" dirty="0"/>
              <a:t>	 </a:t>
            </a:r>
            <a:r>
              <a:rPr lang="en-US" dirty="0" smtClean="0"/>
              <a:t>   Special Tests: (bilaterally &amp; compare results)</a:t>
            </a:r>
          </a:p>
          <a:p>
            <a:pPr lvl="2"/>
            <a:r>
              <a:rPr lang="en-US" dirty="0" smtClean="0"/>
              <a:t>Drop-arm Control (look for loss of control in mid-range when lowering arm)</a:t>
            </a:r>
          </a:p>
          <a:p>
            <a:pPr lvl="2"/>
            <a:r>
              <a:rPr lang="en-US" dirty="0" smtClean="0"/>
              <a:t>Empty Can Test (weakness in </a:t>
            </a:r>
            <a:r>
              <a:rPr lang="en-US" dirty="0" err="1" smtClean="0"/>
              <a:t>suprspinatus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Test manual mm test ER and IR</a:t>
            </a:r>
            <a:r>
              <a:rPr lang="en-US" dirty="0"/>
              <a:t>	</a:t>
            </a:r>
            <a:r>
              <a:rPr lang="en-US" dirty="0" smtClean="0"/>
              <a:t>	     </a:t>
            </a:r>
            <a:endParaRPr lang="en-US" dirty="0" smtClean="0"/>
          </a:p>
          <a:p>
            <a:pPr marL="1031875" lvl="1" indent="-234950"/>
            <a:endParaRPr lang="en-US" b="1" dirty="0"/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0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791575" cy="715962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“Stinger” / “Burner”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5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3" y="9832"/>
            <a:ext cx="8791575" cy="792162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Brachial Plexus Injury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652" y="1371601"/>
            <a:ext cx="4800600" cy="4525963"/>
          </a:xfrm>
        </p:spPr>
        <p:txBody>
          <a:bodyPr/>
          <a:lstStyle/>
          <a:p>
            <a:r>
              <a:rPr lang="en-US" b="1" dirty="0" smtClean="0"/>
              <a:t>MOI:  </a:t>
            </a:r>
            <a:r>
              <a:rPr lang="en-US" dirty="0" smtClean="0"/>
              <a:t>Head &amp; </a:t>
            </a:r>
            <a:r>
              <a:rPr lang="en-US" dirty="0"/>
              <a:t>neck are forcibly moved or hit to one side </a:t>
            </a:r>
            <a:r>
              <a:rPr lang="en-US" dirty="0" smtClean="0"/>
              <a:t>while the shoulder is forcibly pushed the </a:t>
            </a:r>
            <a:r>
              <a:rPr lang="en-US" dirty="0" smtClean="0"/>
              <a:t>opposite direction.  A</a:t>
            </a:r>
            <a:r>
              <a:rPr lang="en-US" dirty="0" smtClean="0"/>
              <a:t>s </a:t>
            </a:r>
            <a:r>
              <a:rPr lang="en-US" dirty="0" smtClean="0"/>
              <a:t>a result stretches </a:t>
            </a:r>
            <a:r>
              <a:rPr lang="en-US" dirty="0"/>
              <a:t>bundles of </a:t>
            </a:r>
            <a:r>
              <a:rPr lang="en-US" dirty="0" smtClean="0"/>
              <a:t>nerves </a:t>
            </a:r>
            <a:r>
              <a:rPr lang="en-US" dirty="0"/>
              <a:t>in the neck </a:t>
            </a:r>
            <a:r>
              <a:rPr lang="en-US" dirty="0" smtClean="0"/>
              <a:t>known as the brachial plexus</a:t>
            </a:r>
          </a:p>
          <a:p>
            <a:endParaRPr lang="en-US" sz="1000" dirty="0"/>
          </a:p>
          <a:p>
            <a:pPr lvl="1"/>
            <a:r>
              <a:rPr lang="en-US" dirty="0" smtClean="0"/>
              <a:t>Brachial plexus innervates the RC from underneath the mm.</a:t>
            </a:r>
            <a:endParaRPr lang="en-US" dirty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91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4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955" y="7374"/>
            <a:ext cx="6316662" cy="90702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Brachial Plexus Injury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1"/>
            <a:ext cx="4343400" cy="5333999"/>
          </a:xfrm>
        </p:spPr>
        <p:txBody>
          <a:bodyPr>
            <a:normAutofit lnSpcReduction="10000"/>
          </a:bodyPr>
          <a:lstStyle/>
          <a:p>
            <a:pPr marL="280988" lvl="1" indent="-222250"/>
            <a:r>
              <a:rPr lang="en-US" dirty="0" smtClean="0"/>
              <a:t>s/s</a:t>
            </a:r>
            <a:r>
              <a:rPr lang="en-US" dirty="0" smtClean="0"/>
              <a:t>:</a:t>
            </a:r>
          </a:p>
          <a:p>
            <a:pPr marL="574675" lvl="2" indent="-293688"/>
            <a:r>
              <a:rPr lang="en-US" dirty="0" smtClean="0"/>
              <a:t>Pain </a:t>
            </a:r>
            <a:r>
              <a:rPr lang="en-US" dirty="0" smtClean="0"/>
              <a:t>in neck &amp; down arm </a:t>
            </a:r>
            <a:endParaRPr lang="en-US" dirty="0" smtClean="0"/>
          </a:p>
          <a:p>
            <a:pPr marL="574675" lvl="2" indent="-293688"/>
            <a:r>
              <a:rPr lang="en-US" dirty="0" smtClean="0"/>
              <a:t>Weakness in affected arm</a:t>
            </a:r>
            <a:endParaRPr lang="en-US" dirty="0" smtClean="0"/>
          </a:p>
          <a:p>
            <a:pPr marL="574675" lvl="2" indent="-293688"/>
            <a:r>
              <a:rPr lang="en-US" dirty="0" smtClean="0"/>
              <a:t>Arm </a:t>
            </a:r>
            <a:r>
              <a:rPr lang="en-US" dirty="0" smtClean="0"/>
              <a:t>feels on </a:t>
            </a:r>
            <a:r>
              <a:rPr lang="en-US" dirty="0" smtClean="0"/>
              <a:t>“fire</a:t>
            </a:r>
            <a:r>
              <a:rPr lang="en-US" dirty="0" smtClean="0"/>
              <a:t>” or like “pins </a:t>
            </a:r>
            <a:r>
              <a:rPr lang="en-US" dirty="0" smtClean="0"/>
              <a:t>&amp; </a:t>
            </a:r>
            <a:r>
              <a:rPr lang="en-US" dirty="0" smtClean="0"/>
              <a:t>needles” </a:t>
            </a:r>
          </a:p>
          <a:p>
            <a:pPr marL="1031875" lvl="3" indent="-293688"/>
            <a:r>
              <a:rPr lang="en-US" dirty="0" smtClean="0"/>
              <a:t>Last </a:t>
            </a:r>
            <a:r>
              <a:rPr lang="en-US" dirty="0" smtClean="0"/>
              <a:t>several </a:t>
            </a:r>
            <a:r>
              <a:rPr lang="en-US" dirty="0" smtClean="0"/>
              <a:t>min, </a:t>
            </a:r>
            <a:r>
              <a:rPr lang="en-US" dirty="0" err="1" smtClean="0"/>
              <a:t>hrs</a:t>
            </a:r>
            <a:r>
              <a:rPr lang="en-US" dirty="0" smtClean="0"/>
              <a:t>, </a:t>
            </a:r>
            <a:endParaRPr lang="en-US" dirty="0"/>
          </a:p>
          <a:p>
            <a:pPr marL="1031875" lvl="3" indent="-293688"/>
            <a:endParaRPr lang="en-US" dirty="0" smtClean="0"/>
          </a:p>
          <a:p>
            <a:pPr marL="1031875" lvl="3" indent="-293688"/>
            <a:r>
              <a:rPr lang="en-US" dirty="0" err="1"/>
              <a:t>Tx</a:t>
            </a:r>
            <a:r>
              <a:rPr lang="en-US" dirty="0" smtClean="0"/>
              <a:t>:</a:t>
            </a:r>
          </a:p>
          <a:p>
            <a:pPr marL="1489075" lvl="4" indent="-293688"/>
            <a:r>
              <a:rPr lang="en-US" dirty="0" smtClean="0"/>
              <a:t>Rest until s/s disappear</a:t>
            </a:r>
          </a:p>
          <a:p>
            <a:pPr marL="1489075" lvl="4" indent="-293688"/>
            <a:r>
              <a:rPr lang="en-US" dirty="0" smtClean="0"/>
              <a:t>Ice 20m q 3-4 </a:t>
            </a:r>
            <a:r>
              <a:rPr lang="en-US" dirty="0" err="1" smtClean="0"/>
              <a:t>hrs</a:t>
            </a:r>
            <a:endParaRPr lang="en-US" dirty="0" smtClean="0"/>
          </a:p>
          <a:p>
            <a:pPr marL="1489075" lvl="4" indent="-293688"/>
            <a:r>
              <a:rPr lang="en-US" dirty="0" smtClean="0"/>
              <a:t>Strengthen neck mm</a:t>
            </a:r>
            <a:endParaRPr lang="en-US" dirty="0"/>
          </a:p>
          <a:p>
            <a:pPr marL="1031875" lvl="3" indent="-293688"/>
            <a:endParaRPr lang="en-US" dirty="0" smtClean="0"/>
          </a:p>
        </p:txBody>
      </p:sp>
      <p:pic>
        <p:nvPicPr>
          <p:cNvPr id="47106" name="Picture 2" descr="http://media.summitmedicalgroup.com/media/db/relayhealth-images/stinger.jpg"/>
          <p:cNvPicPr>
            <a:picLocks noChangeAspect="1" noChangeArrowheads="1"/>
          </p:cNvPicPr>
          <p:nvPr/>
        </p:nvPicPr>
        <p:blipFill rotWithShape="1">
          <a:blip r:embed="rId2" cstate="print"/>
          <a:srcRect l="8937" r="8884"/>
          <a:stretch/>
        </p:blipFill>
        <p:spPr bwMode="auto">
          <a:xfrm>
            <a:off x="7620000" y="7374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5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152400"/>
            <a:ext cx="3389313" cy="609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Groups: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304801"/>
            <a:ext cx="48768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In the </a:t>
            </a:r>
            <a:r>
              <a:rPr lang="en-US" sz="2600" dirty="0"/>
              <a:t>given groups to the left, </a:t>
            </a:r>
            <a:r>
              <a:rPr lang="en-US" sz="2600" dirty="0"/>
              <a:t>label </a:t>
            </a:r>
            <a:r>
              <a:rPr lang="en-US" sz="2600" dirty="0"/>
              <a:t>the </a:t>
            </a:r>
            <a:r>
              <a:rPr lang="en-US" sz="2600" dirty="0"/>
              <a:t>list of structures </a:t>
            </a:r>
            <a:r>
              <a:rPr lang="en-US" sz="2600" dirty="0"/>
              <a:t>listed below on </a:t>
            </a:r>
            <a:r>
              <a:rPr lang="en-US" sz="2600" dirty="0"/>
              <a:t>Penny, Benny, &amp; </a:t>
            </a:r>
            <a:r>
              <a:rPr lang="en-US" sz="2600" dirty="0"/>
              <a:t>Jimmy.  Each group member must label at least two structures bilaterally. Your label must contain the name of the structure and your initials.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838201"/>
            <a:ext cx="3505200" cy="422116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400" dirty="0" err="1"/>
              <a:t>Mayah</a:t>
            </a:r>
            <a:r>
              <a:rPr lang="en-US" sz="2400" dirty="0"/>
              <a:t>, Stephen, Jason, Chelsea, Brandie, Shelby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Allicia</a:t>
            </a:r>
            <a:r>
              <a:rPr lang="en-US" sz="2400" dirty="0"/>
              <a:t>, </a:t>
            </a:r>
            <a:r>
              <a:rPr lang="en-US" sz="2400" dirty="0" err="1"/>
              <a:t>Michayla</a:t>
            </a:r>
            <a:r>
              <a:rPr lang="en-US" sz="2400" dirty="0"/>
              <a:t>, Alexis, Lee, Deonte, Michael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Shallia</a:t>
            </a:r>
            <a:r>
              <a:rPr lang="en-US" sz="2400" dirty="0"/>
              <a:t>, Kierra, Ryan, Taylor, Liz, Jessica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810000"/>
            <a:ext cx="51054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Clavicle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Humerus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Subscapular Fossa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Infraspinatous</a:t>
            </a:r>
            <a:r>
              <a:rPr lang="en-US" sz="2000" dirty="0">
                <a:solidFill>
                  <a:srgbClr val="000000"/>
                </a:solidFill>
              </a:rPr>
              <a:t> Fossa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AC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SC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Sternum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Suprspinatus</a:t>
            </a:r>
            <a:r>
              <a:rPr lang="en-US" sz="2000" dirty="0">
                <a:solidFill>
                  <a:srgbClr val="000000"/>
                </a:solidFill>
              </a:rPr>
              <a:t> Fossa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Corocoid</a:t>
            </a:r>
            <a:r>
              <a:rPr lang="en-US" sz="2000" dirty="0">
                <a:solidFill>
                  <a:srgbClr val="000000"/>
                </a:solidFill>
              </a:rPr>
              <a:t>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Acromion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Glenoid Fossa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Lateral Border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Medial Border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Inferior Angle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274638"/>
            <a:ext cx="8867775" cy="868362"/>
          </a:xfrm>
        </p:spPr>
        <p:txBody>
          <a:bodyPr/>
          <a:lstStyle/>
          <a:p>
            <a:pPr eaLnBrk="1" hangingPunct="1"/>
            <a:r>
              <a:rPr lang="en-US" sz="4800" b="1" dirty="0"/>
              <a:t>1. Rotator Cuff Strain (RC)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35088"/>
            <a:ext cx="6450012" cy="537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0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791575" cy="792162"/>
          </a:xfrm>
        </p:spPr>
        <p:txBody>
          <a:bodyPr/>
          <a:lstStyle/>
          <a:p>
            <a:r>
              <a:rPr lang="en-US" sz="4400" b="1" dirty="0"/>
              <a:t>4 RC mm – </a:t>
            </a:r>
            <a:r>
              <a:rPr lang="en-US" sz="4400" b="1" dirty="0" err="1"/>
              <a:t>mvmt</a:t>
            </a:r>
            <a:r>
              <a:rPr lang="en-US" sz="4400" b="1" dirty="0"/>
              <a:t> </a:t>
            </a:r>
            <a:r>
              <a:rPr lang="en-US" sz="4400" b="1" dirty="0" err="1"/>
              <a:t>ea</a:t>
            </a:r>
            <a:r>
              <a:rPr lang="en-US" sz="4400" b="1" dirty="0"/>
              <a:t> causes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371601"/>
            <a:ext cx="8562975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200" dirty="0">
                <a:solidFill>
                  <a:srgbClr val="FF33CC"/>
                </a:solidFill>
              </a:rPr>
              <a:t>Supraspinatus</a:t>
            </a:r>
            <a:r>
              <a:rPr lang="en-US" sz="3200" dirty="0"/>
              <a:t> – Abduction</a:t>
            </a:r>
          </a:p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sz="3200" dirty="0"/>
              <a:t> – External Rotation (</a:t>
            </a:r>
            <a:r>
              <a:rPr lang="en-US" sz="3200" dirty="0" err="1"/>
              <a:t>lat</a:t>
            </a:r>
            <a:r>
              <a:rPr lang="en-US" sz="3200" dirty="0"/>
              <a:t>)</a:t>
            </a:r>
          </a:p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</a:t>
            </a:r>
            <a:r>
              <a:rPr lang="en-US" sz="3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Minor </a:t>
            </a:r>
            <a:r>
              <a:rPr lang="en-US" sz="3200" dirty="0"/>
              <a:t>– External Rotation (</a:t>
            </a:r>
            <a:r>
              <a:rPr lang="en-US" sz="3200" dirty="0" err="1"/>
              <a:t>lat</a:t>
            </a:r>
            <a:r>
              <a:rPr lang="en-US" sz="3200" dirty="0"/>
              <a:t>)</a:t>
            </a:r>
          </a:p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FFFF00"/>
                </a:solidFill>
              </a:rPr>
              <a:t>Subscapularis</a:t>
            </a:r>
            <a:r>
              <a:rPr lang="en-US" sz="3200" dirty="0"/>
              <a:t> – Internal Rotation (med)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313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14" y="989520"/>
            <a:ext cx="896438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450374" y="3876261"/>
            <a:ext cx="1931126" cy="914400"/>
          </a:xfrm>
          <a:prstGeom prst="ellipse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6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45824" y="4790661"/>
            <a:ext cx="1905000" cy="914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6CC6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348700" y="3938129"/>
            <a:ext cx="2209800" cy="990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6CC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86817" y="1905000"/>
            <a:ext cx="2159726" cy="914400"/>
          </a:xfrm>
          <a:prstGeom prst="ellipse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6CC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1" y="152401"/>
            <a:ext cx="888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Color in RC MM on Muscles of Musculotendinous Cuff Page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8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1381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1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28801" y="274638"/>
            <a:ext cx="8715375" cy="868362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RC Strain or Tear</a:t>
            </a:r>
            <a:endParaRPr lang="en-US" sz="54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76600" y="1334729"/>
            <a:ext cx="7391400" cy="548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 smtClean="0"/>
              <a:t>MOI: </a:t>
            </a:r>
            <a:r>
              <a:rPr lang="en-US" dirty="0" smtClean="0"/>
              <a:t> Most common is the supraspinatus </a:t>
            </a:r>
          </a:p>
          <a:p>
            <a:pPr marL="796925" indent="-796925">
              <a:buNone/>
            </a:pPr>
            <a:r>
              <a:rPr lang="en-US" dirty="0"/>
              <a:t> </a:t>
            </a:r>
            <a:r>
              <a:rPr lang="en-US" dirty="0" smtClean="0"/>
              <a:t>         muscle…. Repetitive overhead throwing   or any activity overhead c/ rotation</a:t>
            </a:r>
          </a:p>
          <a:p>
            <a:pPr marL="1031875" lvl="1" indent="-234950"/>
            <a:r>
              <a:rPr lang="en-US" dirty="0"/>
              <a:t>Seen </a:t>
            </a:r>
            <a:r>
              <a:rPr lang="en-US" dirty="0" smtClean="0"/>
              <a:t>in </a:t>
            </a:r>
            <a:r>
              <a:rPr lang="en-US" dirty="0"/>
              <a:t>older </a:t>
            </a:r>
            <a:r>
              <a:rPr lang="en-US" dirty="0" smtClean="0"/>
              <a:t>adults performing ADLs,</a:t>
            </a:r>
            <a:endParaRPr lang="en-US" dirty="0"/>
          </a:p>
          <a:p>
            <a:pPr marL="1031875" lvl="1" indent="-234950"/>
            <a:r>
              <a:rPr lang="en-US" dirty="0" smtClean="0"/>
              <a:t>Tears </a:t>
            </a:r>
            <a:r>
              <a:rPr lang="en-US" dirty="0" smtClean="0"/>
              <a:t>can be</a:t>
            </a:r>
            <a:r>
              <a:rPr lang="en-US" dirty="0" smtClean="0"/>
              <a:t> </a:t>
            </a:r>
            <a:r>
              <a:rPr lang="en-US" dirty="0"/>
              <a:t>partial or </a:t>
            </a:r>
            <a:r>
              <a:rPr lang="en-US" dirty="0" smtClean="0"/>
              <a:t>full</a:t>
            </a:r>
          </a:p>
          <a:p>
            <a:pPr marL="1031875" lvl="1" indent="-234950"/>
            <a:endParaRPr lang="en-US" b="1" dirty="0"/>
          </a:p>
          <a:p>
            <a:pPr marL="236538" lvl="1" indent="-236538"/>
            <a:r>
              <a:rPr lang="en-US" b="1" dirty="0" smtClean="0"/>
              <a:t>S&amp;S:</a:t>
            </a:r>
            <a:r>
              <a:rPr lang="en-US" dirty="0" smtClean="0"/>
              <a:t>  </a:t>
            </a:r>
          </a:p>
          <a:p>
            <a:pPr marL="1031875" lvl="2" indent="-234950"/>
            <a:r>
              <a:rPr lang="en-US" dirty="0" smtClean="0"/>
              <a:t>Unable </a:t>
            </a:r>
            <a:r>
              <a:rPr lang="en-US" dirty="0"/>
              <a:t>to raise arm overhead </a:t>
            </a:r>
            <a:r>
              <a:rPr lang="en-US" dirty="0">
                <a:sym typeface="Wingdings" pitchFamily="2" charset="2"/>
              </a:rPr>
              <a:t> will see shoulder </a:t>
            </a:r>
            <a:r>
              <a:rPr lang="en-US" dirty="0" smtClean="0">
                <a:sym typeface="Wingdings" pitchFamily="2" charset="2"/>
              </a:rPr>
              <a:t>upward shrug hiking</a:t>
            </a:r>
            <a:endParaRPr lang="en-US" dirty="0">
              <a:sym typeface="Wingdings" pitchFamily="2" charset="2"/>
            </a:endParaRPr>
          </a:p>
          <a:p>
            <a:pPr marL="1028700" lvl="2"/>
            <a:r>
              <a:rPr lang="en-US" dirty="0" smtClean="0">
                <a:sym typeface="Wingdings" pitchFamily="2" charset="2"/>
              </a:rPr>
              <a:t>“Catching” </a:t>
            </a:r>
            <a:r>
              <a:rPr lang="en-US" dirty="0">
                <a:sym typeface="Wingdings" pitchFamily="2" charset="2"/>
              </a:rPr>
              <a:t>in the shoulder</a:t>
            </a:r>
          </a:p>
          <a:p>
            <a:pPr marL="1028700" lvl="2"/>
            <a:r>
              <a:rPr lang="en-US" dirty="0">
                <a:sym typeface="Wingdings" pitchFamily="2" charset="2"/>
              </a:rPr>
              <a:t>Unable to sleep on affected side </a:t>
            </a:r>
            <a:r>
              <a:rPr lang="en-US" dirty="0" smtClean="0">
                <a:sym typeface="Wingdings" pitchFamily="2" charset="2"/>
              </a:rPr>
              <a:t>due to p!</a:t>
            </a:r>
            <a:endParaRPr lang="en-US" dirty="0"/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88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/>
          <a:stretch/>
        </p:blipFill>
        <p:spPr bwMode="auto">
          <a:xfrm>
            <a:off x="1" y="0"/>
            <a:ext cx="12298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5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76200"/>
            <a:ext cx="12099235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83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Shoulder">
  <a:themeElements>
    <a:clrScheme name="Office Theme 2">
      <a:dk1>
        <a:srgbClr val="000000"/>
      </a:dk1>
      <a:lt1>
        <a:srgbClr val="66CC66"/>
      </a:lt1>
      <a:dk2>
        <a:srgbClr val="000000"/>
      </a:dk2>
      <a:lt2>
        <a:srgbClr val="CCCCCC"/>
      </a:lt2>
      <a:accent1>
        <a:srgbClr val="5D6C31"/>
      </a:accent1>
      <a:accent2>
        <a:srgbClr val="2F5C69"/>
      </a:accent2>
      <a:accent3>
        <a:srgbClr val="B8E2B8"/>
      </a:accent3>
      <a:accent4>
        <a:srgbClr val="000000"/>
      </a:accent4>
      <a:accent5>
        <a:srgbClr val="B6BAAD"/>
      </a:accent5>
      <a:accent6>
        <a:srgbClr val="2A535E"/>
      </a:accent6>
      <a:hlink>
        <a:srgbClr val="2E522E"/>
      </a:hlink>
      <a:folHlink>
        <a:srgbClr val="4A427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CC66"/>
        </a:lt1>
        <a:dk2>
          <a:srgbClr val="000000"/>
        </a:dk2>
        <a:lt2>
          <a:srgbClr val="CCCCCC"/>
        </a:lt2>
        <a:accent1>
          <a:srgbClr val="039403"/>
        </a:accent1>
        <a:accent2>
          <a:srgbClr val="548554"/>
        </a:accent2>
        <a:accent3>
          <a:srgbClr val="B8E2B8"/>
        </a:accent3>
        <a:accent4>
          <a:srgbClr val="000000"/>
        </a:accent4>
        <a:accent5>
          <a:srgbClr val="AAC8AA"/>
        </a:accent5>
        <a:accent6>
          <a:srgbClr val="4B784B"/>
        </a:accent6>
        <a:hlink>
          <a:srgbClr val="027002"/>
        </a:hlink>
        <a:folHlink>
          <a:srgbClr val="00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CC66"/>
        </a:lt1>
        <a:dk2>
          <a:srgbClr val="000000"/>
        </a:dk2>
        <a:lt2>
          <a:srgbClr val="CCCCCC"/>
        </a:lt2>
        <a:accent1>
          <a:srgbClr val="5D6C31"/>
        </a:accent1>
        <a:accent2>
          <a:srgbClr val="2F5C69"/>
        </a:accent2>
        <a:accent3>
          <a:srgbClr val="B8E2B8"/>
        </a:accent3>
        <a:accent4>
          <a:srgbClr val="000000"/>
        </a:accent4>
        <a:accent5>
          <a:srgbClr val="B6BAAD"/>
        </a:accent5>
        <a:accent6>
          <a:srgbClr val="2A535E"/>
        </a:accent6>
        <a:hlink>
          <a:srgbClr val="2E522E"/>
        </a:hlink>
        <a:folHlink>
          <a:srgbClr val="4A42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CC66"/>
        </a:lt1>
        <a:dk2>
          <a:srgbClr val="000000"/>
        </a:dk2>
        <a:lt2>
          <a:srgbClr val="CCCCCC"/>
        </a:lt2>
        <a:accent1>
          <a:srgbClr val="386738"/>
        </a:accent1>
        <a:accent2>
          <a:srgbClr val="754C31"/>
        </a:accent2>
        <a:accent3>
          <a:srgbClr val="B8E2B8"/>
        </a:accent3>
        <a:accent4>
          <a:srgbClr val="000000"/>
        </a:accent4>
        <a:accent5>
          <a:srgbClr val="AEB8AE"/>
        </a:accent5>
        <a:accent6>
          <a:srgbClr val="69442B"/>
        </a:accent6>
        <a:hlink>
          <a:srgbClr val="58582C"/>
        </a:hlink>
        <a:folHlink>
          <a:srgbClr val="6F42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CC66"/>
        </a:lt1>
        <a:dk2>
          <a:srgbClr val="000000"/>
        </a:dk2>
        <a:lt2>
          <a:srgbClr val="CCCCCC"/>
        </a:lt2>
        <a:accent1>
          <a:srgbClr val="386538"/>
        </a:accent1>
        <a:accent2>
          <a:srgbClr val="726535"/>
        </a:accent2>
        <a:accent3>
          <a:srgbClr val="B8E2B8"/>
        </a:accent3>
        <a:accent4>
          <a:srgbClr val="000000"/>
        </a:accent4>
        <a:accent5>
          <a:srgbClr val="AEB8AE"/>
        </a:accent5>
        <a:accent6>
          <a:srgbClr val="675B2F"/>
        </a:accent6>
        <a:hlink>
          <a:srgbClr val="4F4777"/>
        </a:hlink>
        <a:folHlink>
          <a:srgbClr val="6F3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9403"/>
        </a:accent1>
        <a:accent2>
          <a:srgbClr val="548554"/>
        </a:accent2>
        <a:accent3>
          <a:srgbClr val="FFFFFF"/>
        </a:accent3>
        <a:accent4>
          <a:srgbClr val="000000"/>
        </a:accent4>
        <a:accent5>
          <a:srgbClr val="AAC8AA"/>
        </a:accent5>
        <a:accent6>
          <a:srgbClr val="4B784B"/>
        </a:accent6>
        <a:hlink>
          <a:srgbClr val="027002"/>
        </a:hlink>
        <a:folHlink>
          <a:srgbClr val="00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D6C31"/>
        </a:accent1>
        <a:accent2>
          <a:srgbClr val="2F5C69"/>
        </a:accent2>
        <a:accent3>
          <a:srgbClr val="FFFFFF"/>
        </a:accent3>
        <a:accent4>
          <a:srgbClr val="000000"/>
        </a:accent4>
        <a:accent5>
          <a:srgbClr val="B6BAAD"/>
        </a:accent5>
        <a:accent6>
          <a:srgbClr val="2A535E"/>
        </a:accent6>
        <a:hlink>
          <a:srgbClr val="2E522E"/>
        </a:hlink>
        <a:folHlink>
          <a:srgbClr val="4A42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6738"/>
        </a:accent1>
        <a:accent2>
          <a:srgbClr val="754C31"/>
        </a:accent2>
        <a:accent3>
          <a:srgbClr val="FFFFFF"/>
        </a:accent3>
        <a:accent4>
          <a:srgbClr val="000000"/>
        </a:accent4>
        <a:accent5>
          <a:srgbClr val="AEB8AE"/>
        </a:accent5>
        <a:accent6>
          <a:srgbClr val="69442B"/>
        </a:accent6>
        <a:hlink>
          <a:srgbClr val="58582C"/>
        </a:hlink>
        <a:folHlink>
          <a:srgbClr val="6F42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6538"/>
        </a:accent1>
        <a:accent2>
          <a:srgbClr val="726535"/>
        </a:accent2>
        <a:accent3>
          <a:srgbClr val="FFFFFF"/>
        </a:accent3>
        <a:accent4>
          <a:srgbClr val="000000"/>
        </a:accent4>
        <a:accent5>
          <a:srgbClr val="AEB8AE"/>
        </a:accent5>
        <a:accent6>
          <a:srgbClr val="675B2F"/>
        </a:accent6>
        <a:hlink>
          <a:srgbClr val="4F4777"/>
        </a:hlink>
        <a:folHlink>
          <a:srgbClr val="6F3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Shoulder</vt:lpstr>
      <vt:lpstr>2/09/15 Today’s Agenda: </vt:lpstr>
      <vt:lpstr> Groups:</vt:lpstr>
      <vt:lpstr>1. Rotator Cuff Strain (RC)</vt:lpstr>
      <vt:lpstr>4 RC mm – mvmt ea causes</vt:lpstr>
      <vt:lpstr>PowerPoint Presentation</vt:lpstr>
      <vt:lpstr>PowerPoint Presentation</vt:lpstr>
      <vt:lpstr>RC Strain or Tear</vt:lpstr>
      <vt:lpstr>PowerPoint Presentation</vt:lpstr>
      <vt:lpstr>PowerPoint Presentation</vt:lpstr>
      <vt:lpstr>RC Strain or Tear</vt:lpstr>
      <vt:lpstr>2. “Stinger” / “Burner”</vt:lpstr>
      <vt:lpstr>Brachial Plexus Injury</vt:lpstr>
      <vt:lpstr>Brachial Plexus Injury</vt:lpstr>
    </vt:vector>
  </TitlesOfParts>
  <Company>BCSD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2/09/15 Today’s Agenda: </dc:title>
  <dc:creator>Williams, Lydia L</dc:creator>
  <cp:lastModifiedBy>Williams, Lydia L</cp:lastModifiedBy>
  <cp:revision>1</cp:revision>
  <dcterms:created xsi:type="dcterms:W3CDTF">2015-02-08T15:01:18Z</dcterms:created>
  <dcterms:modified xsi:type="dcterms:W3CDTF">2015-02-08T15:02:00Z</dcterms:modified>
</cp:coreProperties>
</file>