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  <p:sldId id="268" r:id="rId10"/>
    <p:sldId id="269" r:id="rId11"/>
    <p:sldId id="270" r:id="rId12"/>
    <p:sldId id="274" r:id="rId13"/>
    <p:sldId id="275" r:id="rId14"/>
    <p:sldId id="271" r:id="rId15"/>
    <p:sldId id="276" r:id="rId16"/>
    <p:sldId id="277" r:id="rId17"/>
    <p:sldId id="272" r:id="rId18"/>
    <p:sldId id="273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9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5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5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DA0F602-3A2D-4985-A9AE-014E9B42700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CEC1449-DE33-44CB-9724-968F80E6B3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1"/>
            <a:ext cx="7772400" cy="971549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Agenda: 9/2/14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7620000" cy="175260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US" sz="2400" dirty="0" smtClean="0"/>
              <a:t>Students will complete warm-up.</a:t>
            </a:r>
          </a:p>
          <a:p>
            <a:pPr marL="457200" indent="-457200" algn="l">
              <a:buAutoNum type="arabicPeriod"/>
            </a:pPr>
            <a:endParaRPr lang="en-US" sz="1500" dirty="0" smtClean="0"/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TO: </a:t>
            </a:r>
            <a:r>
              <a:rPr lang="en-US" sz="2400" b="1" dirty="0">
                <a:solidFill>
                  <a:srgbClr val="FF0000"/>
                </a:solidFill>
              </a:rPr>
              <a:t>What are the levels of organization within the human body as well as the major structures of each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 algn="l">
              <a:buAutoNum type="arabicPeriod"/>
            </a:pPr>
            <a:endParaRPr lang="en-US" sz="1500" b="1" dirty="0" smtClean="0">
              <a:solidFill>
                <a:srgbClr val="FF0000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Homework </a:t>
            </a:r>
            <a:r>
              <a:rPr lang="en-US" sz="2400" dirty="0"/>
              <a:t>- read pages 59-72 in your textbook (stop at the heading "Body Positions</a:t>
            </a:r>
            <a:r>
              <a:rPr lang="en-US" sz="2400" dirty="0" smtClean="0"/>
              <a:t>").</a:t>
            </a:r>
          </a:p>
          <a:p>
            <a:pPr marL="457200" indent="-457200" algn="l">
              <a:buAutoNum type="arabicPeriod"/>
            </a:pPr>
            <a:endParaRPr lang="en-US" sz="1500" dirty="0" smtClean="0"/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Homework </a:t>
            </a:r>
            <a:r>
              <a:rPr lang="en-US" sz="2400" dirty="0"/>
              <a:t>- study for directional, cavities, and quadrant quiz on Thursday.  You will not be given a word bank</a:t>
            </a:r>
            <a:r>
              <a:rPr lang="en-US" sz="2400" dirty="0" smtClean="0"/>
              <a:t>.</a:t>
            </a:r>
          </a:p>
          <a:p>
            <a:pPr marL="457200" indent="-457200" algn="l">
              <a:buAutoNum type="arabicPeriod"/>
            </a:pPr>
            <a:endParaRPr lang="en-US" sz="1500" dirty="0" smtClean="0"/>
          </a:p>
          <a:p>
            <a:pPr marL="457200" indent="-457200" algn="l">
              <a:buFontTx/>
              <a:buAutoNum type="arabicPeriod"/>
            </a:pPr>
            <a:r>
              <a:rPr lang="en-US" sz="2400" dirty="0"/>
              <a:t>Students will have remaining class time to turn in Directional Term Song on Edmodo (</a:t>
            </a:r>
            <a:r>
              <a:rPr lang="en-US" sz="2400" dirty="0" err="1"/>
              <a:t>ybbstb</a:t>
            </a:r>
            <a:r>
              <a:rPr lang="en-US" sz="2400" dirty="0"/>
              <a:t>).</a:t>
            </a:r>
          </a:p>
          <a:p>
            <a:pPr marL="457200" indent="-457200" algn="l">
              <a:buAutoNum type="arabicPeriod"/>
            </a:pPr>
            <a:endParaRPr lang="en-US" sz="2400" dirty="0"/>
          </a:p>
          <a:p>
            <a:pPr marL="457200" indent="-457200" algn="l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3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Internal organs of the body are called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viscera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and are </a:t>
            </a:r>
            <a:r>
              <a:rPr lang="en-US" sz="2800" dirty="0">
                <a:solidFill>
                  <a:srgbClr val="FF0000"/>
                </a:solidFill>
              </a:rPr>
              <a:t>located in the</a:t>
            </a:r>
            <a:r>
              <a:rPr lang="en-US" sz="2800" dirty="0"/>
              <a:t> various </a:t>
            </a:r>
            <a:r>
              <a:rPr lang="en-US" sz="2800" dirty="0">
                <a:solidFill>
                  <a:srgbClr val="FF0000"/>
                </a:solidFill>
              </a:rPr>
              <a:t>body cavities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Not </a:t>
            </a:r>
            <a:r>
              <a:rPr lang="en-US" sz="2800" dirty="0"/>
              <a:t>all organs are internal and not all are localized like the heart and liver.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Sweat </a:t>
            </a:r>
            <a:r>
              <a:rPr lang="en-US" sz="2800" dirty="0"/>
              <a:t>glands, hair, and skin are also considered body organs.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System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0000"/>
                </a:solidFill>
              </a:rPr>
              <a:t>comprised of several related organs that work together </a:t>
            </a:r>
            <a:r>
              <a:rPr lang="en-US" sz="2800" dirty="0"/>
              <a:t>to perform a complex function.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There are </a:t>
            </a:r>
            <a:r>
              <a:rPr lang="en-US" sz="2800" dirty="0">
                <a:solidFill>
                  <a:srgbClr val="FF0000"/>
                </a:solidFill>
              </a:rPr>
              <a:t>11 body </a:t>
            </a:r>
            <a:r>
              <a:rPr lang="en-US" sz="2800" dirty="0" smtClean="0">
                <a:solidFill>
                  <a:srgbClr val="FF0000"/>
                </a:solidFill>
              </a:rPr>
              <a:t>systems: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1.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system </a:t>
            </a:r>
            <a:r>
              <a:rPr lang="en-US" sz="2800" dirty="0"/>
              <a:t>-  heart, blood </a:t>
            </a:r>
            <a:endParaRPr lang="en-US" sz="2800" dirty="0" smtClean="0"/>
          </a:p>
          <a:p>
            <a:pPr lvl="0"/>
            <a:r>
              <a:rPr lang="en-US" sz="2800" dirty="0" smtClean="0"/>
              <a:t>      vessels</a:t>
            </a:r>
            <a:endParaRPr lang="en-US" sz="2800" dirty="0"/>
          </a:p>
          <a:p>
            <a:pPr lvl="0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90" y="1752600"/>
            <a:ext cx="33623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3657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 Endocrine system </a:t>
            </a:r>
            <a:r>
              <a:rPr lang="en-US" sz="2800" dirty="0" smtClean="0"/>
              <a:t>– thyroid gland, pituitary gland, adrenal glands, testes,  ovaries, parathyroid gland, pineal gland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2720"/>
            <a:ext cx="4095739" cy="55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2514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/>
              <a:t> 3.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system </a:t>
            </a:r>
            <a:r>
              <a:rPr lang="en-US" sz="2800" dirty="0" smtClean="0"/>
              <a:t>– mouth, pharynx, esophagus, stomach, small intestine, liver, gallbladder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17" y="7620"/>
            <a:ext cx="5301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" y="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800" dirty="0" smtClean="0"/>
          </a:p>
          <a:p>
            <a:pPr lvl="0" algn="ctr"/>
            <a:r>
              <a:rPr lang="en-US" sz="2800" dirty="0" smtClean="0"/>
              <a:t> </a:t>
            </a:r>
            <a:r>
              <a:rPr lang="en-US" sz="2800" dirty="0" smtClean="0"/>
              <a:t>5.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Integumentary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US" sz="2800" dirty="0"/>
              <a:t>– skin, sweat glands, </a:t>
            </a:r>
            <a:r>
              <a:rPr lang="en-US" sz="2800" dirty="0" smtClean="0"/>
              <a:t>sebaceous </a:t>
            </a:r>
            <a:r>
              <a:rPr lang="en-US" sz="2800" dirty="0"/>
              <a:t>glands, hair, </a:t>
            </a:r>
            <a:r>
              <a:rPr lang="en-US" sz="2800" dirty="0" smtClean="0"/>
              <a:t>nails</a:t>
            </a:r>
          </a:p>
          <a:p>
            <a:pPr lvl="0" algn="ctr"/>
            <a:endParaRPr lang="en-US" sz="2800" dirty="0"/>
          </a:p>
          <a:p>
            <a:pPr lvl="0" algn="ctr"/>
            <a:r>
              <a:rPr lang="en-US" sz="2800" dirty="0" smtClean="0"/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uman Physiology/Integumentary System - Wikibooks, open books for an open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8848"/>
            <a:ext cx="6493796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Musculoskeletal system </a:t>
            </a:r>
            <a:r>
              <a:rPr lang="en-US" sz="2800" dirty="0" smtClean="0"/>
              <a:t>– muscles, tendons, bones, joints, cartilage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2834" r="11293" b="4000"/>
          <a:stretch/>
        </p:blipFill>
        <p:spPr>
          <a:xfrm>
            <a:off x="4953000" y="194310"/>
            <a:ext cx="4011930" cy="63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Nervous system </a:t>
            </a:r>
            <a:r>
              <a:rPr lang="en-US" sz="2800" dirty="0" smtClean="0"/>
              <a:t>– brain, spinal cord, nerves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600200"/>
            <a:ext cx="61341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US" sz="2800" dirty="0"/>
              <a:t>– nose pharynx, larynx, </a:t>
            </a:r>
            <a:r>
              <a:rPr lang="en-US" sz="2800" dirty="0" smtClean="0"/>
              <a:t>trachea</a:t>
            </a:r>
            <a:r>
              <a:rPr lang="en-US" sz="2800" dirty="0"/>
              <a:t>, bronchial tubes, lungs</a:t>
            </a:r>
          </a:p>
          <a:p>
            <a:pPr lvl="0"/>
            <a:r>
              <a:rPr lang="en-US" sz="2800" dirty="0" smtClean="0"/>
              <a:t> 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" y="1371600"/>
            <a:ext cx="3916376" cy="3750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10" y="2514600"/>
            <a:ext cx="3905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Reproductive system </a:t>
            </a:r>
            <a:r>
              <a:rPr lang="en-US" sz="2800" dirty="0"/>
              <a:t>– testes, prostrate gland, </a:t>
            </a:r>
            <a:r>
              <a:rPr lang="en-US" sz="2800" dirty="0" smtClean="0"/>
              <a:t>ovaries</a:t>
            </a:r>
            <a:r>
              <a:rPr lang="en-US" sz="2800" dirty="0"/>
              <a:t>, fallopian tubes, uterus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3371850" cy="392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09812"/>
            <a:ext cx="431572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 Special senses </a:t>
            </a:r>
            <a:r>
              <a:rPr lang="en-US" sz="2800" dirty="0" smtClean="0"/>
              <a:t>– eyes, ears, nose, tongue, sensory organs of skin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50387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799"/>
            <a:ext cx="43434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Dutchman,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 van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Leeuwenhoek</a:t>
            </a:r>
            <a:r>
              <a:rPr lang="en-US" sz="2800" dirty="0">
                <a:solidFill>
                  <a:srgbClr val="FF0000"/>
                </a:solidFill>
              </a:rPr>
              <a:t>, invented the microscope in the 1600’s </a:t>
            </a:r>
            <a:r>
              <a:rPr lang="en-US" sz="2800" dirty="0"/>
              <a:t>while trying to get a closer view of the weave of fine cloth.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He experimented with various sets of lenses and was astonished to find that pond water, tartar from his teeth, and other </a:t>
            </a:r>
            <a:r>
              <a:rPr lang="en-US" sz="2800" dirty="0">
                <a:solidFill>
                  <a:srgbClr val="FF0000"/>
                </a:solidFill>
              </a:rPr>
              <a:t>substances contained tiny living organisms.  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upload.wikimedia.org/wikipedia/commons/5/5e/Anton_van_Leeuwenhoe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86198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 </a:t>
            </a:r>
            <a:r>
              <a:rPr lang="en-US" sz="2800" dirty="0" smtClean="0"/>
              <a:t>– kidneys, ureters, urinary bladder, urethra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47800"/>
            <a:ext cx="3276599" cy="327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47625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 discovery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researchers could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 determine that the cell was the unit of life in the human body,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its organization into tissue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groups of tissues to make an organ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to make systems.   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concept is known as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levels of organization.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Cytology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the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study of cells, including their origin, structure, functions, and pathology.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is the study of tissues.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en-US" sz="2800" dirty="0" smtClean="0"/>
              <a:t>There are </a:t>
            </a:r>
            <a:r>
              <a:rPr lang="en-US" sz="2800" dirty="0" smtClean="0">
                <a:solidFill>
                  <a:srgbClr val="FF0000"/>
                </a:solidFill>
              </a:rPr>
              <a:t>four basic types of tissues: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 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/>
              <a:t>1. epithelial</a:t>
            </a:r>
          </a:p>
          <a:p>
            <a:pPr lvl="0"/>
            <a:r>
              <a:rPr lang="en-US" sz="2800" dirty="0" smtClean="0"/>
              <a:t>	2. connective</a:t>
            </a:r>
          </a:p>
          <a:p>
            <a:pPr lvl="0"/>
            <a:r>
              <a:rPr lang="en-US" sz="2800" dirty="0" smtClean="0"/>
              <a:t>	3. muscle</a:t>
            </a:r>
          </a:p>
          <a:p>
            <a:pPr lvl="0"/>
            <a:r>
              <a:rPr lang="en-US" sz="2800" dirty="0" smtClean="0"/>
              <a:t>	4. nerve</a:t>
            </a:r>
          </a:p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Epithelial</a:t>
            </a:r>
            <a:r>
              <a:rPr lang="en-US" sz="2800" b="1" dirty="0"/>
              <a:t> tissue</a:t>
            </a:r>
            <a:r>
              <a:rPr lang="en-US" sz="2800" dirty="0"/>
              <a:t> -  </a:t>
            </a:r>
            <a:r>
              <a:rPr lang="en-US" sz="2800" dirty="0">
                <a:solidFill>
                  <a:srgbClr val="FF0000"/>
                </a:solidFill>
              </a:rPr>
              <a:t>found throughout the </a:t>
            </a:r>
            <a:r>
              <a:rPr lang="en-US" sz="2800" dirty="0" smtClean="0">
                <a:solidFill>
                  <a:srgbClr val="FF0000"/>
                </a:solidFill>
              </a:rPr>
              <a:t>body, makes </a:t>
            </a:r>
            <a:r>
              <a:rPr lang="en-US" sz="2800" dirty="0">
                <a:solidFill>
                  <a:srgbClr val="FF0000"/>
                </a:solidFill>
              </a:rPr>
              <a:t>up the covering </a:t>
            </a:r>
            <a:r>
              <a:rPr lang="en-US" sz="2800" dirty="0" smtClean="0">
                <a:solidFill>
                  <a:srgbClr val="FF0000"/>
                </a:solidFill>
              </a:rPr>
              <a:t>of external and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internal </a:t>
            </a:r>
            <a:r>
              <a:rPr lang="en-US" sz="2800" dirty="0">
                <a:solidFill>
                  <a:srgbClr val="FF0000"/>
                </a:solidFill>
              </a:rPr>
              <a:t>surfaces</a:t>
            </a:r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Pick </a:t>
            </a:r>
            <a:r>
              <a:rPr lang="en-US" sz="2800" dirty="0" smtClean="0">
                <a:solidFill>
                  <a:srgbClr val="FF0000"/>
                </a:solidFill>
              </a:rPr>
              <a:t>2 examples</a:t>
            </a:r>
            <a:r>
              <a:rPr lang="en-US" sz="2800" dirty="0"/>
              <a:t>:  skin, linings of digestive system, urinary </a:t>
            </a:r>
            <a:r>
              <a:rPr lang="en-US" sz="2800" dirty="0" smtClean="0"/>
              <a:t>system</a:t>
            </a:r>
            <a:r>
              <a:rPr lang="en-US" sz="2800" dirty="0"/>
              <a:t>, respiratory </a:t>
            </a:r>
            <a:r>
              <a:rPr lang="en-US" sz="2800" dirty="0" smtClean="0"/>
              <a:t>system.                        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3810"/>
            <a:ext cx="83439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Connective</a:t>
            </a:r>
            <a:r>
              <a:rPr lang="en-US" sz="2800" b="1" dirty="0" smtClean="0"/>
              <a:t> </a:t>
            </a:r>
            <a:r>
              <a:rPr lang="en-US" sz="2800" b="1" dirty="0"/>
              <a:t>tissue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most widespread </a:t>
            </a:r>
            <a:r>
              <a:rPr lang="en-US" sz="2800" dirty="0"/>
              <a:t>tissue </a:t>
            </a:r>
            <a:r>
              <a:rPr lang="en-US" sz="2800" dirty="0" smtClean="0"/>
              <a:t>type in </a:t>
            </a:r>
            <a:r>
              <a:rPr lang="en-US" sz="2800" dirty="0"/>
              <a:t>the human body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      </a:t>
            </a:r>
            <a:r>
              <a:rPr lang="en-US" sz="2800" dirty="0" smtClean="0"/>
              <a:t>- </a:t>
            </a:r>
            <a:r>
              <a:rPr lang="en-US" sz="2800" dirty="0" smtClean="0"/>
              <a:t>It </a:t>
            </a:r>
            <a:r>
              <a:rPr lang="en-US" sz="2800" dirty="0">
                <a:solidFill>
                  <a:srgbClr val="FF0000"/>
                </a:solidFill>
              </a:rPr>
              <a:t>forms bones, cartilage, tendons, ligaments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      </a:t>
            </a:r>
            <a:r>
              <a:rPr lang="en-US" sz="2800" dirty="0" smtClean="0"/>
              <a:t>- </a:t>
            </a:r>
            <a:r>
              <a:rPr lang="en-US" sz="2800" dirty="0" smtClean="0"/>
              <a:t>It </a:t>
            </a:r>
            <a:r>
              <a:rPr lang="en-US" sz="2800" dirty="0">
                <a:solidFill>
                  <a:srgbClr val="FF0000"/>
                </a:solidFill>
              </a:rPr>
              <a:t>provides a framework for the body</a:t>
            </a:r>
            <a:r>
              <a:rPr lang="en-US" sz="2800" dirty="0"/>
              <a:t>, holds </a:t>
            </a:r>
            <a:r>
              <a:rPr lang="en-US" sz="2800" dirty="0" smtClean="0"/>
              <a:t>	organs </a:t>
            </a:r>
            <a:r>
              <a:rPr lang="en-US" sz="2800" dirty="0"/>
              <a:t>in place, </a:t>
            </a:r>
            <a:r>
              <a:rPr lang="en-US" sz="2800" dirty="0" smtClean="0">
                <a:solidFill>
                  <a:srgbClr val="FF0000"/>
                </a:solidFill>
              </a:rPr>
              <a:t>connects body </a:t>
            </a:r>
            <a:r>
              <a:rPr lang="en-US" sz="2800" dirty="0">
                <a:solidFill>
                  <a:srgbClr val="FF0000"/>
                </a:solidFill>
              </a:rPr>
              <a:t>parts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allows </a:t>
            </a:r>
            <a:r>
              <a:rPr lang="en-US" sz="2800" dirty="0">
                <a:solidFill>
                  <a:srgbClr val="FF0000"/>
                </a:solidFill>
              </a:rPr>
              <a:t>for movement of </a:t>
            </a:r>
            <a:r>
              <a:rPr lang="en-US" sz="2800" dirty="0" smtClean="0">
                <a:solidFill>
                  <a:srgbClr val="FF0000"/>
                </a:solidFill>
              </a:rPr>
              <a:t>joints</a:t>
            </a:r>
            <a:r>
              <a:rPr lang="en-US" sz="2800" dirty="0" smtClean="0"/>
              <a:t>.</a:t>
            </a:r>
          </a:p>
          <a:p>
            <a:pPr marL="742950"/>
            <a:r>
              <a:rPr lang="en-US" sz="2800" dirty="0" smtClean="0"/>
              <a:t> - It also </a:t>
            </a:r>
            <a:r>
              <a:rPr lang="en-US" sz="2800" dirty="0" smtClean="0">
                <a:solidFill>
                  <a:srgbClr val="FF0000"/>
                </a:solidFill>
              </a:rPr>
              <a:t>supports</a:t>
            </a:r>
            <a:r>
              <a:rPr lang="en-US" sz="2800" dirty="0" smtClean="0"/>
              <a:t> the body’s </a:t>
            </a:r>
            <a:r>
              <a:rPr lang="en-US" sz="2800" dirty="0" smtClean="0">
                <a:solidFill>
                  <a:srgbClr val="FF0000"/>
                </a:solidFill>
              </a:rPr>
              <a:t>nerves and 	capillaries.  </a:t>
            </a:r>
          </a:p>
          <a:p>
            <a:r>
              <a:rPr lang="en-US" sz="2800" dirty="0" smtClean="0"/>
              <a:t>	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Example - Fat (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dipose tissue)</a:t>
            </a:r>
          </a:p>
          <a:p>
            <a:r>
              <a:rPr lang="en-US" sz="2800" dirty="0" smtClean="0"/>
              <a:t>              - Is a type of connective tissue that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provides storage of energy in the body </a:t>
            </a:r>
          </a:p>
          <a:p>
            <a:r>
              <a:rPr lang="en-US" sz="2800" dirty="0" smtClean="0"/>
              <a:t>	and insulates against heat loss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  <a:p>
            <a:r>
              <a:rPr lang="en-US" sz="2800" dirty="0"/>
              <a:t> 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838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tissue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categorized as : 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>
              <a:buFont typeface="+mj-lt"/>
              <a:buAutoNum type="alphaLcParenR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Voluntary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conscious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 of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person</a:t>
            </a:r>
          </a:p>
          <a:p>
            <a:pPr marL="1485900" lvl="1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muscle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striated</a:t>
            </a:r>
          </a:p>
          <a:p>
            <a:pPr marL="1485900" lvl="1" indent="-514350"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1485900" lvl="1" indent="-514350">
              <a:buAutoNum type="arabicPeriod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971550" lvl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971550" lvl="1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>
              <a:buFont typeface="+mj-lt"/>
              <a:buAutoNum type="alphaLcParenR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Involuntary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little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movement</a:t>
            </a:r>
          </a:p>
          <a:p>
            <a:pPr marL="1485900" lvl="1" indent="-514350">
              <a:buAutoNum type="arabicPeriod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mooth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– found in </a:t>
            </a:r>
            <a:r>
              <a:rPr lang="en-US" sz="2800" dirty="0" smtClean="0">
                <a:solidFill>
                  <a:srgbClr val="FF0000"/>
                </a:solidFill>
              </a:rPr>
              <a:t>walls of hollow internal structures</a:t>
            </a:r>
            <a:r>
              <a:rPr lang="en-US" sz="2800" dirty="0" smtClean="0"/>
              <a:t>; </a:t>
            </a:r>
            <a:r>
              <a:rPr lang="en-US" sz="2800" dirty="0" smtClean="0">
                <a:solidFill>
                  <a:srgbClr val="FF0000"/>
                </a:solidFill>
              </a:rPr>
              <a:t>pick 2 </a:t>
            </a:r>
            <a:r>
              <a:rPr lang="en-US" sz="2800" dirty="0" smtClean="0"/>
              <a:t>intestines, bladder, blood vessels, uterus</a:t>
            </a:r>
          </a:p>
          <a:p>
            <a:pPr marL="1485900" lvl="1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</a:t>
            </a:r>
            <a:r>
              <a:rPr lang="en-US" sz="2800" dirty="0" smtClean="0"/>
              <a:t> – </a:t>
            </a:r>
            <a:r>
              <a:rPr lang="en-US" sz="2800" dirty="0" smtClean="0">
                <a:solidFill>
                  <a:srgbClr val="FF0000"/>
                </a:solidFill>
              </a:rPr>
              <a:t>heart muscle under electronic control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1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79" y="163353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9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388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– makes up the nerves and is </a:t>
            </a:r>
            <a:r>
              <a:rPr lang="en-US" sz="2800" dirty="0" smtClean="0">
                <a:solidFill>
                  <a:srgbClr val="FF0000"/>
                </a:solidFill>
              </a:rPr>
              <a:t>	specialized </a:t>
            </a:r>
            <a:r>
              <a:rPr lang="en-US" sz="2800" dirty="0">
                <a:solidFill>
                  <a:srgbClr val="FF0000"/>
                </a:solidFill>
              </a:rPr>
              <a:t>to conduct </a:t>
            </a:r>
            <a:r>
              <a:rPr lang="en-US" sz="2800" dirty="0" smtClean="0">
                <a:solidFill>
                  <a:srgbClr val="FF0000"/>
                </a:solidFill>
              </a:rPr>
              <a:t>nerve </a:t>
            </a:r>
            <a:r>
              <a:rPr lang="en-US" sz="2800" dirty="0" smtClean="0">
                <a:solidFill>
                  <a:srgbClr val="FF0000"/>
                </a:solidFill>
              </a:rPr>
              <a:t>impulses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Pick 2 examples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brain </a:t>
            </a:r>
            <a:r>
              <a:rPr lang="en-US" sz="2800" dirty="0"/>
              <a:t>and spinal cord, </a:t>
            </a:r>
            <a:r>
              <a:rPr lang="en-US" sz="2800" dirty="0" smtClean="0"/>
              <a:t>nerves throughout </a:t>
            </a:r>
            <a:r>
              <a:rPr lang="en-US" sz="2800" dirty="0"/>
              <a:t>the body.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 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"/>
            <a:ext cx="38100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four tissues types combine in various ways to produce organs</a:t>
            </a:r>
            <a:r>
              <a:rPr lang="en-US" sz="2800" dirty="0"/>
              <a:t>.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dirty="0"/>
              <a:t>Organs </a:t>
            </a:r>
            <a:r>
              <a:rPr lang="en-US" sz="2800" dirty="0"/>
              <a:t>are body structures that work in harmony within body systems to carry on specialized functions in a living being.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Yellow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 Yellow</Template>
  <TotalTime>145</TotalTime>
  <Words>505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Notebook Yellow</vt:lpstr>
      <vt:lpstr>Today’s Agenda: 9/2/14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Agenda: 9/2/14</dc:title>
  <dc:creator>Williams, Lydia L</dc:creator>
  <cp:lastModifiedBy>Williams, Lydia L</cp:lastModifiedBy>
  <cp:revision>12</cp:revision>
  <dcterms:created xsi:type="dcterms:W3CDTF">2014-09-02T14:16:40Z</dcterms:created>
  <dcterms:modified xsi:type="dcterms:W3CDTF">2014-09-02T16:41:55Z</dcterms:modified>
</cp:coreProperties>
</file>