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7" r:id="rId3"/>
    <p:sldId id="266" r:id="rId4"/>
    <p:sldId id="264" r:id="rId5"/>
    <p:sldId id="265" r:id="rId6"/>
    <p:sldId id="269" r:id="rId7"/>
    <p:sldId id="268" r:id="rId8"/>
    <p:sldId id="271" r:id="rId9"/>
    <p:sldId id="272" r:id="rId10"/>
    <p:sldId id="270" r:id="rId11"/>
    <p:sldId id="257" r:id="rId12"/>
    <p:sldId id="260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83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4BDAAB-10E0-49C6-BCFD-F899E499D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29EBB-2427-4FEF-B37D-52A2E95FA6E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207F2-D5CC-4280-8AFC-73B929DC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493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29EBB-2427-4FEF-B37D-52A2E95FA6E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207F2-D5CC-4280-8AFC-73B929DC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02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27C3D8-BA0F-42F1-8686-2C63A0964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3BD95-713E-4E65-86CA-05154B5E3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16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3A45E-0B24-420C-91B5-9AA3AA719D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761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A06E6-ED12-454B-A860-B90FD4769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342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4C54C-15A8-4FD2-B399-4AC6F31BD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369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AFE31-0E34-447D-B87C-B3185AA24D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369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3136D-7783-4AAD-A9ED-E1518A06D0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287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225DB-E31E-45E2-8F02-F7D716F810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636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29EBB-2427-4FEF-B37D-52A2E95FA6E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207F2-D5CC-4280-8AFC-73B929DC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229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D6D40-A756-4B2E-9819-01C3CEFC6D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368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C574F-492C-48E5-9587-20FE127DF8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045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03915-D5D7-490A-B253-973C02C89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634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29EBB-2427-4FEF-B37D-52A2E95FA6E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207F2-D5CC-4280-8AFC-73B929DC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699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29EBB-2427-4FEF-B37D-52A2E95FA6E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207F2-D5CC-4280-8AFC-73B929DC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040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29EBB-2427-4FEF-B37D-52A2E95FA6E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207F2-D5CC-4280-8AFC-73B929DC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255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29EBB-2427-4FEF-B37D-52A2E95FA6E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207F2-D5CC-4280-8AFC-73B929DC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876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29EBB-2427-4FEF-B37D-52A2E95FA6E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207F2-D5CC-4280-8AFC-73B929DC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846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29EBB-2427-4FEF-B37D-52A2E95FA6E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207F2-D5CC-4280-8AFC-73B929DC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630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29EBB-2427-4FEF-B37D-52A2E95FA6E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207F2-D5CC-4280-8AFC-73B929DCF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865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8429EBB-2427-4FEF-B37D-52A2E95FA6E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7207F2-D5CC-4280-8AFC-73B929DCF1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B01B3A-EDC5-4C04-A0FA-6BE003F3CD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94456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Assessment Warm-up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(write questions and answers)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553200" cy="4525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Describe the difference between negligence and malpractice.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List the five microorganisms?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What are the WNL of BP?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Define the following word parts:</a:t>
            </a:r>
            <a:endParaRPr lang="en-US" dirty="0"/>
          </a:p>
          <a:p>
            <a:pPr marL="400050" lvl="1" indent="0">
              <a:buNone/>
            </a:pPr>
            <a:r>
              <a:rPr lang="en-US" dirty="0" err="1" smtClean="0"/>
              <a:t>Angio</a:t>
            </a:r>
            <a:r>
              <a:rPr lang="en-US" dirty="0" smtClean="0"/>
              <a:t>-			  -</a:t>
            </a:r>
            <a:r>
              <a:rPr lang="en-US" dirty="0" err="1" smtClean="0"/>
              <a:t>ectomy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Cyst-			  </a:t>
            </a:r>
            <a:r>
              <a:rPr lang="en-US" dirty="0" err="1" smtClean="0"/>
              <a:t>Peri</a:t>
            </a:r>
            <a:r>
              <a:rPr lang="en-US" dirty="0" smtClean="0"/>
              <a:t>-</a:t>
            </a:r>
          </a:p>
          <a:p>
            <a:pPr marL="400050" lvl="1" indent="0">
              <a:buNone/>
            </a:pPr>
            <a:r>
              <a:rPr lang="en-US" dirty="0" err="1" smtClean="0"/>
              <a:t>Bucc</a:t>
            </a:r>
            <a:r>
              <a:rPr lang="en-US" dirty="0" smtClean="0"/>
              <a:t>-			  -sarcoma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23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4343400" cy="3657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324600" cy="838200"/>
          </a:xfrm>
        </p:spPr>
        <p:txBody>
          <a:bodyPr/>
          <a:lstStyle/>
          <a:p>
            <a:r>
              <a:rPr lang="en-US" b="1" dirty="0" smtClean="0"/>
              <a:t>Mitered Corners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914401"/>
            <a:ext cx="6629400" cy="1828800"/>
          </a:xfrm>
        </p:spPr>
        <p:txBody>
          <a:bodyPr/>
          <a:lstStyle/>
          <a:p>
            <a:r>
              <a:rPr lang="en-US" sz="2800" dirty="0" smtClean="0"/>
              <a:t>Holds linens firmly in place under mattress.</a:t>
            </a:r>
          </a:p>
          <a:p>
            <a:r>
              <a:rPr lang="en-US" sz="2800" dirty="0" smtClean="0"/>
              <a:t>Also used on stretchers</a:t>
            </a:r>
          </a:p>
          <a:p>
            <a:r>
              <a:rPr lang="en-US" sz="2800" dirty="0" smtClean="0"/>
              <a:t>Not used c fitted sheets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0400"/>
            <a:ext cx="4571999" cy="3657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555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715962"/>
          </a:xfrm>
        </p:spPr>
        <p:txBody>
          <a:bodyPr/>
          <a:lstStyle/>
          <a:p>
            <a:r>
              <a:rPr lang="en-US" b="1" u="sng" dirty="0" smtClean="0"/>
              <a:t>Contaminated Linen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219200"/>
            <a:ext cx="6781800" cy="4906963"/>
          </a:xfrm>
        </p:spPr>
        <p:txBody>
          <a:bodyPr/>
          <a:lstStyle/>
          <a:p>
            <a:r>
              <a:rPr lang="en-US" dirty="0" smtClean="0"/>
              <a:t>Draw sheets – run from </a:t>
            </a:r>
            <a:r>
              <a:rPr lang="en-US" dirty="0" err="1" smtClean="0"/>
              <a:t>pt’s</a:t>
            </a:r>
            <a:r>
              <a:rPr lang="en-US" dirty="0" smtClean="0"/>
              <a:t> shoulders to knees; used to protect the mattress; if soiled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can change c/out having to change all linens.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 change:</a:t>
            </a:r>
          </a:p>
          <a:p>
            <a:pPr lvl="1"/>
            <a:r>
              <a:rPr lang="en-US" dirty="0" smtClean="0"/>
              <a:t>Roll </a:t>
            </a:r>
            <a:r>
              <a:rPr lang="en-US" dirty="0"/>
              <a:t>dirty linen up while removing </a:t>
            </a:r>
            <a:r>
              <a:rPr lang="en-US" dirty="0" smtClean="0"/>
              <a:t>from bed</a:t>
            </a:r>
          </a:p>
          <a:p>
            <a:pPr lvl="1"/>
            <a:r>
              <a:rPr lang="en-US" dirty="0" smtClean="0"/>
              <a:t>Place </a:t>
            </a:r>
            <a:r>
              <a:rPr lang="en-US" dirty="0"/>
              <a:t>into pillowcase.</a:t>
            </a:r>
          </a:p>
          <a:p>
            <a:pPr lvl="1"/>
            <a:r>
              <a:rPr lang="en-US" dirty="0"/>
              <a:t>Hold away from body.</a:t>
            </a:r>
          </a:p>
          <a:p>
            <a:pPr lvl="1"/>
            <a:r>
              <a:rPr lang="en-US" dirty="0"/>
              <a:t>DO NOT place on the floor.</a:t>
            </a:r>
          </a:p>
          <a:p>
            <a:pPr lvl="1"/>
            <a:r>
              <a:rPr lang="en-US" dirty="0"/>
              <a:t>Put into appropriate hamper.</a:t>
            </a:r>
          </a:p>
          <a:p>
            <a:pPr lvl="1"/>
            <a:r>
              <a:rPr lang="en-US" dirty="0"/>
              <a:t>Wash your hands afterwards.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1014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792162"/>
          </a:xfrm>
        </p:spPr>
        <p:txBody>
          <a:bodyPr/>
          <a:lstStyle/>
          <a:p>
            <a:r>
              <a:rPr lang="en-US" b="1" dirty="0"/>
              <a:t>Contaminated Linen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contaminated by blood, bodily fluids, urine, or feces:</a:t>
            </a:r>
          </a:p>
          <a:p>
            <a:pPr lvl="1"/>
            <a:r>
              <a:rPr lang="en-US" dirty="0" smtClean="0"/>
              <a:t>Use standard precautions</a:t>
            </a:r>
          </a:p>
          <a:p>
            <a:pPr lvl="1"/>
            <a:r>
              <a:rPr lang="en-US" dirty="0" smtClean="0"/>
              <a:t>Place in a bag and seal</a:t>
            </a:r>
          </a:p>
          <a:p>
            <a:pPr lvl="1"/>
            <a:r>
              <a:rPr lang="en-US" dirty="0" smtClean="0"/>
              <a:t>Place in a 2</a:t>
            </a:r>
            <a:r>
              <a:rPr lang="en-US" baseline="30000" dirty="0" smtClean="0"/>
              <a:t>nd</a:t>
            </a:r>
            <a:r>
              <a:rPr lang="en-US" dirty="0" smtClean="0"/>
              <a:t> bag and label before sending to laundry.</a:t>
            </a:r>
          </a:p>
          <a:p>
            <a:pPr lvl="1"/>
            <a:r>
              <a:rPr lang="en-US" dirty="0" smtClean="0"/>
              <a:t>Wash hands!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093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792162"/>
          </a:xfrm>
        </p:spPr>
        <p:txBody>
          <a:bodyPr/>
          <a:lstStyle/>
          <a:p>
            <a:r>
              <a:rPr lang="en-US" b="1" u="sng" dirty="0" smtClean="0"/>
              <a:t>Clean </a:t>
            </a:r>
            <a:r>
              <a:rPr lang="en-US" b="1" u="sng" dirty="0"/>
              <a:t>Linen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in a closed closet</a:t>
            </a:r>
          </a:p>
          <a:p>
            <a:r>
              <a:rPr lang="en-US" dirty="0" smtClean="0"/>
              <a:t>DO NOT touch to uniform</a:t>
            </a:r>
          </a:p>
          <a:p>
            <a:r>
              <a:rPr lang="en-US" dirty="0" smtClean="0"/>
              <a:t>Only bring to room what you will use; any extra linens are considered contaminated.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783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962775" cy="639762"/>
          </a:xfrm>
        </p:spPr>
        <p:txBody>
          <a:bodyPr/>
          <a:lstStyle/>
          <a:p>
            <a:r>
              <a:rPr lang="en-US" b="1" dirty="0" smtClean="0"/>
              <a:t>CNA </a:t>
            </a:r>
            <a:r>
              <a:rPr lang="en-US" b="1" dirty="0" smtClean="0"/>
              <a:t>Skill </a:t>
            </a:r>
            <a:r>
              <a:rPr lang="en-US" b="1" dirty="0" smtClean="0"/>
              <a:t>#1 </a:t>
            </a:r>
            <a:r>
              <a:rPr lang="en-US" b="1" dirty="0" smtClean="0"/>
              <a:t>Bed Making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583" y="990600"/>
            <a:ext cx="6705600" cy="4525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Students will complete warm-up questions.</a:t>
            </a:r>
          </a:p>
          <a:p>
            <a:pPr marL="457200" indent="-457200">
              <a:buAutoNum type="arabicPeriod"/>
            </a:pPr>
            <a:endParaRPr lang="en-US" sz="1100" dirty="0" smtClean="0"/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TO: Distinguish the different types of beds and what are the correct steps for making a hospital bed?</a:t>
            </a:r>
          </a:p>
          <a:p>
            <a:pPr marL="457200" indent="-457200">
              <a:buAutoNum type="arabicPeriod"/>
            </a:pPr>
            <a:endParaRPr lang="en-US" sz="105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/>
              <a:t>Students will practice making a hospital bed AND setting up an open bed for an </a:t>
            </a:r>
            <a:r>
              <a:rPr lang="en-US" dirty="0" err="1" smtClean="0"/>
              <a:t>adm</a:t>
            </a:r>
            <a:r>
              <a:rPr lang="en-US" dirty="0" smtClean="0"/>
              <a:t> pt.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4267200"/>
            <a:ext cx="670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 Standards:</a:t>
            </a:r>
          </a:p>
          <a:p>
            <a:r>
              <a:rPr lang="en-US" dirty="0" smtClean="0"/>
              <a:t>7:3 </a:t>
            </a:r>
            <a:r>
              <a:rPr lang="en-US" b="1" dirty="0" smtClean="0"/>
              <a:t>Apply </a:t>
            </a:r>
            <a:r>
              <a:rPr lang="en-US" dirty="0"/>
              <a:t>principles of body mechanics and patient safety during transfers and positioning and in all areas of healthcare activities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8:1 </a:t>
            </a:r>
            <a:r>
              <a:rPr lang="en-US" b="1" dirty="0" smtClean="0"/>
              <a:t>Act</a:t>
            </a:r>
            <a:r>
              <a:rPr lang="en-US" dirty="0" smtClean="0"/>
              <a:t> responsibly as a team member. 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334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86200"/>
            <a:ext cx="5181600" cy="278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57200"/>
            <a:ext cx="7010400" cy="5897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Closed Bed: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following </a:t>
            </a:r>
            <a:r>
              <a:rPr lang="en-US" dirty="0" err="1"/>
              <a:t>pt</a:t>
            </a:r>
            <a:r>
              <a:rPr lang="en-US" dirty="0"/>
              <a:t> d/c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&amp; </a:t>
            </a:r>
            <a:r>
              <a:rPr lang="en-US" dirty="0"/>
              <a:t>room cleaning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2. Unoccupied / </a:t>
            </a:r>
          </a:p>
          <a:p>
            <a:pPr marL="0" indent="0">
              <a:buNone/>
            </a:pPr>
            <a:r>
              <a:rPr lang="en-US" b="1" dirty="0" smtClean="0"/>
              <a:t>Open Bed:</a:t>
            </a:r>
          </a:p>
          <a:p>
            <a:pPr marL="0" indent="0">
              <a:buNone/>
            </a:pPr>
            <a:r>
              <a:rPr lang="en-US" dirty="0" smtClean="0"/>
              <a:t>during shower </a:t>
            </a:r>
          </a:p>
          <a:p>
            <a:pPr marL="0" indent="0">
              <a:buNone/>
            </a:pPr>
            <a:r>
              <a:rPr lang="en-US" dirty="0" smtClean="0"/>
              <a:t>or chair time; 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adm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; </a:t>
            </a:r>
          </a:p>
          <a:p>
            <a:pPr marL="0" indent="0">
              <a:buNone/>
            </a:pPr>
            <a:r>
              <a:rPr lang="en-US" dirty="0" smtClean="0"/>
              <a:t>“welcome”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6084"/>
            <a:ext cx="4653935" cy="309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098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33400"/>
            <a:ext cx="6934200" cy="5821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3. Occupied bed </a:t>
            </a:r>
            <a:r>
              <a:rPr lang="en-US" dirty="0" smtClean="0"/>
              <a:t>– linens changed with patient in bed, usually following a bath.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4. Surgical Bed </a:t>
            </a:r>
            <a:r>
              <a:rPr lang="en-US" dirty="0" smtClean="0"/>
              <a:t>– for post op </a:t>
            </a:r>
            <a:r>
              <a:rPr lang="en-US" dirty="0" err="1" smtClean="0"/>
              <a:t>pts</a:t>
            </a:r>
            <a:r>
              <a:rPr lang="en-US" dirty="0" smtClean="0"/>
              <a:t>; fanfold sheets to far side; at </a:t>
            </a:r>
            <a:r>
              <a:rPr lang="en-US" dirty="0" err="1" smtClean="0"/>
              <a:t>ht</a:t>
            </a:r>
            <a:r>
              <a:rPr lang="en-US" dirty="0" smtClean="0"/>
              <a:t> of stretcher.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Bed </a:t>
            </a:r>
            <a:r>
              <a:rPr lang="en-US" b="1" dirty="0"/>
              <a:t>Cradle </a:t>
            </a:r>
            <a:r>
              <a:rPr lang="en-US" dirty="0"/>
              <a:t>- placed on bed under the top sheet to prevent linen from touching parts of </a:t>
            </a:r>
            <a:r>
              <a:rPr lang="en-US" dirty="0" err="1" smtClean="0"/>
              <a:t>pt’s</a:t>
            </a:r>
            <a:r>
              <a:rPr lang="en-US" dirty="0" smtClean="0"/>
              <a:t> </a:t>
            </a:r>
            <a:r>
              <a:rPr lang="en-US" dirty="0"/>
              <a:t>body.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62399"/>
            <a:ext cx="5562600" cy="287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674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2" y="274638"/>
            <a:ext cx="6440487" cy="1143000"/>
          </a:xfrm>
        </p:spPr>
        <p:txBody>
          <a:bodyPr/>
          <a:lstStyle/>
          <a:p>
            <a:r>
              <a:rPr lang="en-US" b="1" dirty="0" smtClean="0"/>
              <a:t>Low Bed </a:t>
            </a:r>
            <a:r>
              <a:rPr lang="en-US" dirty="0" smtClean="0"/>
              <a:t>– often has mat on floor; used for </a:t>
            </a:r>
            <a:r>
              <a:rPr lang="en-US" dirty="0" err="1" smtClean="0"/>
              <a:t>pt</a:t>
            </a:r>
            <a:r>
              <a:rPr lang="en-US" dirty="0" smtClean="0"/>
              <a:t> at high risk for 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6477000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66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579704" cy="1143000"/>
          </a:xfrm>
        </p:spPr>
        <p:txBody>
          <a:bodyPr/>
          <a:lstStyle/>
          <a:p>
            <a:pPr algn="ctr"/>
            <a:r>
              <a:rPr lang="en-US" sz="2800" b="1" dirty="0" err="1" smtClean="0"/>
              <a:t>Gatch</a:t>
            </a:r>
            <a:r>
              <a:rPr lang="en-US" sz="2800" b="1" dirty="0" smtClean="0"/>
              <a:t> Bed </a:t>
            </a:r>
            <a:r>
              <a:rPr lang="en-US" sz="2800" dirty="0" smtClean="0"/>
              <a:t>–uses </a:t>
            </a:r>
            <a:r>
              <a:rPr lang="en-US" sz="2800" dirty="0"/>
              <a:t>cranks </a:t>
            </a:r>
            <a:r>
              <a:rPr lang="en-US" sz="2800" dirty="0" smtClean="0"/>
              <a:t>to </a:t>
            </a:r>
            <a:r>
              <a:rPr lang="en-US" sz="2800" dirty="0" smtClean="0"/>
              <a:t>manipulate;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phasing </a:t>
            </a:r>
            <a:r>
              <a:rPr lang="en-US" sz="2800" dirty="0"/>
              <a:t>out due to </a:t>
            </a:r>
            <a:r>
              <a:rPr lang="en-US" sz="2800" dirty="0" smtClean="0"/>
              <a:t>CNA </a:t>
            </a:r>
            <a:r>
              <a:rPr lang="en-US" sz="2800" dirty="0"/>
              <a:t>injury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652007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033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020762"/>
          </a:xfrm>
        </p:spPr>
        <p:txBody>
          <a:bodyPr/>
          <a:lstStyle/>
          <a:p>
            <a:r>
              <a:rPr lang="en-US" b="1" dirty="0" smtClean="0"/>
              <a:t>Low Air Loss Bed </a:t>
            </a:r>
            <a:r>
              <a:rPr lang="en-US" dirty="0" smtClean="0"/>
              <a:t>– for pressure ulcer prevention/</a:t>
            </a:r>
            <a:r>
              <a:rPr lang="en-US" dirty="0" err="1" smtClean="0"/>
              <a:t>tx</a:t>
            </a:r>
            <a:r>
              <a:rPr lang="en-US" dirty="0"/>
              <a:t> </a:t>
            </a:r>
            <a:r>
              <a:rPr lang="en-US" dirty="0" smtClean="0"/>
              <a:t>or burn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6629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554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429375" cy="944562"/>
          </a:xfrm>
        </p:spPr>
        <p:txBody>
          <a:bodyPr/>
          <a:lstStyle/>
          <a:p>
            <a:r>
              <a:rPr lang="en-US" b="1" dirty="0" err="1" smtClean="0"/>
              <a:t>CircOlectric</a:t>
            </a:r>
            <a:r>
              <a:rPr lang="en-US" b="1" dirty="0" smtClean="0"/>
              <a:t> Bed (Stryker) – </a:t>
            </a:r>
            <a:r>
              <a:rPr lang="en-US" b="1" dirty="0" err="1" smtClean="0"/>
              <a:t>pt</a:t>
            </a:r>
            <a:r>
              <a:rPr lang="en-US" b="1" dirty="0" smtClean="0"/>
              <a:t> can move themselves vertically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hQSEBUUExQUFRUWFhcaGBgVGBQZFxcZFxgXFxcYFRYZHCYfGBskGRUYHy8gIycqLCwsGB4xNTAqNSYrLCkBCQoKDgwOGg8PGiwkHCUsKSwsLCwsKSwpKSwpLCwsLCwpKSwsLCwpLCwsLCwpLCksLiwsLCksLCwsLCwsKSkpLP/AABEIAPgAywMBIgACEQEDEQH/xAAcAAABBQEBAQAAAAAAAAAAAAAAAgMEBQYHAQj/xABIEAACAQIDBQUFBQYEBQIHAQABAgMAEQQSIQUGMUFREyJhcYEHMpGhsRQjQnLBUmKSotHwM1OC4RUWJLLCQ9IXNERjc+LxCP/EABkBAAMBAQEAAAAAAAAAAAAAAAABAgMEBf/EAC4RAAICAQQBAgQFBQEAAAAAAAABAhEhAxIxQQRRcSIyYaGBkbHB8BRCYtHhE//aAAwDAQACEQMRAD8A4bRXteUAFFFFABRRRQAUU9Fhi3AfX5dad7FF943PRbE+p4D50ARQK9y1IOLA91F82ux/QfKvBj2/c/gj/wDbQPAxak1JONJ4qh/0qPmoBpcTRHRwy+K2Yeqn/wB1AEOip+I2SwTtEIkjHFk1y9M6nvJ6i3QmoNqBHleivUS5sKnArDyDSePur6cz50ARhh9LsQo8eJ8hRnUcr6c6bmmLEljcnmaRQMlB4+YPw/8A2FOLhFb3WW/Qmx/msPnUGlKaQDs+EZDZgQRyIIPwNM1Pwu0yoyOBJH+w34fGNuKHy06g0vGbLGTtYiXiJsT+KNj+GQcvBuB5a3AL9Qr0KyvRShHSWFUnQids9rX1AuNL1FaI+HxFIVqkR4JmFxl16mk+bGRaKKKBBRRRQAVLjwmUXfTw/v6fSkRxAC7fD9KRNOW48uA6UDHJsYToNB8z5n9OFR715RQKwooooAKKKKAHsLjHiYMjFWHMfMHqDzB0NS52jlGZQI5PxKNEbxQfhPVeHS3Cq6pkkPZoL+8wvbovL40UB6ZAi2X3tbm/0H9/SoZNSnIdbgAMo1A5gaZh49fj1qJQAUUUUAFFFFACs1SdnbQaJ8wsQRZlOqup4qw5j6cRqBUSigC42pgUAEsVzFJe1zdkYe9G3iOR5ixqqy1O2ZOACjnuPx/dI91x5H5XqLiEKMVOhBsfSpRXI2F1q6CpYWKjQaWJ5C+t+tVWGjzGtLhfZ9NKgdZcOA3APMqt01U8KORrBkqKKKogKnYLCDKZH0UGw/ebp5DifQc6YwWFMjhF4k+g6k+AGvpWll3zaBYosKsaLCrDM6RSGRnILOQ6EC4VQBy111qksWIzM82Y/Sma0G1t+MTiYuylMeUkE5IYI72sRrGgPz51Ql6kYmipOFwLye4pP0HmTpV3DhoI8O/bMskwIyKkhyhTfP2hUWJBAsFbmb8KAM3Xtqm3jeRQB2aki5JJyj1NdBw/tXaZEwQwWERJMsJKrwDWQsg/C2t760Ac0SBm91SfIE/SvJIivEEeYIr7Wh2fGossaKBwAVRw9K4B7d9rP/xRIkAtHEhXQe8xJP0GnhQBzfZOCBJd/wDDjAJ/eP4VHmfkDUPFYgu5Y8Sa12/23jJ2cLKiyKoM2QWGcjRQOQUd0DzrF1csYJWci45CpBHEU5iFGhAsD8jzH98iKYqRhhmunX3fzDh8eHwqCiPRRRQAUUUUAe15RRQApGqxxI7SEP8AiQhX8Qfcb/x+FVlT9kOO0yN7sgyHwze6fRrH0pMdkaCSxqfmvqVB8darpUKsQdCCQfMcatIMR3RpSY7KeiincLhzI6ourMwA8ybCqWSSzwi9lh2k/FJdU/KPfPqe75BqqCatd4Zx2gjT3IwEXxtz9Tc+ZNVNVJ5oS4CiiipGTm2mThxFdrAmwuMvG+g871CvXlFAHt6kbOxnZTRyWB7N1ex55WDW+VRqKAOzN/8A6Tm5YOL1kc/pWc/5iO0MbNtGaNUEManKpJW66INerkegaue1rtqr9l2XDDa0mIPbSfkFxED6XP8ArFXDGfQmXFGWxeJMjs7G5Ykn1N6ZooqCgpSNY3GhFeoutO4hAOFOhWe48d7MODjN5E+8PRgajVJvmi/I3yb/AHA/iqNSGFFFFABRRRQAUoUmigCx2wMzrJ/morn82qv/ADqx9asMJsyMoCW1/wDyxr8ibioXZ58KvWOQr6SLmHzRvjUCQ2NSUhqrrdqPKZJjwijJH5muq/AZm/01Tpx14VNGEcQ9obhCSF4d468uYvzrROskNWQ5HuSTzpFPnD/dh+RYrz4gAn6imKkYUUUUAFFFFABSgpP99ONa/cf2X4rad2iyxwqbGWS+UnmqAC7EX8h1rYbweyxdl4YscTJJ2tklEcIFlbiwe5IAIAyk638KAOXbA2WcTiYoV4ySKvlcgE+g1qz392isuNcJ/hx2jQfuoAq/ygVo9wtmJhcRNO5YlMPK0XdtlZrJGzX5kMSAL8L1z7FSZnY9WP1quFQu7GqKKKkZ7egmvKKAJeBAJZeqN8VGcfNbetRTT2Ba0qE8Mwv5X1+VeS4YqSDyJHwNqASsZopWSvQlA6YiilFa8IoCjyiivRQIttnx3inXrHnHnG6k/wApaqqrTY0v3yjkySJ/HG6/rVaEpDECrnbkpEcMXJIwfU3J/mLVXCAdan704gPinyggCwAPTj+p9LU7wIXiYbbOhP7U8x+Cxr+lUlXW1pSMLhE5ZJH/AIpXX6RiqWqlz+RMf9hRRXoqSjynMPh2d1RQSzEKoHEkmwA9aQRWm3Uw4hilxr6dl3IepmcG7D8iXbzZKALzGe0XFbPhXAYOUJHFcGRVUszHWQhmBsDIWII5Zay530xh7TNiZX7VMkmdi+ZeNjmvz6cKp5ZCxJPOkigDoOCky7HbESaySzGNCb3EUCBio8DIyfAVgXIJ0FhWw3qfstnYCEaXhMjeczs3p3Y0+fWsXTYkFFFORxXpA3Q3RTskFqbAoBOwFWu0F++ktzYn+LvfrUnYewGlIspPpWiw+6ryylwpyWTvW0v2aE+utZTkkjaCyZGLBljUobKbpXSMBuXrwq+X2fkLfLWO+2anFX2UehpL7MPSuyNuT4V4dy8o92m5OIKmcQkwBHKmDEb2rsmN3UH7A+FZnae6VjcCmtX1JemujD4A5ZoyeTr9RU+PZDMCQLi7fIkVeR7HjVWMoYEKcpUEgPbu5rDQE2rq24bYQbPhDYlUb7y6mVAQe0e+nKierStChpq6Z87xLdgOFyPrU3bL3xEh4d7+lRMOvfXzFOY57yuf3m+tdJgWW8xFsMo/DhYv5gX/APOqSpOMxZkyk/hRV9FFh8qMFhc7gHMEuM7BS2RSbFso42GtudqqWWJLBGr0VoN+MHBHjGXDNdAqC2QplYKAwIJ4m2a4/arPVIyV2K5Fa+vAr9D6/pVrt7aY7DD4dLhY48zA8TJJ3pCfG9h5IKkbs4oxxmWQ3SMN2atqodvea3gOH7zL41ncRMWYseJpsBqncOoLDNe1xfLa9vC/OmqfwQ+8T8y/UUgNT7Spl+0Iik/dxxpa2g7OKOMW9Vf41j6td4py8uY8SLn1JqqoAXEtzVjFEKr4TrVxh1utNGGqMvDelYPZoLC/WnghvSZsVkYDrSbCDO4+yvZcejWBsP8AarP2f4ANgbEX+9bl+6g/SsL7JN6H+2GHKQOylY5gRbItxetbujvVHg8JHHJDinuokMkUDyR3kFypZbnMvA6Vy6kbOuLo10Oywpva3pVXsfenDSzTSfaD2QIRFbOFuvvuBbmTb0Ne4zfzCvA4R3DspUBopla7WXUFdLZga9wOG2UkSxqIwFFuDgnqSep41poQ5s5PL13ClGUU/wDJl2NoYR+EsX8Sg/M0vsIG4Oh8mU1U/wDCdmtwaMeUhH1NH/KWCb3X+Ei10OMXycsfI8jrY/aX/CZi9hx2uNbm3LnWd2zsJQDwq9wG7scEoaJma6sDmIIHC1rDjXu1oVI14+fT/wDtcHk4eD1fElOcfjVP3v74OYbSwgSOXQf4b/8Aaaq93dh4d8MrSQqzkyXJvc/eNWn3nwgWGY9I3+hqv3Xw/wD0kZ65j8XY/rXG5P8A87Xr+x6KXx19DiUXvj8360raBvK56sT8TekIe+PMfWntpD71vO/xF/1r2TyiJV9utvvitns5w0gXOAHDKjhgtyNGBtxPC1UNFAGk3q35m2i6PiFizIuX7tcoOpN243OtvSqIOha5BA6Lb5XOlMUUAT8btQuixqAka8FHEnqx5nXyqBRXtAHlS9lLeeIfvr9RUWpezYz2qGxsGW5tw1FAHu1x96R0/qT+tQqn43DOzkhSQeBtx8qQuypDy+JFNJkucVyxjDpc1ocDh71EwOzLXzEX5W1q0ivGoC9619WBB68iR86exnLqasW8MfTCikbVxow8aSwm05d1z2B7NVsBkvwYkk5uIFrVCbbZ5ow8rfWpuN2rHIqdpGosOGW3O+oHPhQoijJwdtDm7G3ZMRJKMV2uJCQOUFgzq5KqrM/vBATrckcBaup7IlkihItMiA9/sp0eaOx1zQaMniF141zTZu8bwgiBEQGwJEca3AIIBNixF1B8wDUmTbTSMXkWNnJuSI0DE8bl7Zib8+NRLRb4ZvHyorlHZcPs1rJO2MkxWGIuYzEj5wfdOf3hY2J8jepjYjZ7e8iL+aN1/SuL4Tb7hrqzr4rJIp6alWBq9w29uJXhiprdGbOP5704wlBUYas46krx+Kv90dJ/4ds1zYNGD4SEfLNXr7oYRr2cjwEim3xBrnf/ADvN+MwSfnhjJ/lAqzwu3YnW7JggeYPbxH0sGFVumumc78fSn/bB/hX3yT948J9jcCHEYqMEAkxRCYHUjvgWsBWYxu8c7ypHHjs7ZWY9rhjGVFxq3mB15eOuz2Htq11iw6MDYnscSj+A0kCH0rK4vbEBxTzKkxkdU7QWz5MrE6m+gCso8NK5p3Jttfoep4sFpaahGlzxws2QV3q+1DFQO6NLd0TIMiSENqwLH3coJHPwq53fwbDCQCx/wk+ag1jBu5IJJsawXsWedgQ6k5hG8h7g1toRra16m7Fxz/ZorO4+7Tgx6CuTyY7YKl2eho5m89HLFwx4t3Rx1pW0ZAz3Xp8bEj6WqMK6h7ONwocXhu1xC4gZicrRojpZTY3Ckve4I4V6Rw0cuCE8qtDuzOFzFMotfUgGx5241tJ+yw0ro+AmyqzZJGEl2UXs5jewFxra+lSJ918SqZzHiSj2YZ1IQhgSO/FE4A1HEihP1JkpV8Jz1tjSC2l/K5tTibMQHvPbwIK/Wt3jtzsZDq+AxNuZRkkH8uo+ANQtq4SKNVzjsiyhsrtItw17Zrqcraarx4VaaMWtT1/n5My0OzYibZiT8vjapK7NiHIepJ+lWUOHjKXKYdkzZcwl71yCw45eQ61FbZy3OUjT9lidPDXX0vVKUb4M5ac2rUv59htYYx+EfAfrR9oU90EcRpcciDwHlT52Kx5Mw8Mx+Qoj2ToLAAnSwU3q3lYMF8Ms3Y00uXQAn49T5CkmZug+I/QGlyKEvn0szA3NrWY6cKZMhY9xMo/ae+v5RpRH5UOcbm8dnkuLccQLfmt8iBT2zttOAcsZNxa50I8Q41B8RXibPA1sWP7TWHwGoFOsepUeZv8AL/anXqTaXyrI4uLm/wA2ULcaZy3oWYa/CpOFnRQcyKxLXvlS5H7ObKT6351AWYE2ViT0Rf1tQ0vE2LBfeDMARbjdb3tUPYjRPVkWH2iJjaSPJyzR8R4sh0b0ApzEbMePijFfwuAxVhxBVgtiLEHjVvujuou0Vzqy4cIFzdxnLEl7EXYAaL411TYm7Bjw32dsRK6ZSDayXDZul7aNb0FYS8qEXSN4+HKStnC1JHI/AD60/HideR9bn4Cunb87k4TDbPklihXtFaMhnZ3PvqCDmYg3F9LVoNwtiDDYCIZVV3HaPYAG794DThZco9Kzl5mLSLj4K7Zz/Y27P2iIsFxCtYW+7IVib8CQABp1PGvI/Z9jmP8Agoo6zTIPisec/SuxGsLt7fIyFosK1kQ2mxIFwpPCOAf+pKeAt/vXP/Vaj4OmPi6aMwu7MsGISN8RCTxcRxsyx8CqyOzLYnXlfTxqxxO1w18PmiJtmZsL927WBAaZkbLYAC6CxFx1q/2DubmQHEXWM6iDMdb6lsQw/wARzxI4VSb27QjhxEmDhjCloIyWQKqohZwx/NYgD0pLXlN0bLShDgx21XjTDYyVHdmK5Wu3czzSC5UAAE5FkFb7cPYYfZuGYohJiGpVSefMis5v7u2kWzYQrKsbzICARmCorKMw5kM7EnqRXSN2NvYKLBwRieNezjVLOwDAqMpzDTW4NXqae+MYt/UIz2ycqPlFTVvsPa0sV+zkZctmsGYC1xm4fp1qmFT9iuBOgY2Vjla/Czd0/WulmCfBuYPa9NGws7svQ5XX4OL/ADrX7C9o6yLeysWXgrGPictmVDZbmwF78R1riG0MIYpXjbQqxB9KsdnYmEYScPcTAx9jbnc2lDd3UZQDqRryOtTsxhm78jc/jin9v0o7TgN68NHOsX2jHYXzk7aBdOHfz5T9LVqsFsvCTqcs0WJdrl5I5ykjkni6xnKTwGotYAWr5jkmdh2wfW9iFYgg26dD4U7HvDItr5X6Fh3h5OLN86pJmEpJs69v/u5Jh8jQYITwgEyCdImAPBSkkQBAtxLNrVBsDe3DKSsuBSA21MANz/pMT/Ws/sf2l4iDSOaeMdA/aJ/BJe3pSdpbcTFNnfsCx4lB2RbxKHu38Rahv6CNbtn7LGA2FkkZmANmsVQkcLNEtuHhz4VmsTvUykMJu/e4yDVdLCzWIVjc6qCdfeFZ/HiIWKNke/Ffd9be6fI28KdwmCupJ72Ya2II5Hlw1FG6kLYm77HcTtURyo7KXsc6qxzKSygksWN2N9db8Ksl2i2JTM0nZhr90WNrE2PWomz9mNOABJDGUBuZjYaaAA5Sb1Cx+dJCv2iM5fxRkZTz0sAT8KVvpjcYvlErGYNU7xkZlHFWDD58R6A1XKxYd3KO9xOhY8hc/wC1W4ilmgd7s8aDM3ZoAuhA+8bio1vrW4w2y8BJFAs06KgIyxWaPLnF+0DyoGfv5Sbd21/Ooc2lkahG8GQ2ThMosFOtr2y6G2tmvrwNqkbe2MURnW+WYMVJILWLKe9bgbMK1e6258EiPOy5pYpL3ZvunVban8P4WGblcVL2TslJdoxhLCKFS5BKktJm90WJ0DW4aWQUt1oajTLf2fbrS4TtVmYFmERCrfuKoZFUnmbLc26863MTgOByKn5EVWQBjNIVYCwRTdb6gM3HMOUgpeLxoRlLOmga+hHLzPSuJxk5OSOm1VGc9pmNu2Gwo17SRWcfu5gig+d3P+kVvigUcgB8K5zvBt7DS9kY2LyZ4pWCoWdghzKgB1AsvoSxtV4N4e2sZg0aWuVDAsfBst2UddPhWjjSVmalbpcllj0+1BkvlhF87cA1uI/e8Rw634VB3c2GjlZFQJh4rjDR2NvGZhzZuRPLXnWE9oO+kryKmCkAgEYVlGiOcxNrEcLWHLnVtu/7XHAC4nDAWFs0LC38DEW9CaltP2NVGSX1OmSR6VzffPZsfbzTH3yY473IORI4nPO3GS/D/bTRb/4WTmRf9rKv1I+VUG9E0boZQpYySm2o7wVALaEj3YgLeIpwqUqRGYq2cy33meTEpHFmcQRRiS2oR5GzyXHTO+U9LVtX2al9UUnrlGvjwqSNxrYCS5tiGlfEF7d4sCcq34hSg1A43NVN8TyeMjlcNf1sbVPkz3NUa+PGkzide15RXpnnl9tz7+KPEjiQI5fzoLAn8y2Pxqhq43dxahmhkNophlN+Ct+B/Q6HwJqBj8C0MjI4sym1SsYKecjcMltOR0NJljsbUirKHZ5lhLKQWQ2K65iDwsOfA/A1RJW16KCK8oAucNJnCKwBVIrAW0uXZr+ep18BTccqKWVe4wOjcb+HhWj3V3RxGIgEsULugBGZQNStzYagnjWMxF87X01PHTnU1ZTwXeFmcI5IDN73PXhf10rcbp7HTHYf7yHDBY81k912Jt3mZe9fxJGg4WrI7F2JLHCuIdPumbuhrXcLbMcvHLra/wDWu0xbrYVVE8EYTMoYiMkBkIuRa5HBidKyckmWo2iuw+EbDxdjkljisQVASaOx4gghjY35kVTx7DlClcNjQE/ypAcgvysS6/EVa4jdOZWlkg2hJB3sxDnNHZtQ2pygE35cQaoYt82jxCx4ufBzx63lSJ2YWB0VkCi58Lis6dlWiwx2wg+BjhnkiV1zoWQMxCu1x2YUr3jwsQQb8L1l8dH9hPZo8hjNmKyRGNw3DNH0OnvacKrdtbxKs7y4buqSAlge6gGnHiSe93r8ahbw7QWUxygMHeMCUN3ryKSt16AqFrRJ0LFm72BvYZXMaPi5ZXuVBsQbCwBH4SAoJbNaokrzOZ48Uxjy5GYscwSzagBSbtZtFJPK9YvZOyMVIM0MMzD9qNHPzUVYbKxDCSVGzhzDMCH4hkUvz1vdOdTZaRc4HeZoUMccSkEkgtnzHoWGbLe1uVqck23PIAGbQchYLfrk92/jas9h9pJ1IPU8/UVYw4lTzH9+dc8k3ybxaXAgxnWo0spv0tz6+VScRtEC2X6f1pueIsLsdOXC/wABwqdpW4kzdsli6SIuneZXy263ta3OtVgtrK0sKo0bxYYBgx7qsTZiWL5LksE6HutxrH7N2gyKF7Ryoa9rFkJHDOhIU6/2atV3cxUiK7xukUj3eUasQ2qns172W7X0Gtx0FawjttmU5bmkzoWP3tDYCWcKjoEYXSTXNqourqL97oTfleqOJjlFwL2FSNp7HTE4uHCEI/ZAS4mXIqNa1o4rrqCx1Ive1AnUaajj1/rXLr9G+j2fPtFFFeweWeg1poU+3wZf/qYV06yxj/yUWHwPWsxTuFxLRuHQlWU3BHEGk1Y0xDoQbEEEcb1K2TtFoJlkQ2KnpfTgbjnpfStQmDh2gjSrdMQqNmjUgB2t3XW/4b2vzHDoRj5oGRirAgjiDxFCdg1Rd717LKOJlUdnMMylPcueIHMeR+dUFbPc/GriIXwMx0YExE/hYch9fjWVx2BaKVo3FmQkEeVMR0zdH2vpgcLFh3wt1Ce/E2ViST3mBBu3jfpVNu3urE/aY/F3iwauzIrEl5Lscq9W5C/M1WYjYJ7RRY/dxRcVGQsVDtnZmUAZmN7XPhTO19tySjLPiDIFtljTuxC3ABVsBbyrN5wjT3NvFvThMRFLJiWVZJR2eHiTvmGIHS6qLISRckm+g0FhT0u/WJw+HSFTBGEBUyyZma6swypHwNrcTpYiuWHHHLlUKo524nwJNa98L9t2YXteWAi/U2UA381APjbwqHBIpSbLPE4/7ds4sLySQ30Ol7DjkGg01HL9cC+IOUFtSBp8eJFXe5O1Ps+ICse5J3SNOJ4X+lvGom92yGgxLqLlG7yW4ZT/AE1+VamZExD/AHbEjQgBT43F7/M05j0yxwL/APbzHzZm/RQfWocMAYgFj4AirXb8hEuQHRVRbdCFFx8SallIlbO30xUMJhSX7uxABAOQHjkYjMvoedX2zt9WliMHYQIiQzNcB2bSNrkF2NiTxI43rFE3AFgAPnVrsZLR4lra9iEGn+ZIg/7Q1ZUuTSytEZ5XqRBcHXl04/0FXuyd0e0UPNNDCh4aiSVvyQx3YnztWj3T9n8vavN3EhQsEbEpdxY2LtDcKD+c2HQ0mxmXw2ypnUOqEKTZSw949EHFz+UGt3sb2WNImfFMyHlGuXN5uTcegFbLZGyIVIlVzM7j/GZgxKj8KW7qLf8ACoAqXtba7RxsqRqXy/dklhncg2B0sR/Q1CVjcqMLtPY+GfGwYGFQFVs0zDViQpbJm5d0HQW97wra7d2t9mhzKuZyQkaAHvO2irpwGnyrnuxcOcNIuIc55lz5jmAQM4IOdtQeJ90k1P2LjJMViVd8UxTtoyIkVgrGzOt2t7oW/G1wfWrceiE+zXbtbE7CI5zmmlYvM/7Tnp4DgPXrTcu7LZjZh/fpV6CKUL9axlpqXJpGbjwfHtFKVL15lr0DkPK9FLWOtruF7N3xzCSS8eHB1bm9vwx/q3AedDwCyVe6G6OMxbGTCrYxa5y2QZuSqx4t4dONXmM3fxTErj8I46SxqCR5ZLhl+VdqgwP2aAR4aNLILIhbs19XCsb872NzU6MkqMwAJGoBJAPMXsL+dh6Vi52abaPn7AboxxsjmSUnNdAqhDYc7v7xB5CtftrdP7UgmiEJxIVVYOWBPkLDv621GtdC2tu3h8QtpIUfvBua3I4EldfDyrPbb2FHAhkjdIclj/1DSPDZTfLlLEprwC/Clusajizju96yLi2EgYoQMov7yju3BHijanpwpYiwMsB7PD4tJvwlWEiE8g2g+Ola2Sf7WxIwod2Y52wySGMrzYlwMt9fj4VWz7JZbEhEhIv7jAnwF2WxPAVdiquTIJs1g2VmRMtyRmViLcSbGw9TV9ultFsLPdo5Ps8oyu7K9iPwvci1gT8CakYvdLCSDNFMyHiVkB+IDa/M+tO4DdzHoh7KYlASLBmsbaao3D4UnJNDSaZV73btjC4k8QjnMhHjrYHw/pV7tH/rtmrMus0HvaalR72nz+FW+ymbFwnD4yL7yNu42WyOBY9mSnAj0uPKou6Hb4VjC+HXs3klUsAWfgujEC2UAjvG3HwNKMumEl2YbY+GMs8anr8hrSMe+eaRv2nY3/1H9K2WF3c+z7UZGXKi5irAad4XF26jX4V0SPcXCqgRhJKgOiySNk/gWyfKpnLaEVZxrZ+7xlkMaOJJCgZFh74ZjbuFrgJYHUnQcK3uB2DjsLB2awxRlo3+9h70vaAZlErnRQdVFtNa1O8GGhSBcNHBGZJbrCmVQF01lJAugT3sw1vbrV5DBkgCM9yqAF24mwAzE9bi9Z7rNKKfdvCDDxAJh2WYKO1lmCrma12YyAsX8h62qbgMChgWTEMHBHaEPYRKXPae6dDbNxa5qBtnevRosOnaSG6sT3UjvcG5PEjXQWvUKDd55EEmNl7kaAWuUiVRzy3F+Frm1/Gl7gTcVvorErhl7TLoZD3YVt+8bX9Kym828LJHHJKRiGdiEUm0Qy+84X8Sgm1+BPkaZ2xtuGSREyuMMvuRID2uJIOmg0RL8PXQnhbLuNiNoyJLjLYaFBljgQDOqclufd9bnwFUsCsqcbtNxmiKdrJM69kmaOwXNYCy6LmPDzpzcTCukphlJjk7SEWGYH7kEngb2Kra97a9K3exdw8JhSGSPM4bMHk7zg8spOgt4D51emEZuA10J5/Gi/QAU6a08IjTLSZSBx8/060M/gf79alAz5CU60rnSKK7TnOs+zv2XLiEjxbMk8X3oMLZl763CXcXBF7XBHoa6TFtJYgFlSTCgCwEqjsgOgmjvGPJivlXzhsLbs2GlV4ppIu8MxjYjS+txwbTkQa+ht397zOAIJoccCLlAVgxSjS+aNrJJa/ILeokryXF0XcmYAMtmUjQggg+R4fOm0xLMbWK/mW/zBqDBLhJJGSJnwuI4tGv3LnxMLAxy+YDedWJSZRZlSYdUtFJ6oxMbejL5VntKsh7Q2q0WVUHavIxVOAXQFmLFbkAAedQZdgrOQ8z9pKCCmcAxJYg2WC/Akak3Jtx5VYzmGW0bExuDdVcGGVWHAxltGOpHdJBv0NJmwWIXTPG3L72Mhv44yP+2ppl2nyLfCT20WAHkbyAfw5dPQ0ymwSzZ52ExAIVbZY1zCxspJLEjS5PDhamoxi0Oiwkak2kcf8AemnGmZN6pAcggEj81ilRz6hV09bUUDddkHFezrDyFvuigblGbAehPl4VU4n2ZTQIxwmIkvxEfduSBwB0HoRWvXGYx17sEcRP+bJmt45VFNNu9NL/APM4qRl5pCBEh8GYXZh8KdCbvhHOt38E+LxAjxWIMGRu8Mls7Ie6rGM2FiCb6dKusZvRDDiCobvroWKXjlXjrY3HHwI1t0PQcBsSOCLJFDljPEAe9pxJOrHxNRMbgYZ0KzRIUsQMygkcu7mvr0sKGkJNmD2ljFOA77ASrmva5DrkYKyNzsDb1ANaTZu8yDCRO4fOYlJUK2YsF921tCSNPOsqd2oIZxAMVMq2Fg4ve97cAcvA9B5a1apgEVbWVci5jmdL+LZjYKpuNFsKU0nyOJK2ZjMjNPKM+IlAuFN1hj4rEG4acSeba9KscVh2xbAMnZxgD8b94nrwv6DnxrJQ73IA7pLhcqftAkjkLKHGcm3EDWo8e+mIxZywDETHpEghjH5nJYgeZrPPRWO2a7G46PBzDMCwyMAFGYmQFMoUcjlLegrM47H4naUuSNcwU+4D9zEeTTvwZh+wLny4GzwG6kixM+LKCNiueKItdQD77zXzNxsRwylulbbB4WOJFSJVRBwVQAB8KOAKXdfc2PCHtGYy4hvelbl4Rj8I+fkNK1BamRDSmlyjh/f6UWFDhsNSfSmXdm/dH1pHZX1JpZTz+NKwBYwfP5152ZHBh8BQt/2viBT4Y+FAj48or2gCu45wtXRPZ17PWmK4nEAiIaxobgyHkx5hPr5U57OfZv22XE4oWi4pGf8A1OjN+59fLj11zbQWA8NB6VzaurWImsIdsxmM3exsLM8U8WIivmaHEotgL5iEIFgBrYaAVT4v2i4zZ4UdhNHbQpMTJA45GOQ95DbkGI8K6FiGJjdeJKMB8DUXEYrtUjhXKe2S5uAcsYAzNY6XuyqLji1+VqiOq+8luPoVWw/bdgsQvZ4yIwk8cw7WEn0Fx6qfOtfs0xSoGwOJVl0uiyCSK3MFDmMfpbyrKyeznZ7FicMouoGjOBp+JQG0PjWX2j7IzC3bYTEMmXUh/eA55ZFtra/EetaLUi8EbWdFXZ67QcO2f7OGlGRWKoWjZEXPYgtc9odbCwUdb3cWyhGoWMKo5KoC/IaVxKTffaeypnjAzQ52KrKuZCCb91hZh8a2mwfbDHiYA+Iw4UiQJZCH7xUkFVbKRw/CWPHpVbbBM3agjiKT9rKHN3CAdL3v8CKosf7Q4bAQRSzPpdAMuW/7XaWZddNRWY23vwIVLYh0jc6iKIl5LaWFzw566eBqbrgo3m1d7bCwOXwGrH05DxOlYveLevsY2kfMqj9gZnN+He4L/etcv217RJpSVhvCh42N5G835Hy+NarHwyzbOwcCsJc8Uz9n3ArNE6uLNa9yL89fWm4t/MJNLgibIZsVH2gRsrO7O5K3QJwuzEDgOF+Z56itxEy4xDHnUuLmG+jBxrJH+Rx3geAZerE1P3I9nbYvDNJJLLCjOQEUd1wvE6nUXuo0/Dzraf8Aw9hjRDhrwTJwkJL5wfeWVTo6kaEaVLmouhpNlfuv7LIYwsmJImewOUf4Q5+b+unga3mGRUUKgVQOAUAD4DSqbBYs4Z+zlYdmxJR9QBzKNfQHjpf9bXUeJTiCGHLKCb/AVi7bKVIlqtxa3pb61HwkIitGp7tjl55QPwg9By8LDlThxbH3Yz/qsvy4/KkLE2YM9hYEAC9teJJPHhanwMnZr01KLkD1pStTMz2NJgPg0rNTQe3EV4Pd8RRYh02pGvhSVBpWWmI+R1FdF3E9nxfLiMQoyaFI24t0Zx+z0HPy4lFba8nFYM9NJs6qk4B4mw5aW6aeFeSTBjRRXFZ0Ckiql2lgnw0y4qO7RAMJY11IVmzF062bvFfFuuhRVJ0Jl8uKVkDqboRmBGtxa4I60xNiQ8YAzDO6rYggkXu3HllBoop9guBe1MAkkTqWy51IzaHLce8M2gI41h5d3Y3jYyYZZYGa6HDkxtcXXtezZtcwtYZjoNB3qKKSm4rANESPd/E9i0eFnMUY0Tt0yym9yQHC5lUaAXF+PAced7S2FOmJaFlLy5rEIS5LEX4jibEHrRRXRpTeSNSKSTNzur7H2ez4xuzX/LUgufzNwX0ufKtHtrdDtpsLFGpjw0BkuQ/FDlsinNmJbUH1oorN6snkpQXBq9k7N+zwLFGzMFHdLkE20sosAALcKnJh5G42A6m/0r2io5Y+B9UCjgD4kf14UhMSG0B1ooobrAdD2f18qDFfj8OXwooqxCo1y6DSkzcAT1oopAAJrzMRXtFMQqOnAtFFM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655319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30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6316662" cy="533400"/>
          </a:xfrm>
        </p:spPr>
        <p:txBody>
          <a:bodyPr/>
          <a:lstStyle/>
          <a:p>
            <a:r>
              <a:rPr lang="en-US" b="1" dirty="0" err="1" smtClean="0"/>
              <a:t>Bedmaking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685800"/>
            <a:ext cx="6858000" cy="5440363"/>
          </a:xfrm>
        </p:spPr>
        <p:txBody>
          <a:bodyPr/>
          <a:lstStyle/>
          <a:p>
            <a:r>
              <a:rPr lang="en-US" dirty="0" smtClean="0"/>
              <a:t>Changed:</a:t>
            </a:r>
          </a:p>
          <a:p>
            <a:pPr lvl="1"/>
            <a:r>
              <a:rPr lang="en-US" sz="2000" dirty="0" smtClean="0"/>
              <a:t>Daily in acute care facility</a:t>
            </a:r>
          </a:p>
          <a:p>
            <a:pPr lvl="1"/>
            <a:r>
              <a:rPr lang="en-US" sz="2000" dirty="0" smtClean="0"/>
              <a:t>2-3x/</a:t>
            </a:r>
            <a:r>
              <a:rPr lang="en-US" sz="2000" dirty="0" err="1" smtClean="0"/>
              <a:t>wk</a:t>
            </a:r>
            <a:r>
              <a:rPr lang="en-US" sz="2000" dirty="0" smtClean="0"/>
              <a:t> in LTC</a:t>
            </a:r>
          </a:p>
          <a:p>
            <a:pPr lvl="1"/>
            <a:r>
              <a:rPr lang="en-US" sz="2000" dirty="0" smtClean="0"/>
              <a:t>Always if soiled</a:t>
            </a:r>
          </a:p>
          <a:p>
            <a:pPr lvl="1"/>
            <a:endParaRPr lang="en-US" sz="2000" dirty="0" smtClean="0"/>
          </a:p>
          <a:p>
            <a:pPr marL="344488" lvl="1" indent="-344488"/>
            <a:r>
              <a:rPr lang="en-US" dirty="0" smtClean="0"/>
              <a:t>Raise bed to waist </a:t>
            </a:r>
            <a:r>
              <a:rPr lang="en-US" dirty="0" err="1" smtClean="0"/>
              <a:t>ht</a:t>
            </a:r>
            <a:r>
              <a:rPr lang="en-US" dirty="0" smtClean="0"/>
              <a:t> for good body mechanics.</a:t>
            </a:r>
          </a:p>
          <a:p>
            <a:pPr marL="344488" lvl="1" indent="-344488"/>
            <a:endParaRPr lang="en-US" sz="1600" dirty="0" smtClean="0"/>
          </a:p>
          <a:p>
            <a:pPr marL="344488" lvl="1" indent="-344488"/>
            <a:r>
              <a:rPr lang="en-US" dirty="0" smtClean="0"/>
              <a:t>Never touch/hold the sheets to your body.</a:t>
            </a:r>
          </a:p>
          <a:p>
            <a:pPr marL="344488" lvl="1" indent="-344488"/>
            <a:endParaRPr lang="en-US" sz="1600" dirty="0" smtClean="0"/>
          </a:p>
          <a:p>
            <a:pPr marL="344488" lvl="1" indent="-344488"/>
            <a:r>
              <a:rPr lang="en-US" dirty="0" smtClean="0"/>
              <a:t>Unfold sheets on the mattress; do not unfold by holding the sheets up in the air.</a:t>
            </a:r>
          </a:p>
          <a:p>
            <a:pPr marL="344488" lvl="1" indent="-344488"/>
            <a:endParaRPr lang="en-US" sz="1600" dirty="0" smtClean="0"/>
          </a:p>
          <a:p>
            <a:pPr marL="344488" lvl="1" indent="-344488"/>
            <a:r>
              <a:rPr lang="en-US" dirty="0" smtClean="0"/>
              <a:t>Always lower bed to lowest </a:t>
            </a:r>
            <a:r>
              <a:rPr lang="en-US" dirty="0" err="1" smtClean="0"/>
              <a:t>ht</a:t>
            </a:r>
            <a:r>
              <a:rPr lang="en-US" dirty="0" smtClean="0"/>
              <a:t> when finished.</a:t>
            </a:r>
          </a:p>
          <a:p>
            <a:pPr marL="344488" lvl="1" indent="-344488"/>
            <a:endParaRPr lang="en-US" sz="1600" dirty="0" smtClean="0"/>
          </a:p>
          <a:p>
            <a:pPr marL="344488" lvl="1" indent="-344488"/>
            <a:r>
              <a:rPr lang="en-US" dirty="0" smtClean="0"/>
              <a:t>Replace over bed table, signal cord, side rails.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10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AA Nurse">
  <a:themeElements>
    <a:clrScheme name="Office Theme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 Nurse</Template>
  <TotalTime>233</TotalTime>
  <Words>473</Words>
  <Application>Microsoft Office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AA Nurse</vt:lpstr>
      <vt:lpstr>1_Default Design</vt:lpstr>
      <vt:lpstr>National Assessment Warm-up: (write questions and answers)</vt:lpstr>
      <vt:lpstr>CNA Skill #1 Bed Making</vt:lpstr>
      <vt:lpstr>PowerPoint Presentation</vt:lpstr>
      <vt:lpstr>PowerPoint Presentation</vt:lpstr>
      <vt:lpstr>Low Bed – often has mat on floor; used for pt at high risk for falls</vt:lpstr>
      <vt:lpstr>Gatch Bed –uses cranks to manipulate;  phasing out due to CNA injury</vt:lpstr>
      <vt:lpstr>Low Air Loss Bed – for pressure ulcer prevention/tx or burn pts </vt:lpstr>
      <vt:lpstr>CircOlectric Bed (Stryker) – pt can move themselves vertically</vt:lpstr>
      <vt:lpstr>Bedmaking</vt:lpstr>
      <vt:lpstr>Mitered Corners</vt:lpstr>
      <vt:lpstr>Contaminated Linen</vt:lpstr>
      <vt:lpstr>Contaminated Linen</vt:lpstr>
      <vt:lpstr>Clean Linen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12/15/11 Today’s Agenda:</dc:title>
  <dc:creator>Williams, Lydia L</dc:creator>
  <cp:lastModifiedBy>Williams, Lydia L</cp:lastModifiedBy>
  <cp:revision>22</cp:revision>
  <dcterms:created xsi:type="dcterms:W3CDTF">2011-12-15T15:48:43Z</dcterms:created>
  <dcterms:modified xsi:type="dcterms:W3CDTF">2015-02-17T13:24:38Z</dcterms:modified>
</cp:coreProperties>
</file>