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73" r:id="rId6"/>
    <p:sldId id="257" r:id="rId7"/>
    <p:sldId id="274" r:id="rId8"/>
    <p:sldId id="272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9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3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7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81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4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82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0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94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9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27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74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45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7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ADCC94-FBCC-45FE-AB4A-01D02556AD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A23C1-F6E3-43D5-89B5-EB14C3925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75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F1435-A867-4389-9E1D-1C40CE35F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883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CDA8B-0A11-4C11-BDF3-69AEFAB20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745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D30AC-E0DA-4FE2-9834-4C8274EEA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77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50C02-5186-4DDA-9581-5D9A491B3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56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6FA-8624-42C9-990F-1C45EA96E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03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50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8895A-73EB-4694-A47C-2F9353E0A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04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A54C4-1192-41DE-B72A-A6DFBC0C3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934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8B043-11B0-4EEC-B2D5-312E8DF82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708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626BD-ACDB-4BD3-9535-375E8C1C2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02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82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42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9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6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9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83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61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69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2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53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83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6B0033-A69B-4535-AA25-8B6F4D9A34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1D178-C4CC-48B8-816A-4BF0D68CB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992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A9D41-F1BE-4452-B39F-A0A458DA9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310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D48C0-1131-480F-BCB4-B346CB030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789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421B-10E9-4B78-B98E-5B1BB592F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66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62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00AF4-6A3D-46BD-AF87-C504A4CE9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462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E5E51-B085-4CDF-A31F-EAB6E86C0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713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9971A-25D6-4558-9A5D-ED5032D85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079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D0B6C-D38A-4B1D-8D92-7FD562403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072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4D443-5C9C-4897-9B4C-9BF059267A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146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9829F-A91C-4CB3-8C9C-70686A66A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7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7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7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6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4E32B7-4F95-4E8B-845D-99EF4B2CE5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1A6F864-7CBE-42CB-8EC9-C573ABA16095}" type="datetimeFigureOut">
              <a:rPr lang="en-US" smtClean="0">
                <a:solidFill>
                  <a:srgbClr val="000000"/>
                </a:solidFill>
              </a:rPr>
              <a:pPr/>
              <a:t>2/2/2015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EEACF2-2009-4A4B-A466-7D42BA3AB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155C6E-2DFE-4949-9693-782D9BE3E8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792162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Warm-Up: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95400"/>
            <a:ext cx="6429375" cy="483076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What is the name of the nerves that innervate the rotator cuff mm of the shoulder?</a:t>
            </a:r>
          </a:p>
          <a:p>
            <a:pPr marL="457200" indent="-457200">
              <a:buAutoNum type="arabicPeriod"/>
            </a:pPr>
            <a:endParaRPr lang="en-US" sz="1400" dirty="0"/>
          </a:p>
          <a:p>
            <a:pPr marL="457200" indent="-457200">
              <a:buAutoNum type="arabicPeriod"/>
            </a:pPr>
            <a:r>
              <a:rPr lang="en-US" dirty="0" smtClean="0"/>
              <a:t>Where does this group of nerves start and stop?</a:t>
            </a:r>
          </a:p>
          <a:p>
            <a:pPr marL="457200" indent="-457200">
              <a:buAutoNum type="arabicPeriod"/>
            </a:pPr>
            <a:endParaRPr lang="en-US" sz="1400" dirty="0"/>
          </a:p>
          <a:p>
            <a:pPr marL="457200" indent="-457200">
              <a:buAutoNum type="arabicPeriod"/>
            </a:pPr>
            <a:r>
              <a:rPr lang="en-US" dirty="0" smtClean="0"/>
              <a:t>What do we call the section of nerves that branch off of the spinal column?</a:t>
            </a:r>
          </a:p>
          <a:p>
            <a:pPr marL="457200" indent="-457200">
              <a:buAutoNum type="arabicPeriod"/>
            </a:pPr>
            <a:endParaRPr lang="en-US" sz="1400" dirty="0"/>
          </a:p>
          <a:p>
            <a:pPr marL="457200" indent="-457200">
              <a:buAutoNum type="arabicPeriod"/>
            </a:pPr>
            <a:r>
              <a:rPr lang="en-US" dirty="0" smtClean="0"/>
              <a:t>In regards to boney markings what do the two following terms mean: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Tubercle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Fossa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3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228600"/>
            <a:ext cx="4829175" cy="4525963"/>
          </a:xfrm>
        </p:spPr>
        <p:txBody>
          <a:bodyPr/>
          <a:lstStyle/>
          <a:p>
            <a:r>
              <a:rPr lang="en-US" dirty="0"/>
              <a:t>Add the final part of the Brachial Plexus piece as it travels over the </a:t>
            </a:r>
            <a:r>
              <a:rPr lang="en-US" dirty="0" err="1"/>
              <a:t>Subscapularis</a:t>
            </a:r>
            <a:r>
              <a:rPr lang="en-US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20702"/>
          <a:stretch/>
        </p:blipFill>
        <p:spPr bwMode="auto">
          <a:xfrm>
            <a:off x="0" y="0"/>
            <a:ext cx="4191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r="19416"/>
          <a:stretch/>
        </p:blipFill>
        <p:spPr bwMode="auto">
          <a:xfrm>
            <a:off x="5048251" y="2362200"/>
            <a:ext cx="3343276" cy="426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93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752600"/>
            <a:ext cx="7330439" cy="4525963"/>
          </a:xfrm>
        </p:spPr>
        <p:txBody>
          <a:bodyPr/>
          <a:lstStyle/>
          <a:p>
            <a:r>
              <a:rPr lang="en-US" b="1" i="1" dirty="0" smtClean="0"/>
              <a:t>S</a:t>
            </a:r>
            <a:r>
              <a:rPr lang="en-US" dirty="0" smtClean="0"/>
              <a:t>IT</a:t>
            </a:r>
            <a:r>
              <a:rPr lang="en-US" b="1" dirty="0" smtClean="0"/>
              <a:t> - Supraspinatus</a:t>
            </a:r>
          </a:p>
          <a:p>
            <a:pPr lvl="1"/>
            <a:r>
              <a:rPr lang="en-US" b="1" dirty="0" smtClean="0"/>
              <a:t>O – </a:t>
            </a:r>
            <a:r>
              <a:rPr lang="en-US" dirty="0" smtClean="0"/>
              <a:t>Supraspinatus fossa</a:t>
            </a:r>
          </a:p>
          <a:p>
            <a:pPr lvl="1"/>
            <a:r>
              <a:rPr lang="en-US" b="1" dirty="0" smtClean="0"/>
              <a:t>I - </a:t>
            </a:r>
            <a:r>
              <a:rPr lang="en-US" dirty="0" smtClean="0"/>
              <a:t>Superior part of the greater tuberosity</a:t>
            </a:r>
          </a:p>
          <a:p>
            <a:pPr lvl="1"/>
            <a:r>
              <a:rPr lang="en-US" b="1" dirty="0" smtClean="0"/>
              <a:t>A – </a:t>
            </a:r>
            <a:r>
              <a:rPr lang="en-US" dirty="0" smtClean="0"/>
              <a:t>elevates the proximal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1"/>
            <a:endParaRPr lang="en-US" b="1" dirty="0"/>
          </a:p>
          <a:p>
            <a:pPr lvl="4"/>
            <a:r>
              <a:rPr lang="en-US" dirty="0" smtClean="0"/>
              <a:t>Mark O and I with dry erase marker</a:t>
            </a:r>
          </a:p>
          <a:p>
            <a:pPr lvl="4"/>
            <a:r>
              <a:rPr lang="en-US" dirty="0" smtClean="0"/>
              <a:t>Form another small carrot</a:t>
            </a:r>
          </a:p>
          <a:p>
            <a:pPr lvl="4"/>
            <a:endParaRPr lang="en-US" sz="1600" dirty="0"/>
          </a:p>
          <a:p>
            <a:pPr lvl="4"/>
            <a:r>
              <a:rPr lang="en-US" dirty="0" smtClean="0"/>
              <a:t>Place the tube into the supraspinatus fossa; point the end of the carrot to make it look as if it is going under the acromial process.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74856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three rotator cuff muscles are SIT and on posterior aspect!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5"/>
          <a:stretch/>
        </p:blipFill>
        <p:spPr bwMode="auto">
          <a:xfrm>
            <a:off x="-32657" y="3886200"/>
            <a:ext cx="369025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463" y="0"/>
            <a:ext cx="5133703" cy="4888365"/>
          </a:xfrm>
        </p:spPr>
        <p:txBody>
          <a:bodyPr/>
          <a:lstStyle/>
          <a:p>
            <a:r>
              <a:rPr lang="en-US" dirty="0" smtClean="0"/>
              <a:t>Flatten carrot so that it fills the fossa.</a:t>
            </a:r>
          </a:p>
          <a:p>
            <a:endParaRPr lang="en-US" dirty="0" smtClean="0"/>
          </a:p>
          <a:p>
            <a:r>
              <a:rPr lang="en-US" dirty="0" smtClean="0"/>
              <a:t>Trim to make sure the muscle stops at the acromial process (since it goes underneath to get to the </a:t>
            </a:r>
            <a:r>
              <a:rPr lang="en-US" dirty="0" err="1" smtClean="0"/>
              <a:t>humerus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Small white mini M &amp; M into a tube then flatten to be </a:t>
            </a:r>
            <a:r>
              <a:rPr lang="en-US" dirty="0" err="1" smtClean="0"/>
              <a:t>suprapsinatus</a:t>
            </a:r>
            <a:r>
              <a:rPr lang="en-US" dirty="0" smtClean="0"/>
              <a:t> tendon.</a:t>
            </a:r>
          </a:p>
          <a:p>
            <a:endParaRPr lang="en-US" dirty="0"/>
          </a:p>
          <a:p>
            <a:r>
              <a:rPr lang="en-US" dirty="0"/>
              <a:t>Start the tendon at the edge of the acromial process and bring it over the ‘S’ of the greater </a:t>
            </a:r>
            <a:r>
              <a:rPr lang="en-US" dirty="0" smtClean="0"/>
              <a:t>tuberosity; trim so clean to tuberosity insertion.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r="19347" b="5916"/>
          <a:stretch/>
        </p:blipFill>
        <p:spPr bwMode="auto">
          <a:xfrm>
            <a:off x="-1" y="0"/>
            <a:ext cx="3975463" cy="32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r="4620"/>
          <a:stretch/>
        </p:blipFill>
        <p:spPr bwMode="auto">
          <a:xfrm>
            <a:off x="17417" y="3459344"/>
            <a:ext cx="3958046" cy="340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2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0"/>
            <a:ext cx="8763000" cy="61261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</a:t>
            </a:r>
            <a:r>
              <a:rPr lang="en-US" b="1" i="1" dirty="0" smtClean="0"/>
              <a:t>I</a:t>
            </a:r>
            <a:r>
              <a:rPr lang="en-US" dirty="0" smtClean="0"/>
              <a:t>T</a:t>
            </a:r>
            <a:r>
              <a:rPr lang="en-US" b="1" dirty="0" smtClean="0"/>
              <a:t> - Infraspinatus</a:t>
            </a:r>
            <a:r>
              <a:rPr lang="en-US" b="1" dirty="0"/>
              <a:t>: </a:t>
            </a:r>
            <a:endParaRPr lang="en-US" dirty="0"/>
          </a:p>
          <a:p>
            <a:pPr lvl="1"/>
            <a:r>
              <a:rPr lang="en-US" b="1" dirty="0" smtClean="0"/>
              <a:t>O - </a:t>
            </a:r>
            <a:r>
              <a:rPr lang="en-US" dirty="0" err="1"/>
              <a:t>Infraspinous</a:t>
            </a:r>
            <a:r>
              <a:rPr lang="en-US" dirty="0"/>
              <a:t> fossa </a:t>
            </a:r>
          </a:p>
          <a:p>
            <a:pPr lvl="1"/>
            <a:r>
              <a:rPr lang="en-US" b="1" dirty="0" smtClean="0"/>
              <a:t>I - </a:t>
            </a:r>
            <a:r>
              <a:rPr lang="en-US" dirty="0"/>
              <a:t>posterior (next to the supraspinatus tendon) on the greater </a:t>
            </a:r>
            <a:r>
              <a:rPr lang="en-US" dirty="0" smtClean="0"/>
              <a:t>tuberosity </a:t>
            </a:r>
            <a:endParaRPr lang="en-US" dirty="0"/>
          </a:p>
          <a:p>
            <a:pPr lvl="1"/>
            <a:r>
              <a:rPr lang="en-US" b="1" dirty="0" smtClean="0"/>
              <a:t>A - </a:t>
            </a:r>
            <a:r>
              <a:rPr lang="en-US" dirty="0" smtClean="0"/>
              <a:t>pulls </a:t>
            </a:r>
            <a:r>
              <a:rPr lang="en-US" dirty="0"/>
              <a:t>head of </a:t>
            </a:r>
            <a:r>
              <a:rPr lang="en-US" dirty="0" err="1"/>
              <a:t>humerus</a:t>
            </a:r>
            <a:r>
              <a:rPr lang="en-US" dirty="0"/>
              <a:t> backwards (extends shoulder) </a:t>
            </a:r>
            <a:endParaRPr lang="en-US" dirty="0" smtClean="0"/>
          </a:p>
          <a:p>
            <a:pPr lvl="8"/>
            <a:r>
              <a:rPr lang="en-US" dirty="0" smtClean="0"/>
              <a:t>Mark O and I with dry erase marker.</a:t>
            </a:r>
            <a:endParaRPr lang="en-US" dirty="0"/>
          </a:p>
          <a:p>
            <a:endParaRPr lang="en-US" dirty="0"/>
          </a:p>
          <a:p>
            <a:pPr lvl="8"/>
            <a:r>
              <a:rPr lang="en-US" dirty="0" smtClean="0"/>
              <a:t>Make </a:t>
            </a:r>
            <a:r>
              <a:rPr lang="en-US" dirty="0"/>
              <a:t>three carrots (just about the same size as the supraspinatus carrot). </a:t>
            </a:r>
            <a:endParaRPr lang="en-US" dirty="0" smtClean="0"/>
          </a:p>
          <a:p>
            <a:pPr lvl="8"/>
            <a:endParaRPr lang="en-US" dirty="0" smtClean="0"/>
          </a:p>
          <a:p>
            <a:pPr lvl="8"/>
            <a:r>
              <a:rPr lang="en-US" dirty="0" smtClean="0"/>
              <a:t>Stack </a:t>
            </a:r>
            <a:r>
              <a:rPr lang="en-US" dirty="0"/>
              <a:t>them into the </a:t>
            </a:r>
            <a:r>
              <a:rPr lang="en-US" dirty="0" err="1"/>
              <a:t>Infraspinous</a:t>
            </a:r>
            <a:r>
              <a:rPr lang="en-US" dirty="0"/>
              <a:t> fossa with the tips coming together towards the </a:t>
            </a:r>
            <a:r>
              <a:rPr lang="en-US" dirty="0" err="1"/>
              <a:t>humerus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739"/>
          <a:stretch/>
        </p:blipFill>
        <p:spPr bwMode="auto">
          <a:xfrm>
            <a:off x="-21773" y="3014278"/>
            <a:ext cx="3526971" cy="384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3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795" y="0"/>
            <a:ext cx="6762205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Form a small flat carrot or triangle of white clay for the </a:t>
            </a:r>
            <a:r>
              <a:rPr lang="en-US" dirty="0" err="1"/>
              <a:t>infraspinatus’s</a:t>
            </a:r>
            <a:r>
              <a:rPr lang="en-US" dirty="0"/>
              <a:t> tendon. </a:t>
            </a:r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Place </a:t>
            </a:r>
            <a:r>
              <a:rPr lang="en-US" dirty="0"/>
              <a:t>the white tendon onto the three (four) ends of the carrots and blend. Cut and trim the tendon to only attach to the ‘I’ of the tuberosity. </a:t>
            </a:r>
          </a:p>
          <a:p>
            <a:pPr lvl="2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0"/>
          <a:stretch/>
        </p:blipFill>
        <p:spPr bwMode="auto">
          <a:xfrm>
            <a:off x="0" y="0"/>
            <a:ext cx="2370909" cy="434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07823"/>
            <a:ext cx="386226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74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0"/>
            <a:ext cx="59436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Striate to show how the muscle fibers of each part pull on the tendon. All the parts form the entire muscle known as the Infraspinatus.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Supraspinatus </a:t>
            </a:r>
            <a:r>
              <a:rPr lang="en-US" dirty="0"/>
              <a:t>and Infraspinatus finished! 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8"/>
          <a:stretch/>
        </p:blipFill>
        <p:spPr bwMode="auto">
          <a:xfrm>
            <a:off x="0" y="-67764"/>
            <a:ext cx="3113324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429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01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" y="228600"/>
            <a:ext cx="911134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</a:t>
            </a:r>
            <a:r>
              <a:rPr lang="en-US" b="1" i="1" dirty="0" smtClean="0"/>
              <a:t>T</a:t>
            </a:r>
            <a:r>
              <a:rPr lang="en-US" b="1" dirty="0" smtClean="0"/>
              <a:t> - </a:t>
            </a:r>
            <a:r>
              <a:rPr lang="en-US" b="1" dirty="0" err="1" smtClean="0"/>
              <a:t>Teres</a:t>
            </a:r>
            <a:r>
              <a:rPr lang="en-US" b="1" dirty="0" smtClean="0"/>
              <a:t> </a:t>
            </a:r>
            <a:r>
              <a:rPr lang="en-US" b="1" dirty="0"/>
              <a:t>Minor </a:t>
            </a:r>
            <a:endParaRPr lang="en-US" dirty="0"/>
          </a:p>
          <a:p>
            <a:pPr lvl="1"/>
            <a:r>
              <a:rPr lang="en-US" b="1" dirty="0" smtClean="0"/>
              <a:t>O - </a:t>
            </a:r>
            <a:r>
              <a:rPr lang="en-US" dirty="0"/>
              <a:t>Lateral margin of the scapula about 2/3 down from the glenoid cavity </a:t>
            </a:r>
          </a:p>
          <a:p>
            <a:pPr lvl="1"/>
            <a:r>
              <a:rPr lang="en-US" b="1" dirty="0" smtClean="0"/>
              <a:t>I - </a:t>
            </a:r>
            <a:r>
              <a:rPr lang="en-US" dirty="0"/>
              <a:t>Inferior/Posterior (next to the Infraspinatus tendon) part of the greater tuberosity </a:t>
            </a:r>
          </a:p>
          <a:p>
            <a:pPr lvl="1"/>
            <a:r>
              <a:rPr lang="en-US" b="1" dirty="0" smtClean="0"/>
              <a:t>A - </a:t>
            </a:r>
            <a:r>
              <a:rPr lang="en-US" dirty="0"/>
              <a:t>pulls proximal </a:t>
            </a:r>
            <a:r>
              <a:rPr lang="en-US" dirty="0" err="1"/>
              <a:t>humerus</a:t>
            </a:r>
            <a:r>
              <a:rPr lang="en-US" dirty="0"/>
              <a:t> back and downward (rotates posteriorly) </a:t>
            </a:r>
            <a:endParaRPr lang="en-US" dirty="0" smtClean="0"/>
          </a:p>
          <a:p>
            <a:pPr lvl="1"/>
            <a:endParaRPr lang="en-US" b="1" dirty="0"/>
          </a:p>
          <a:p>
            <a:pPr lvl="1"/>
            <a:r>
              <a:rPr lang="en-US" dirty="0" smtClean="0"/>
              <a:t>Mark O and I with a dry erase marker.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56256"/>
            <a:ext cx="2090737" cy="278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102"/>
          <a:stretch/>
        </p:blipFill>
        <p:spPr bwMode="auto">
          <a:xfrm>
            <a:off x="5410200" y="4156256"/>
            <a:ext cx="2362200" cy="278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20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264" y="32657"/>
            <a:ext cx="5416079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Form a tube </a:t>
            </a:r>
            <a:r>
              <a:rPr lang="en-US" dirty="0" smtClean="0"/>
              <a:t>about </a:t>
            </a:r>
            <a:r>
              <a:rPr lang="en-US" dirty="0"/>
              <a:t>the same diameter as the carrots made for the other </a:t>
            </a:r>
            <a:r>
              <a:rPr lang="en-US" dirty="0" smtClean="0"/>
              <a:t>muscles.</a:t>
            </a:r>
          </a:p>
          <a:p>
            <a:r>
              <a:rPr lang="en-US" dirty="0" smtClean="0"/>
              <a:t>Place </a:t>
            </a:r>
            <a:r>
              <a:rPr lang="en-US" dirty="0"/>
              <a:t>the tube to make sure it is just short of the attachment ‘T’.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 </a:t>
            </a:r>
            <a:r>
              <a:rPr lang="en-US" dirty="0"/>
              <a:t>a small piece of white clay to the end of the tube for the </a:t>
            </a:r>
            <a:r>
              <a:rPr lang="en-US" dirty="0" smtClean="0"/>
              <a:t>tendon.</a:t>
            </a:r>
          </a:p>
          <a:p>
            <a:endParaRPr lang="en-US" sz="1200" dirty="0"/>
          </a:p>
          <a:p>
            <a:r>
              <a:rPr lang="en-US" dirty="0" smtClean="0"/>
              <a:t>Attach </a:t>
            </a:r>
            <a:r>
              <a:rPr lang="en-US" dirty="0"/>
              <a:t>the tendon to the ‘T’ for the insertion. Blend the clay so that the tendon looks natural coming out of the muscle. </a:t>
            </a:r>
          </a:p>
          <a:p>
            <a:endParaRPr lang="en-US" sz="1200" dirty="0"/>
          </a:p>
          <a:p>
            <a:r>
              <a:rPr lang="en-US" dirty="0"/>
              <a:t>Striate the </a:t>
            </a:r>
            <a:r>
              <a:rPr lang="en-US" dirty="0" err="1"/>
              <a:t>Teres</a:t>
            </a:r>
            <a:r>
              <a:rPr lang="en-US" dirty="0"/>
              <a:t> minor and the rotator cuff is finished!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466664" cy="259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419616" cy="317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946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20175" cy="715962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Baseballs and Rotator Cuffs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066800"/>
            <a:ext cx="4800600" cy="5791200"/>
          </a:xfrm>
        </p:spPr>
        <p:txBody>
          <a:bodyPr/>
          <a:lstStyle/>
          <a:p>
            <a:r>
              <a:rPr lang="en-US" dirty="0" smtClean="0"/>
              <a:t>Baseball </a:t>
            </a:r>
            <a:r>
              <a:rPr lang="en-US" dirty="0"/>
              <a:t>represents the head of the </a:t>
            </a:r>
            <a:r>
              <a:rPr lang="en-US" dirty="0" err="1"/>
              <a:t>humerus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Palm represents the glenoid fossa.</a:t>
            </a:r>
            <a:endParaRPr lang="en-US" dirty="0" smtClean="0"/>
          </a:p>
          <a:p>
            <a:endParaRPr lang="en-US" sz="1600" dirty="0" smtClean="0"/>
          </a:p>
          <a:p>
            <a:r>
              <a:rPr lang="en-US" dirty="0" smtClean="0"/>
              <a:t>Thumb </a:t>
            </a:r>
            <a:r>
              <a:rPr lang="en-US" dirty="0"/>
              <a:t>represents the </a:t>
            </a:r>
            <a:r>
              <a:rPr lang="en-US" dirty="0" err="1"/>
              <a:t>Subscapularis</a:t>
            </a:r>
            <a:r>
              <a:rPr lang="en-US" dirty="0"/>
              <a:t> tendon. </a:t>
            </a:r>
            <a:endParaRPr lang="en-US" dirty="0" smtClean="0"/>
          </a:p>
          <a:p>
            <a:endParaRPr lang="en-US" sz="1600" dirty="0"/>
          </a:p>
          <a:p>
            <a:r>
              <a:rPr lang="en-US" dirty="0"/>
              <a:t>Index </a:t>
            </a:r>
            <a:r>
              <a:rPr lang="en-US" dirty="0" smtClean="0"/>
              <a:t>finger - Supraspinatus Tendon</a:t>
            </a:r>
          </a:p>
          <a:p>
            <a:endParaRPr lang="en-US" sz="1600" dirty="0" smtClean="0"/>
          </a:p>
          <a:p>
            <a:r>
              <a:rPr lang="en-US" dirty="0" smtClean="0"/>
              <a:t>Middle finger - Infraspinatus Tendon</a:t>
            </a:r>
          </a:p>
          <a:p>
            <a:endParaRPr lang="en-US" sz="1600" dirty="0" smtClean="0"/>
          </a:p>
          <a:p>
            <a:r>
              <a:rPr lang="en-US" dirty="0" smtClean="0"/>
              <a:t>Ring </a:t>
            </a:r>
            <a:r>
              <a:rPr lang="en-US" dirty="0"/>
              <a:t>finger= </a:t>
            </a:r>
            <a:r>
              <a:rPr lang="en-US" dirty="0" err="1"/>
              <a:t>Teres</a:t>
            </a:r>
            <a:r>
              <a:rPr lang="en-US" dirty="0"/>
              <a:t> minor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" y="1219200"/>
            <a:ext cx="4119154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14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8938" r="7697" b="12276"/>
          <a:stretch/>
        </p:blipFill>
        <p:spPr bwMode="auto">
          <a:xfrm rot="5400000">
            <a:off x="1142999" y="-1143001"/>
            <a:ext cx="6858002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8100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1437695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2" y="426720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179457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5247" y="426720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220980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2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1020762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Word Parts to Know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Sub-</a:t>
            </a:r>
          </a:p>
          <a:p>
            <a:pPr lvl="1"/>
            <a:r>
              <a:rPr lang="en-US" sz="3200" i="1" dirty="0" smtClean="0"/>
              <a:t>Less, under</a:t>
            </a:r>
          </a:p>
          <a:p>
            <a:endParaRPr lang="en-US" sz="3200" dirty="0" smtClean="0"/>
          </a:p>
          <a:p>
            <a:r>
              <a:rPr lang="en-US" sz="3200" dirty="0" smtClean="0"/>
              <a:t>Infra-</a:t>
            </a:r>
          </a:p>
          <a:p>
            <a:pPr lvl="1"/>
            <a:r>
              <a:rPr lang="en-US" sz="3200" i="1" dirty="0" smtClean="0"/>
              <a:t>Beneath, below</a:t>
            </a:r>
          </a:p>
          <a:p>
            <a:endParaRPr lang="en-US" sz="3200" dirty="0" smtClean="0"/>
          </a:p>
          <a:p>
            <a:r>
              <a:rPr lang="en-US" sz="3200" dirty="0" smtClean="0"/>
              <a:t>Supra-</a:t>
            </a:r>
          </a:p>
          <a:p>
            <a:pPr lvl="1"/>
            <a:r>
              <a:rPr lang="en-US" sz="3200" i="1" dirty="0" smtClean="0"/>
              <a:t>Above, higher in position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32290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91575" cy="715962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 Musculature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3657600" cy="4526280"/>
          </a:xfrm>
        </p:spPr>
        <p:txBody>
          <a:bodyPr/>
          <a:lstStyle/>
          <a:p>
            <a:r>
              <a:rPr lang="en-US" b="1" dirty="0" smtClean="0"/>
              <a:t>Rotator Cuff</a:t>
            </a:r>
          </a:p>
          <a:p>
            <a:pPr lvl="1"/>
            <a:r>
              <a:rPr lang="en-US" dirty="0" smtClean="0"/>
              <a:t>Motion: Raise arm above 90˚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4 muscles -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err="1" smtClean="0"/>
              <a:t>Supraspinatus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 smtClean="0"/>
              <a:t>Infraspinatus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 smtClean="0"/>
              <a:t>Subscapularis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 smtClean="0"/>
              <a:t>Teres</a:t>
            </a:r>
            <a:r>
              <a:rPr lang="en-US" dirty="0" smtClean="0"/>
              <a:t> Minor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5257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86200" y="1295400"/>
            <a:ext cx="28194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5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91575" cy="868362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the muscles of the RC: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6934200" cy="4525963"/>
          </a:xfrm>
        </p:spPr>
        <p:txBody>
          <a:bodyPr/>
          <a:lstStyle/>
          <a:p>
            <a:r>
              <a:rPr lang="en-US" b="1" dirty="0" err="1" smtClean="0"/>
              <a:t>Subscapularis</a:t>
            </a:r>
            <a:r>
              <a:rPr lang="en-US" b="1" dirty="0" smtClean="0"/>
              <a:t> – </a:t>
            </a:r>
            <a:r>
              <a:rPr lang="en-US" dirty="0" smtClean="0"/>
              <a:t>only one of four on anterior aspect.</a:t>
            </a:r>
          </a:p>
          <a:p>
            <a:pPr lvl="1"/>
            <a:r>
              <a:rPr lang="en-US" b="1" dirty="0" smtClean="0"/>
              <a:t>Origin </a:t>
            </a:r>
            <a:r>
              <a:rPr lang="en-US" b="1" dirty="0" smtClean="0"/>
              <a:t>– </a:t>
            </a:r>
            <a:r>
              <a:rPr lang="en-US" dirty="0" smtClean="0"/>
              <a:t>subscapular fossa</a:t>
            </a:r>
          </a:p>
          <a:p>
            <a:pPr lvl="1"/>
            <a:r>
              <a:rPr lang="en-US" b="1" dirty="0" smtClean="0"/>
              <a:t>Insertion </a:t>
            </a:r>
            <a:r>
              <a:rPr lang="en-US" b="1" dirty="0" smtClean="0"/>
              <a:t>– </a:t>
            </a:r>
            <a:r>
              <a:rPr lang="en-US" dirty="0" smtClean="0"/>
              <a:t>lesser tuberosity of the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1"/>
            <a:r>
              <a:rPr lang="en-US" b="1" dirty="0" smtClean="0"/>
              <a:t>Action </a:t>
            </a:r>
            <a:r>
              <a:rPr lang="en-US" b="1" dirty="0" smtClean="0"/>
              <a:t>– </a:t>
            </a:r>
            <a:r>
              <a:rPr lang="en-US" dirty="0" smtClean="0"/>
              <a:t>flexes/stabilizes the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dirty="0" smtClean="0"/>
              <a:t>Mark O and I with dry erase marker.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Make 4 to 5 small carrots of clay.</a:t>
            </a:r>
          </a:p>
        </p:txBody>
      </p:sp>
    </p:spTree>
    <p:extLst>
      <p:ext uri="{BB962C8B-B14F-4D97-AF65-F5344CB8AC3E}">
        <p14:creationId xmlns:p14="http://schemas.microsoft.com/office/powerpoint/2010/main" val="1505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988" y="228600"/>
            <a:ext cx="6326187" cy="5897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carrot – place it onto the subscapular fossa on the anterior skeleton; notice how the muscle is going over the nerve, meaning the muscles are innervated from underneath.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Cut the portion of the carrot out that covers the clavicle; the clavicle is anterior to the </a:t>
            </a:r>
            <a:r>
              <a:rPr lang="en-US" dirty="0" err="1" smtClean="0"/>
              <a:t>subscapularis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r="20568"/>
          <a:stretch/>
        </p:blipFill>
        <p:spPr bwMode="auto">
          <a:xfrm>
            <a:off x="37011" y="73864"/>
            <a:ext cx="257887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" y="3429000"/>
            <a:ext cx="257452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8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04800"/>
            <a:ext cx="4419600" cy="5002757"/>
          </a:xfrm>
        </p:spPr>
        <p:txBody>
          <a:bodyPr/>
          <a:lstStyle/>
          <a:p>
            <a:r>
              <a:rPr lang="en-US" dirty="0"/>
              <a:t>Stack </a:t>
            </a:r>
            <a:r>
              <a:rPr lang="en-US" dirty="0" smtClean="0"/>
              <a:t>the rest of the </a:t>
            </a:r>
            <a:r>
              <a:rPr lang="en-US" dirty="0"/>
              <a:t>4 to 5 carrots side-by-side so they fill in the subscapular fossa. </a:t>
            </a:r>
            <a:r>
              <a:rPr lang="en-US" dirty="0" smtClean="0"/>
              <a:t>The </a:t>
            </a:r>
            <a:r>
              <a:rPr lang="en-US" dirty="0" err="1" smtClean="0"/>
              <a:t>Subscapularis</a:t>
            </a:r>
            <a:r>
              <a:rPr lang="en-US" dirty="0" smtClean="0"/>
              <a:t> </a:t>
            </a:r>
            <a:r>
              <a:rPr lang="en-US" dirty="0"/>
              <a:t>is actually a large fan made up of many smaller fan shaped muscle. It is quite strong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Using white/ivory clay form a small tear drop.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3137" r="24170"/>
          <a:stretch/>
        </p:blipFill>
        <p:spPr bwMode="auto">
          <a:xfrm>
            <a:off x="0" y="26126"/>
            <a:ext cx="4394485" cy="683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25536" r="14400" b="6798"/>
          <a:stretch/>
        </p:blipFill>
        <p:spPr bwMode="auto">
          <a:xfrm>
            <a:off x="6172200" y="4876800"/>
            <a:ext cx="166279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94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420" y="152400"/>
            <a:ext cx="5475806" cy="4373563"/>
          </a:xfrm>
        </p:spPr>
        <p:txBody>
          <a:bodyPr/>
          <a:lstStyle/>
          <a:p>
            <a:r>
              <a:rPr lang="en-US" dirty="0"/>
              <a:t>Place the white clay (which is the tendon) onto the lesser tuberosity and onto the ends of the fans. </a:t>
            </a:r>
            <a:endParaRPr lang="en-US" dirty="0" smtClean="0"/>
          </a:p>
          <a:p>
            <a:endParaRPr lang="en-US" dirty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r>
              <a:rPr lang="en-US" dirty="0" smtClean="0"/>
              <a:t>Blend </a:t>
            </a:r>
            <a:r>
              <a:rPr lang="en-US" dirty="0"/>
              <a:t>the tendon into the muscles (looks better when you blend the lighter clay into the darker clay). Trim the attachment on the lesser tuberosity.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Place striations into the clay to show the direction of pull.  They always point to the muscle’s attachment.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4369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599"/>
            <a:ext cx="3544369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6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75" y="1676400"/>
            <a:ext cx="4219575" cy="28781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Finished </a:t>
            </a:r>
            <a:r>
              <a:rPr lang="en-US" dirty="0" err="1" smtClean="0"/>
              <a:t>subscapularis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16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92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heme/theme1.xml><?xml version="1.0" encoding="utf-8"?>
<a:theme xmlns:a="http://schemas.openxmlformats.org/drawingml/2006/main" name="Biceps">
  <a:themeElements>
    <a:clrScheme name="Default Design 2">
      <a:dk1>
        <a:srgbClr val="000000"/>
      </a:dk1>
      <a:lt1>
        <a:srgbClr val="CCFF66"/>
      </a:lt1>
      <a:dk2>
        <a:srgbClr val="000000"/>
      </a:dk2>
      <a:lt2>
        <a:srgbClr val="CCCCCC"/>
      </a:lt2>
      <a:accent1>
        <a:srgbClr val="268032"/>
      </a:accent1>
      <a:accent2>
        <a:srgbClr val="717300"/>
      </a:accent2>
      <a:accent3>
        <a:srgbClr val="E2FFB8"/>
      </a:accent3>
      <a:accent4>
        <a:srgbClr val="000000"/>
      </a:accent4>
      <a:accent5>
        <a:srgbClr val="ACC0AD"/>
      </a:accent5>
      <a:accent6>
        <a:srgbClr val="666800"/>
      </a:accent6>
      <a:hlink>
        <a:srgbClr val="0A4C66"/>
      </a:hlink>
      <a:folHlink>
        <a:srgbClr val="3C5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CFF66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56731D"/>
        </a:accent2>
        <a:accent3>
          <a:srgbClr val="E2FFB8"/>
        </a:accent3>
        <a:accent4>
          <a:srgbClr val="000000"/>
        </a:accent4>
        <a:accent5>
          <a:srgbClr val="B4C0AA"/>
        </a:accent5>
        <a:accent6>
          <a:srgbClr val="4D6819"/>
        </a:accent6>
        <a:hlink>
          <a:srgbClr val="446600"/>
        </a:hlink>
        <a:folHlink>
          <a:srgbClr val="43591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FF66"/>
        </a:lt1>
        <a:dk2>
          <a:srgbClr val="000000"/>
        </a:dk2>
        <a:lt2>
          <a:srgbClr val="CCCCCC"/>
        </a:lt2>
        <a:accent1>
          <a:srgbClr val="268032"/>
        </a:accent1>
        <a:accent2>
          <a:srgbClr val="717300"/>
        </a:accent2>
        <a:accent3>
          <a:srgbClr val="E2FFB8"/>
        </a:accent3>
        <a:accent4>
          <a:srgbClr val="000000"/>
        </a:accent4>
        <a:accent5>
          <a:srgbClr val="ACC0AD"/>
        </a:accent5>
        <a:accent6>
          <a:srgbClr val="666800"/>
        </a:accent6>
        <a:hlink>
          <a:srgbClr val="0A4C66"/>
        </a:hlink>
        <a:folHlink>
          <a:srgbClr val="3C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CFF66"/>
        </a:lt1>
        <a:dk2>
          <a:srgbClr val="000000"/>
        </a:dk2>
        <a:lt2>
          <a:srgbClr val="CCCCCC"/>
        </a:lt2>
        <a:accent1>
          <a:srgbClr val="995B2E"/>
        </a:accent1>
        <a:accent2>
          <a:srgbClr val="4D7300"/>
        </a:accent2>
        <a:accent3>
          <a:srgbClr val="E2FFB8"/>
        </a:accent3>
        <a:accent4>
          <a:srgbClr val="000000"/>
        </a:accent4>
        <a:accent5>
          <a:srgbClr val="CAB5AD"/>
        </a:accent5>
        <a:accent6>
          <a:srgbClr val="456800"/>
        </a:accent6>
        <a:hlink>
          <a:srgbClr val="803633"/>
        </a:hlink>
        <a:folHlink>
          <a:srgbClr val="5F3C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CFF66"/>
        </a:lt1>
        <a:dk2>
          <a:srgbClr val="000000"/>
        </a:dk2>
        <a:lt2>
          <a:srgbClr val="CCCCCC"/>
        </a:lt2>
        <a:accent1>
          <a:srgbClr val="465E8C"/>
        </a:accent1>
        <a:accent2>
          <a:srgbClr val="805100"/>
        </a:accent2>
        <a:accent3>
          <a:srgbClr val="E2FFB8"/>
        </a:accent3>
        <a:accent4>
          <a:srgbClr val="000000"/>
        </a:accent4>
        <a:accent5>
          <a:srgbClr val="B0B6C5"/>
        </a:accent5>
        <a:accent6>
          <a:srgbClr val="734900"/>
        </a:accent6>
        <a:hlink>
          <a:srgbClr val="782A4D"/>
        </a:hlink>
        <a:folHlink>
          <a:srgbClr val="3C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56731D"/>
        </a:accent2>
        <a:accent3>
          <a:srgbClr val="FFFFFF"/>
        </a:accent3>
        <a:accent4>
          <a:srgbClr val="000000"/>
        </a:accent4>
        <a:accent5>
          <a:srgbClr val="B4C0AA"/>
        </a:accent5>
        <a:accent6>
          <a:srgbClr val="4D6819"/>
        </a:accent6>
        <a:hlink>
          <a:srgbClr val="446600"/>
        </a:hlink>
        <a:folHlink>
          <a:srgbClr val="43591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68032"/>
        </a:accent1>
        <a:accent2>
          <a:srgbClr val="717300"/>
        </a:accent2>
        <a:accent3>
          <a:srgbClr val="FFFFFF"/>
        </a:accent3>
        <a:accent4>
          <a:srgbClr val="000000"/>
        </a:accent4>
        <a:accent5>
          <a:srgbClr val="ACC0AD"/>
        </a:accent5>
        <a:accent6>
          <a:srgbClr val="666800"/>
        </a:accent6>
        <a:hlink>
          <a:srgbClr val="0A4C66"/>
        </a:hlink>
        <a:folHlink>
          <a:srgbClr val="3C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5B2E"/>
        </a:accent1>
        <a:accent2>
          <a:srgbClr val="4D7300"/>
        </a:accent2>
        <a:accent3>
          <a:srgbClr val="FFFFFF"/>
        </a:accent3>
        <a:accent4>
          <a:srgbClr val="000000"/>
        </a:accent4>
        <a:accent5>
          <a:srgbClr val="CAB5AD"/>
        </a:accent5>
        <a:accent6>
          <a:srgbClr val="456800"/>
        </a:accent6>
        <a:hlink>
          <a:srgbClr val="803633"/>
        </a:hlink>
        <a:folHlink>
          <a:srgbClr val="5F3C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5E8C"/>
        </a:accent1>
        <a:accent2>
          <a:srgbClr val="805100"/>
        </a:accent2>
        <a:accent3>
          <a:srgbClr val="FFFFFF"/>
        </a:accent3>
        <a:accent4>
          <a:srgbClr val="000000"/>
        </a:accent4>
        <a:accent5>
          <a:srgbClr val="B0B6C5"/>
        </a:accent5>
        <a:accent6>
          <a:srgbClr val="734900"/>
        </a:accent6>
        <a:hlink>
          <a:srgbClr val="782A4D"/>
        </a:hlink>
        <a:folHlink>
          <a:srgbClr val="3C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houlder">
  <a:themeElements>
    <a:clrScheme name="Office Theme 2">
      <a:dk1>
        <a:srgbClr val="000000"/>
      </a:dk1>
      <a:lt1>
        <a:srgbClr val="66CC66"/>
      </a:lt1>
      <a:dk2>
        <a:srgbClr val="000000"/>
      </a:dk2>
      <a:lt2>
        <a:srgbClr val="CCCCCC"/>
      </a:lt2>
      <a:accent1>
        <a:srgbClr val="5D6C31"/>
      </a:accent1>
      <a:accent2>
        <a:srgbClr val="2F5C69"/>
      </a:accent2>
      <a:accent3>
        <a:srgbClr val="B8E2B8"/>
      </a:accent3>
      <a:accent4>
        <a:srgbClr val="000000"/>
      </a:accent4>
      <a:accent5>
        <a:srgbClr val="B6BAAD"/>
      </a:accent5>
      <a:accent6>
        <a:srgbClr val="2A535E"/>
      </a:accent6>
      <a:hlink>
        <a:srgbClr val="2E522E"/>
      </a:hlink>
      <a:folHlink>
        <a:srgbClr val="4A427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B8E2B8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B8E2B8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FFFFFF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FFFFFF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CC66"/>
      </a:lt1>
      <a:dk2>
        <a:srgbClr val="000000"/>
      </a:dk2>
      <a:lt2>
        <a:srgbClr val="CCCCCC"/>
      </a:lt2>
      <a:accent1>
        <a:srgbClr val="5D6C31"/>
      </a:accent1>
      <a:accent2>
        <a:srgbClr val="2F5C69"/>
      </a:accent2>
      <a:accent3>
        <a:srgbClr val="B8E2B8"/>
      </a:accent3>
      <a:accent4>
        <a:srgbClr val="000000"/>
      </a:accent4>
      <a:accent5>
        <a:srgbClr val="B6BAAD"/>
      </a:accent5>
      <a:accent6>
        <a:srgbClr val="2A535E"/>
      </a:accent6>
      <a:hlink>
        <a:srgbClr val="2E522E"/>
      </a:hlink>
      <a:folHlink>
        <a:srgbClr val="4A427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B8E2B8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B8E2B8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FFFFFF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FFFFFF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ubscapularis MM">
  <a:themeElements>
    <a:clrScheme name="Office Theme 2">
      <a:dk1>
        <a:srgbClr val="000000"/>
      </a:dk1>
      <a:lt1>
        <a:srgbClr val="66CC66"/>
      </a:lt1>
      <a:dk2>
        <a:srgbClr val="000000"/>
      </a:dk2>
      <a:lt2>
        <a:srgbClr val="CCCCCC"/>
      </a:lt2>
      <a:accent1>
        <a:srgbClr val="5D6C31"/>
      </a:accent1>
      <a:accent2>
        <a:srgbClr val="2F5C69"/>
      </a:accent2>
      <a:accent3>
        <a:srgbClr val="B8E2B8"/>
      </a:accent3>
      <a:accent4>
        <a:srgbClr val="000000"/>
      </a:accent4>
      <a:accent5>
        <a:srgbClr val="B6BAAD"/>
      </a:accent5>
      <a:accent6>
        <a:srgbClr val="2A535E"/>
      </a:accent6>
      <a:hlink>
        <a:srgbClr val="2E522E"/>
      </a:hlink>
      <a:folHlink>
        <a:srgbClr val="4A427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B8E2B8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B8E2B8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FFFFFF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FFFFFF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66CC66"/>
      </a:lt1>
      <a:dk2>
        <a:srgbClr val="000000"/>
      </a:dk2>
      <a:lt2>
        <a:srgbClr val="CCCCCC"/>
      </a:lt2>
      <a:accent1>
        <a:srgbClr val="5D6C31"/>
      </a:accent1>
      <a:accent2>
        <a:srgbClr val="2F5C69"/>
      </a:accent2>
      <a:accent3>
        <a:srgbClr val="B8E2B8"/>
      </a:accent3>
      <a:accent4>
        <a:srgbClr val="000000"/>
      </a:accent4>
      <a:accent5>
        <a:srgbClr val="B6BAAD"/>
      </a:accent5>
      <a:accent6>
        <a:srgbClr val="2A535E"/>
      </a:accent6>
      <a:hlink>
        <a:srgbClr val="2E522E"/>
      </a:hlink>
      <a:folHlink>
        <a:srgbClr val="4A427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B8E2B8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B8E2B8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66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B8E2B8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39403"/>
        </a:accent1>
        <a:accent2>
          <a:srgbClr val="548554"/>
        </a:accent2>
        <a:accent3>
          <a:srgbClr val="FFFFFF"/>
        </a:accent3>
        <a:accent4>
          <a:srgbClr val="000000"/>
        </a:accent4>
        <a:accent5>
          <a:srgbClr val="AAC8AA"/>
        </a:accent5>
        <a:accent6>
          <a:srgbClr val="4B784B"/>
        </a:accent6>
        <a:hlink>
          <a:srgbClr val="027002"/>
        </a:hlink>
        <a:folHlink>
          <a:srgbClr val="00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D6C31"/>
        </a:accent1>
        <a:accent2>
          <a:srgbClr val="2F5C69"/>
        </a:accent2>
        <a:accent3>
          <a:srgbClr val="FFFFFF"/>
        </a:accent3>
        <a:accent4>
          <a:srgbClr val="000000"/>
        </a:accent4>
        <a:accent5>
          <a:srgbClr val="B6BAAD"/>
        </a:accent5>
        <a:accent6>
          <a:srgbClr val="2A535E"/>
        </a:accent6>
        <a:hlink>
          <a:srgbClr val="2E522E"/>
        </a:hlink>
        <a:folHlink>
          <a:srgbClr val="4A42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738"/>
        </a:accent1>
        <a:accent2>
          <a:srgbClr val="754C31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9442B"/>
        </a:accent6>
        <a:hlink>
          <a:srgbClr val="58582C"/>
        </a:hlink>
        <a:folHlink>
          <a:srgbClr val="6F42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86538"/>
        </a:accent1>
        <a:accent2>
          <a:srgbClr val="726535"/>
        </a:accent2>
        <a:accent3>
          <a:srgbClr val="FFFFFF"/>
        </a:accent3>
        <a:accent4>
          <a:srgbClr val="000000"/>
        </a:accent4>
        <a:accent5>
          <a:srgbClr val="AEB8AE"/>
        </a:accent5>
        <a:accent6>
          <a:srgbClr val="675B2F"/>
        </a:accent6>
        <a:hlink>
          <a:srgbClr val="4F4777"/>
        </a:hlink>
        <a:folHlink>
          <a:srgbClr val="6F3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827</Words>
  <Application>Microsoft Office PowerPoint</Application>
  <PresentationFormat>On-screen Show (4:3)</PresentationFormat>
  <Paragraphs>125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Biceps</vt:lpstr>
      <vt:lpstr>Shoulder</vt:lpstr>
      <vt:lpstr>1_Default Design</vt:lpstr>
      <vt:lpstr>Subscapularis MM</vt:lpstr>
      <vt:lpstr>2_Default Design</vt:lpstr>
      <vt:lpstr>Warm-Up:</vt:lpstr>
      <vt:lpstr>PowerPoint Presentation</vt:lpstr>
      <vt:lpstr>Important Word Parts to Know</vt:lpstr>
      <vt:lpstr>Shoulder Musculature</vt:lpstr>
      <vt:lpstr>Building the muscles of the RC: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Baseballs and Rotator Cuffs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Warm-Up:</dc:title>
  <dc:creator>Williams, Lydia L</dc:creator>
  <cp:lastModifiedBy>Williams, Lydia L</cp:lastModifiedBy>
  <cp:revision>2</cp:revision>
  <dcterms:created xsi:type="dcterms:W3CDTF">2015-02-02T13:50:46Z</dcterms:created>
  <dcterms:modified xsi:type="dcterms:W3CDTF">2015-02-02T14:05:05Z</dcterms:modified>
</cp:coreProperties>
</file>