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BB23247-88B4-46ED-9DB2-0F7436ECA7F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59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C157E-EE50-4F3E-B8EC-2093E31226A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98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B60C0-8163-4320-A9BF-DB978FE7187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36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82836-5CCC-4A2E-BF1E-D4960AA739F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961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860B6ED-5FF5-4848-9A02-F4E979E2B85F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57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93D6-FA6C-4141-A918-0EAA49515BF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100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  <a:ea typeface="ＭＳ Ｐゴシック" charset="-128"/>
              <a:cs typeface="Arial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B9601D3-B267-421B-A507-1535B1F141EB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81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8326-11AD-48B6-B763-9BA3610946AF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5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776492-735B-4C29-8147-B5F1FB1C5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84F300E-8472-4032-9C3F-D5A66B3D31B7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54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E7F15-E1A2-4770-80E0-D74639F2FD0A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0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-128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7218CF-F815-44CF-B827-2B6E8C968923}" type="slidenum">
              <a:rPr lang="en-US">
                <a:solidFill>
                  <a:srgbClr val="8CADAE">
                    <a:shade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943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adlet.com/lwill/HST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4191000" cy="3505200"/>
          </a:xfrm>
        </p:spPr>
        <p:txBody>
          <a:bodyPr>
            <a:normAutofit fontScale="92500"/>
          </a:bodyPr>
          <a:lstStyle/>
          <a:p>
            <a:pPr marL="342900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Warm-up: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altLang="en-US" sz="26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altLang="en-US" sz="2600" dirty="0" smtClean="0">
                <a:solidFill>
                  <a:schemeClr val="tx1"/>
                </a:solidFill>
                <a:hlinkClick r:id="rId2"/>
              </a:rPr>
              <a:t>padlet.com/lwill/HST2</a:t>
            </a:r>
            <a:endParaRPr lang="en-US" altLang="en-US" sz="2600" dirty="0" smtClean="0">
              <a:solidFill>
                <a:schemeClr val="tx1"/>
              </a:solidFill>
            </a:endParaRPr>
          </a:p>
          <a:p>
            <a:pPr marL="800100" lvl="1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TO</a:t>
            </a:r>
            <a:r>
              <a:rPr lang="en-US" altLang="en-US" sz="2000" dirty="0">
                <a:solidFill>
                  <a:schemeClr val="tx1"/>
                </a:solidFill>
              </a:rPr>
              <a:t>: </a:t>
            </a:r>
            <a:r>
              <a:rPr lang="en-US" altLang="en-US" sz="2000" dirty="0" smtClean="0">
                <a:solidFill>
                  <a:schemeClr val="tx1"/>
                </a:solidFill>
              </a:rPr>
              <a:t>Identify 9 physical changes in geriatric pts.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sz="2000" dirty="0" smtClean="0"/>
          </a:p>
          <a:p>
            <a:pPr marL="342900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000" dirty="0" smtClean="0"/>
              <a:t>Golden Girls Heart Attack Episode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sz="2000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Agenda:</a:t>
            </a:r>
            <a:endParaRPr lang="en-US" alt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7800" y="2895600"/>
            <a:ext cx="35052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U5 </a:t>
            </a: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EQ: </a:t>
            </a: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What special considerations should be taken when caring for the geriatric population?</a:t>
            </a:r>
            <a:endParaRPr lang="en-US" altLang="en-US" sz="2400" b="1" dirty="0">
              <a:solidFill>
                <a:srgbClr val="C5D1D7">
                  <a:lumMod val="50000"/>
                </a:srgbClr>
              </a:solidFill>
              <a:latin typeface="Book Antiqua" charset="0"/>
              <a:ea typeface="ＭＳ Ｐゴシック" charset="-128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b="1" dirty="0">
              <a:solidFill>
                <a:srgbClr val="C5D1D7">
                  <a:lumMod val="50000"/>
                </a:srgbClr>
              </a:solidFill>
              <a:latin typeface="Book Antiqua" charset="0"/>
              <a:ea typeface="ＭＳ Ｐゴシック" charset="-128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1. </a:t>
            </a: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Aging Myths - 7</a:t>
            </a:r>
            <a:endParaRPr lang="en-US" altLang="en-US" sz="2400" b="1" dirty="0">
              <a:solidFill>
                <a:srgbClr val="C5D1D7">
                  <a:lumMod val="50000"/>
                </a:srgbClr>
              </a:solidFill>
              <a:latin typeface="Book Antiqua" charset="0"/>
              <a:ea typeface="ＭＳ Ｐゴシック" charset="-128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2. </a:t>
            </a:r>
            <a:r>
              <a:rPr lang="en-US" altLang="en-US" sz="2400" b="1" dirty="0">
                <a:solidFill>
                  <a:srgbClr val="C5D1D7">
                    <a:lumMod val="50000"/>
                  </a:srgbClr>
                </a:solidFill>
                <a:latin typeface="Book Antiqua" charset="0"/>
                <a:ea typeface="ＭＳ Ｐゴシック" charset="-128"/>
                <a:cs typeface="Arial" charset="0"/>
              </a:rPr>
              <a:t>Physical Changes - 9</a:t>
            </a:r>
            <a:endParaRPr lang="en-US" altLang="en-US" sz="2400" b="1" dirty="0">
              <a:solidFill>
                <a:srgbClr val="C5D1D7">
                  <a:lumMod val="50000"/>
                </a:srgbClr>
              </a:solidFill>
              <a:latin typeface="Book Antiqua" charset="0"/>
              <a:ea typeface="ＭＳ Ｐゴシック" charset="-128"/>
              <a:cs typeface="Arial" charset="0"/>
            </a:endParaRP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5257800" y="48006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B050"/>
                </a:solidFill>
                <a:latin typeface="Times New Roman" pitchFamily="18" charset="0"/>
                <a:ea typeface="ＭＳ Ｐゴシック" charset="-128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51698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7B9899"/>
                </a:solidFill>
              </a:rPr>
              <a:t>Physical Changes of Elderly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9. Reproductive System</a:t>
            </a:r>
          </a:p>
          <a:p>
            <a:pPr lvl="1" indent="309563" eaLnBrk="1" hangingPunct="1"/>
            <a:r>
              <a:rPr lang="en-US" altLang="en-US" dirty="0" smtClean="0">
                <a:solidFill>
                  <a:schemeClr val="tx1"/>
                </a:solidFill>
              </a:rPr>
              <a:t>Dec in estrogen = thinner vaginal </a:t>
            </a:r>
            <a:r>
              <a:rPr lang="en-US" altLang="en-US" dirty="0" smtClean="0">
                <a:solidFill>
                  <a:schemeClr val="tx1"/>
                </a:solidFill>
              </a:rPr>
              <a:t>walls = </a:t>
            </a:r>
            <a:r>
              <a:rPr lang="en-US" altLang="en-US" dirty="0" err="1" smtClean="0">
                <a:solidFill>
                  <a:schemeClr val="tx1"/>
                </a:solidFill>
              </a:rPr>
              <a:t>inc</a:t>
            </a:r>
            <a:r>
              <a:rPr lang="en-US" altLang="en-US" dirty="0" smtClean="0">
                <a:solidFill>
                  <a:schemeClr val="tx1"/>
                </a:solidFill>
              </a:rPr>
              <a:t> vaginal </a:t>
            </a:r>
            <a:r>
              <a:rPr lang="en-US" altLang="en-US" dirty="0" err="1" smtClean="0">
                <a:solidFill>
                  <a:schemeClr val="tx1"/>
                </a:solidFill>
              </a:rPr>
              <a:t>inf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 indent="309563" eaLnBrk="1" hangingPunct="1"/>
            <a:r>
              <a:rPr lang="en-US" altLang="en-US" dirty="0" smtClean="0">
                <a:solidFill>
                  <a:schemeClr val="tx1"/>
                </a:solidFill>
              </a:rPr>
              <a:t>Redistributed fat = sagging breasts</a:t>
            </a:r>
          </a:p>
          <a:p>
            <a:pPr lvl="1" indent="309563" eaLnBrk="1" hangingPunct="1"/>
            <a:r>
              <a:rPr lang="en-US" altLang="en-US" dirty="0" smtClean="0">
                <a:solidFill>
                  <a:schemeClr val="tx1"/>
                </a:solidFill>
              </a:rPr>
              <a:t>Dec in testosterone = slower sperm </a:t>
            </a:r>
            <a:r>
              <a:rPr lang="en-US" altLang="en-US" dirty="0" smtClean="0">
                <a:solidFill>
                  <a:schemeClr val="tx1"/>
                </a:solidFill>
              </a:rPr>
              <a:t>production / erection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 indent="309563" eaLnBrk="1" hangingPunct="1"/>
            <a:r>
              <a:rPr lang="en-US" altLang="en-US" dirty="0" smtClean="0">
                <a:solidFill>
                  <a:schemeClr val="tx1"/>
                </a:solidFill>
              </a:rPr>
              <a:t>Testes become </a:t>
            </a:r>
            <a:r>
              <a:rPr lang="en-US" altLang="en-US" dirty="0" smtClean="0">
                <a:solidFill>
                  <a:schemeClr val="tx1"/>
                </a:solidFill>
              </a:rPr>
              <a:t>smaller</a:t>
            </a:r>
          </a:p>
          <a:p>
            <a:pPr lvl="1" indent="309563" eaLnBrk="1" hangingPunct="1"/>
            <a:r>
              <a:rPr lang="en-US" altLang="en-US" dirty="0" smtClean="0">
                <a:solidFill>
                  <a:schemeClr val="tx1"/>
                </a:solidFill>
              </a:rPr>
              <a:t>Sexual desire does not diminish c/ age</a:t>
            </a:r>
          </a:p>
          <a:p>
            <a:pPr lvl="2" indent="309563" eaLnBrk="1" hangingPunct="1"/>
            <a:r>
              <a:rPr lang="en-US" altLang="en-US" dirty="0" smtClean="0"/>
              <a:t>Can improve muscle tone/circulation/</a:t>
            </a:r>
            <a:r>
              <a:rPr lang="en-US" altLang="en-US" dirty="0" err="1" smtClean="0"/>
              <a:t>dec</a:t>
            </a:r>
            <a:r>
              <a:rPr lang="en-US" altLang="en-US" dirty="0" smtClean="0"/>
              <a:t> arthritis pain</a:t>
            </a:r>
          </a:p>
          <a:p>
            <a:pPr lvl="2" indent="309563" eaLnBrk="1" hangingPunct="1"/>
            <a:r>
              <a:rPr lang="en-US" altLang="en-US" dirty="0" smtClean="0">
                <a:solidFill>
                  <a:schemeClr val="tx1"/>
                </a:solidFill>
              </a:rPr>
              <a:t>LTC allow married couples to share rooms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to the HC Professional?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Changes occur at different rates for all pts.</a:t>
            </a:r>
          </a:p>
          <a:p>
            <a:endParaRPr lang="en-US" dirty="0" smtClean="0"/>
          </a:p>
          <a:p>
            <a:r>
              <a:rPr lang="en-US" dirty="0" smtClean="0"/>
              <a:t>Need to recognize changes and provide methods to adapting &amp; coping c/ them.</a:t>
            </a:r>
          </a:p>
          <a:p>
            <a:endParaRPr lang="en-US" dirty="0" smtClean="0"/>
          </a:p>
          <a:p>
            <a:r>
              <a:rPr lang="en-US" dirty="0" smtClean="0"/>
              <a:t>Tolerance, patient, and empathy are essential.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26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8382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Closure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z="3600" dirty="0" smtClean="0"/>
              <a:t>Watch Golden Girls Job Heart Attack Episode, apply as many physical changes for geriatric pts as you can by using examples from the episode.  Explain each change in paragraph </a:t>
            </a:r>
            <a:r>
              <a:rPr lang="en-US" altLang="en-US" sz="3600" dirty="0" smtClean="0"/>
              <a:t>form, turn into Edmodo by the end of class.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10460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7B9899"/>
                </a:solidFill>
              </a:rPr>
              <a:t>9 Physical Changes of Elderly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4797425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1. Integumentary System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>
                <a:solidFill>
                  <a:schemeClr val="tx1"/>
                </a:solidFill>
              </a:rPr>
              <a:t>Glands less active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>
                <a:solidFill>
                  <a:schemeClr val="tx1"/>
                </a:solidFill>
              </a:rPr>
              <a:t>Hair loss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>
                <a:solidFill>
                  <a:schemeClr val="tx1"/>
                </a:solidFill>
              </a:rPr>
              <a:t>Less </a:t>
            </a:r>
            <a:r>
              <a:rPr lang="en-US" sz="2300" dirty="0" smtClean="0">
                <a:solidFill>
                  <a:schemeClr val="tx1"/>
                </a:solidFill>
              </a:rPr>
              <a:t>circulation = cold skin &amp; </a:t>
            </a:r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300" dirty="0">
                <a:solidFill>
                  <a:schemeClr val="tx1"/>
                </a:solidFill>
              </a:rPr>
              <a:t>	</a:t>
            </a:r>
            <a:r>
              <a:rPr lang="en-US" sz="2300" dirty="0" smtClean="0">
                <a:solidFill>
                  <a:schemeClr val="tx1"/>
                </a:solidFill>
              </a:rPr>
              <a:t>poor healing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Adipose </a:t>
            </a:r>
            <a:r>
              <a:rPr lang="en-US" sz="2300" dirty="0" smtClean="0">
                <a:solidFill>
                  <a:schemeClr val="tx1"/>
                </a:solidFill>
              </a:rPr>
              <a:t>tissue layer of skin </a:t>
            </a:r>
          </a:p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   diminishes = lines/wrinkles</a:t>
            </a:r>
            <a:endParaRPr lang="en-US" sz="2300" dirty="0">
              <a:solidFill>
                <a:schemeClr val="tx1"/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sz="2300" dirty="0" smtClean="0">
              <a:solidFill>
                <a:schemeClr val="tx1"/>
              </a:solidFill>
            </a:endParaRP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Senile </a:t>
            </a:r>
            <a:r>
              <a:rPr lang="en-US" sz="2300" dirty="0" err="1" smtClean="0">
                <a:solidFill>
                  <a:schemeClr val="tx1"/>
                </a:solidFill>
              </a:rPr>
              <a:t>Lentigines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</a:t>
            </a:r>
            <a:r>
              <a:rPr lang="en-US" sz="2400" dirty="0" smtClean="0"/>
              <a:t>(aka Liver Spots)</a:t>
            </a:r>
          </a:p>
          <a:p>
            <a:pPr marL="823277" lvl="2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100" dirty="0" smtClean="0"/>
              <a:t>Dark yellow- or brown </a:t>
            </a:r>
          </a:p>
          <a:p>
            <a:pPr marL="285750" lvl="1" indent="-12700" eaLnBrk="1" fontAlgn="auto" hangingPunct="1">
              <a:spcAft>
                <a:spcPts val="0"/>
              </a:spcAft>
              <a:buFont typeface="Wingdings"/>
              <a:buNone/>
              <a:tabLst>
                <a:tab pos="800100" algn="l"/>
                <a:tab pos="857250" algn="l"/>
              </a:tabLst>
              <a:defRPr/>
            </a:pP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       colored spots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000" dirty="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91200" y="2246313"/>
            <a:ext cx="121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 b="1">
                <a:solidFill>
                  <a:srgbClr val="00B050"/>
                </a:solidFill>
                <a:latin typeface="Times New Roman" pitchFamily="18" charset="0"/>
                <a:ea typeface="ＭＳ Ｐゴシック" charset="-128"/>
                <a:cs typeface="Arial" charset="0"/>
              </a:rPr>
              <a:t>TO</a:t>
            </a:r>
          </a:p>
        </p:txBody>
      </p:sp>
      <p:pic>
        <p:nvPicPr>
          <p:cNvPr id="1434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19250"/>
            <a:ext cx="396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42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7B9899"/>
                </a:solidFill>
              </a:rPr>
              <a:t>Physical Changes of Elderly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5337175" cy="5102225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 smtClean="0"/>
              <a:t>2. </a:t>
            </a:r>
            <a:r>
              <a:rPr lang="en-US" sz="3600" dirty="0" smtClean="0"/>
              <a:t>Musculoskeletal </a:t>
            </a:r>
            <a:r>
              <a:rPr lang="en-US" sz="3600" dirty="0" smtClean="0"/>
              <a:t>System</a:t>
            </a:r>
            <a:endParaRPr lang="en-US" sz="3600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500" dirty="0" smtClean="0">
                <a:solidFill>
                  <a:schemeClr val="tx1"/>
                </a:solidFill>
              </a:rPr>
              <a:t>Loss in mm tone, volume, </a:t>
            </a:r>
            <a:r>
              <a:rPr lang="en-US" sz="2500" dirty="0" smtClean="0">
                <a:solidFill>
                  <a:schemeClr val="tx1"/>
                </a:solidFill>
              </a:rPr>
              <a:t>strength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= gradual loss in </a:t>
            </a:r>
            <a:r>
              <a:rPr lang="en-US" sz="2500" dirty="0" err="1" smtClean="0">
                <a:solidFill>
                  <a:schemeClr val="tx1"/>
                </a:solidFill>
              </a:rPr>
              <a:t>ht</a:t>
            </a:r>
            <a:endParaRPr lang="en-US" sz="2500" dirty="0" smtClean="0">
              <a:solidFill>
                <a:schemeClr val="tx1"/>
              </a:solidFill>
            </a:endParaRPr>
          </a:p>
          <a:p>
            <a:pPr marL="823595" lvl="2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>
                <a:solidFill>
                  <a:schemeClr val="tx1"/>
                </a:solidFill>
              </a:rPr>
              <a:t>Osteoporosis</a:t>
            </a:r>
            <a:endParaRPr lang="en-US" sz="3400" dirty="0">
              <a:solidFill>
                <a:schemeClr val="tx1"/>
              </a:solidFill>
            </a:endParaRPr>
          </a:p>
          <a:p>
            <a:pPr marL="1097915" lvl="3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/>
              <a:t>Loss in Ca causes bones to be brittle = </a:t>
            </a:r>
            <a:r>
              <a:rPr lang="en-US" sz="2400" dirty="0" err="1"/>
              <a:t>fx</a:t>
            </a:r>
            <a:endParaRPr lang="en-US" sz="2400" dirty="0"/>
          </a:p>
          <a:p>
            <a:pPr marL="823595" lvl="2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Arthritis</a:t>
            </a:r>
            <a:endParaRPr lang="en-US" sz="2900" dirty="0">
              <a:solidFill>
                <a:schemeClr val="tx1"/>
              </a:solidFill>
            </a:endParaRPr>
          </a:p>
          <a:p>
            <a:pPr marL="1097915" lvl="3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/>
              <a:t>Inflammation of the joints = stiffness, p!, rigid</a:t>
            </a:r>
          </a:p>
          <a:p>
            <a:pPr marL="823277" lvl="2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sz="2300" dirty="0" smtClean="0">
              <a:solidFill>
                <a:schemeClr val="tx1"/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500" dirty="0" smtClean="0">
                <a:solidFill>
                  <a:schemeClr val="tx1"/>
                </a:solidFill>
              </a:rPr>
              <a:t>Should be encouraged to </a:t>
            </a:r>
            <a:r>
              <a:rPr lang="en-US" sz="2500" dirty="0" err="1" smtClean="0">
                <a:solidFill>
                  <a:schemeClr val="tx1"/>
                </a:solidFill>
              </a:rPr>
              <a:t>exrs</a:t>
            </a:r>
            <a:r>
              <a:rPr lang="en-US" sz="2500" dirty="0" smtClean="0">
                <a:solidFill>
                  <a:schemeClr val="tx1"/>
                </a:solidFill>
              </a:rPr>
              <a:t> as much as they can</a:t>
            </a:r>
            <a:endParaRPr lang="en-US" sz="2500" dirty="0" smtClean="0">
              <a:solidFill>
                <a:schemeClr val="tx1"/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500" dirty="0" smtClean="0">
                <a:solidFill>
                  <a:schemeClr val="tx1"/>
                </a:solidFill>
              </a:rPr>
              <a:t>Diets rich in protein, Ca, </a:t>
            </a:r>
            <a:r>
              <a:rPr lang="en-US" sz="2500" dirty="0">
                <a:solidFill>
                  <a:schemeClr val="tx1"/>
                </a:solidFill>
              </a:rPr>
              <a:t>&amp;</a:t>
            </a:r>
            <a:r>
              <a:rPr lang="en-US" sz="2500" dirty="0" smtClean="0">
                <a:solidFill>
                  <a:schemeClr val="tx1"/>
                </a:solidFill>
              </a:rPr>
              <a:t> vitamins can help</a:t>
            </a:r>
            <a:endParaRPr lang="en-US" sz="2500" dirty="0" smtClean="0">
              <a:solidFill>
                <a:schemeClr val="tx1"/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sz="3600" dirty="0" smtClean="0">
              <a:solidFill>
                <a:schemeClr val="tx1"/>
              </a:solidFill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33600"/>
            <a:ext cx="28575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29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7B9899"/>
                </a:solidFill>
              </a:rPr>
              <a:t>Physical Changes of Elderly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49498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3300" dirty="0" smtClean="0"/>
              <a:t>3. </a:t>
            </a:r>
            <a:r>
              <a:rPr lang="en-US" altLang="en-US" sz="3300" dirty="0" smtClean="0"/>
              <a:t>Circulatory System </a:t>
            </a:r>
            <a:r>
              <a:rPr lang="en-US" altLang="en-US" sz="3300" dirty="0" smtClean="0"/>
              <a:t>	</a:t>
            </a:r>
          </a:p>
          <a:p>
            <a:pPr lvl="1" eaLnBrk="1" hangingPunct="1"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Heart mm weakens + narrow blood vessels  =</a:t>
            </a:r>
          </a:p>
          <a:p>
            <a:pPr lvl="2" eaLnBrk="1" hangingPunct="1">
              <a:defRPr/>
            </a:pPr>
            <a:r>
              <a:rPr lang="en-US" altLang="en-US" sz="2100" dirty="0" smtClean="0"/>
              <a:t>Less </a:t>
            </a:r>
            <a:r>
              <a:rPr lang="en-US" altLang="en-US" sz="2100" dirty="0" smtClean="0"/>
              <a:t>blood </a:t>
            </a:r>
            <a:r>
              <a:rPr lang="en-US" altLang="en-US" sz="2100" dirty="0" smtClean="0"/>
              <a:t>flow = possible </a:t>
            </a:r>
            <a:r>
              <a:rPr lang="en-US" altLang="en-US" sz="2100" dirty="0" err="1" smtClean="0"/>
              <a:t>inc</a:t>
            </a:r>
            <a:r>
              <a:rPr lang="en-US" altLang="en-US" sz="2100" dirty="0" smtClean="0"/>
              <a:t> BP</a:t>
            </a:r>
            <a:endParaRPr lang="en-US" altLang="en-US" sz="2100" dirty="0" smtClean="0"/>
          </a:p>
          <a:p>
            <a:pPr lvl="1" eaLnBrk="1" hangingPunct="1">
              <a:defRPr/>
            </a:pPr>
            <a:r>
              <a:rPr lang="en-US" altLang="en-US" sz="2300" dirty="0">
                <a:solidFill>
                  <a:schemeClr val="tx1"/>
                </a:solidFill>
              </a:rPr>
              <a:t>Mod </a:t>
            </a:r>
            <a:r>
              <a:rPr lang="en-US" altLang="en-US" sz="2300" dirty="0" err="1">
                <a:solidFill>
                  <a:schemeClr val="tx1"/>
                </a:solidFill>
              </a:rPr>
              <a:t>exrs</a:t>
            </a:r>
            <a:r>
              <a:rPr lang="en-US" altLang="en-US" sz="2300" dirty="0">
                <a:solidFill>
                  <a:schemeClr val="tx1"/>
                </a:solidFill>
              </a:rPr>
              <a:t> prevent </a:t>
            </a:r>
            <a:r>
              <a:rPr lang="en-US" altLang="en-US" sz="2300" dirty="0" smtClean="0">
                <a:solidFill>
                  <a:schemeClr val="tx1"/>
                </a:solidFill>
              </a:rPr>
              <a:t>thrombus</a:t>
            </a:r>
          </a:p>
          <a:p>
            <a:pPr lvl="2" eaLnBrk="1" hangingPunct="1"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Blood </a:t>
            </a:r>
            <a:r>
              <a:rPr lang="en-US" altLang="en-US" sz="2100" dirty="0" smtClean="0">
                <a:solidFill>
                  <a:schemeClr val="tx1"/>
                </a:solidFill>
              </a:rPr>
              <a:t>clot</a:t>
            </a:r>
          </a:p>
          <a:p>
            <a:pPr lvl="2" eaLnBrk="1" hangingPunct="1"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Can </a:t>
            </a:r>
            <a:r>
              <a:rPr lang="en-US" altLang="en-US" sz="2100" dirty="0" smtClean="0">
                <a:solidFill>
                  <a:schemeClr val="tx1"/>
                </a:solidFill>
              </a:rPr>
              <a:t>result in </a:t>
            </a:r>
            <a:r>
              <a:rPr lang="en-US" altLang="en-US" sz="2100" dirty="0" smtClean="0">
                <a:solidFill>
                  <a:schemeClr val="tx1"/>
                </a:solidFill>
              </a:rPr>
              <a:t>CVA/MI</a:t>
            </a:r>
            <a:endParaRPr lang="en-US" altLang="en-US" sz="2300" dirty="0"/>
          </a:p>
          <a:p>
            <a:pPr lvl="2" eaLnBrk="1" hangingPunct="1"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Anti-embolism </a:t>
            </a:r>
            <a:r>
              <a:rPr lang="en-US" altLang="en-US" sz="2300" dirty="0" smtClean="0">
                <a:solidFill>
                  <a:schemeClr val="tx1"/>
                </a:solidFill>
              </a:rPr>
              <a:t>stockings</a:t>
            </a:r>
          </a:p>
        </p:txBody>
      </p:sp>
      <p:pic>
        <p:nvPicPr>
          <p:cNvPr id="1638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76600"/>
            <a:ext cx="3352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8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7B9899"/>
                </a:solidFill>
              </a:rPr>
              <a:t>Physical Changes of Elderly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4776827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300" dirty="0" smtClean="0"/>
              <a:t>4. Respiratory System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Rigid rib cage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Alveoli (air sacs) thinner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Larynx </a:t>
            </a:r>
            <a:r>
              <a:rPr lang="en-US" sz="2400" dirty="0" smtClean="0">
                <a:solidFill>
                  <a:schemeClr val="tx1"/>
                </a:solidFill>
              </a:rPr>
              <a:t>weakens = high pitch,</a:t>
            </a:r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weaker voice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Emphysema = dyspnea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823277" lvl="2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100" dirty="0"/>
              <a:t>Alveoli lose their elasticity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Bronchitis = dyspnea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823277" lvl="2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100" dirty="0" smtClean="0"/>
              <a:t>Bronchioles become inflamed</a:t>
            </a:r>
          </a:p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3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136674" y="5750004"/>
            <a:ext cx="19812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b="1" dirty="0">
                <a:ln w="18000">
                  <a:solidFill>
                    <a:srgbClr val="CCB400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charset="0"/>
                <a:ea typeface="ＭＳ Ｐゴシック" charset="-128"/>
                <a:cs typeface="Arial" charset="0"/>
              </a:rPr>
              <a:t>???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02325" y="1657350"/>
            <a:ext cx="121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 b="1">
                <a:solidFill>
                  <a:srgbClr val="00B050"/>
                </a:solidFill>
                <a:latin typeface="Times New Roman" pitchFamily="18" charset="0"/>
                <a:ea typeface="ＭＳ Ｐゴシック" charset="-128"/>
                <a:cs typeface="Arial" charset="0"/>
              </a:rPr>
              <a:t>TO</a:t>
            </a:r>
          </a:p>
        </p:txBody>
      </p:sp>
      <p:pic>
        <p:nvPicPr>
          <p:cNvPr id="1741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4241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4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7B9899"/>
                </a:solidFill>
              </a:rPr>
              <a:t>Physical Changes of Elderly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5026026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300" dirty="0" smtClean="0"/>
              <a:t>5. Nervous System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Dec </a:t>
            </a:r>
            <a:r>
              <a:rPr lang="en-US" sz="3000" dirty="0" smtClean="0">
                <a:solidFill>
                  <a:schemeClr val="tx1"/>
                </a:solidFill>
              </a:rPr>
              <a:t>in all </a:t>
            </a:r>
            <a:r>
              <a:rPr lang="en-US" sz="3000" dirty="0" smtClean="0">
                <a:solidFill>
                  <a:schemeClr val="tx1"/>
                </a:solidFill>
              </a:rPr>
              <a:t>senses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Dec in peripheral vision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Dec in hearing = talking louder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3000" dirty="0">
                <a:solidFill>
                  <a:schemeClr val="tx1"/>
                </a:solidFill>
              </a:rPr>
              <a:t>Loss of brain </a:t>
            </a:r>
            <a:r>
              <a:rPr lang="en-US" sz="3000" dirty="0" smtClean="0">
                <a:solidFill>
                  <a:schemeClr val="tx1"/>
                </a:solidFill>
              </a:rPr>
              <a:t>cells due to </a:t>
            </a:r>
            <a:r>
              <a:rPr lang="en-US" sz="3000" dirty="0" err="1" smtClean="0">
                <a:solidFill>
                  <a:schemeClr val="tx1"/>
                </a:solidFill>
              </a:rPr>
              <a:t>dec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bld</a:t>
            </a:r>
            <a:r>
              <a:rPr lang="en-US" sz="3000" dirty="0" smtClean="0">
                <a:solidFill>
                  <a:schemeClr val="tx1"/>
                </a:solidFill>
              </a:rPr>
              <a:t> flow</a:t>
            </a:r>
            <a:endParaRPr lang="en-US" sz="3000" dirty="0">
              <a:solidFill>
                <a:schemeClr val="tx1"/>
              </a:solidFill>
            </a:endParaRP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600" dirty="0"/>
              <a:t>Slows reaction, remembering, &amp; </a:t>
            </a:r>
            <a:endParaRPr lang="en-US" sz="2600" dirty="0" smtClean="0"/>
          </a:p>
          <a:p>
            <a:pPr marL="594360" lvl="2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600" dirty="0"/>
              <a:t>	</a:t>
            </a:r>
            <a:r>
              <a:rPr lang="en-US" sz="2600" dirty="0" smtClean="0"/>
              <a:t>interpretation</a:t>
            </a:r>
            <a:endParaRPr lang="en-US" sz="26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Cataracts</a:t>
            </a:r>
          </a:p>
          <a:p>
            <a:pPr marL="823277" lvl="2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/>
              <a:t>Lens of the eye are cloudy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Glaucoma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823277" lvl="2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/>
              <a:t>Pressure of eye </a:t>
            </a:r>
            <a:r>
              <a:rPr lang="en-US" sz="2600" dirty="0" err="1" smtClean="0"/>
              <a:t>inc</a:t>
            </a:r>
            <a:endParaRPr lang="en-US" sz="2600" dirty="0" smtClean="0"/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en-US" sz="21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000" dirty="0" smtClean="0"/>
          </a:p>
        </p:txBody>
      </p:sp>
      <p:pic>
        <p:nvPicPr>
          <p:cNvPr id="1843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4114800"/>
            <a:ext cx="32004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94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7B9899"/>
                </a:solidFill>
              </a:rPr>
              <a:t>Physical Changes of Elderly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/>
              <a:t>6. Digestive System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Fewer digestive </a:t>
            </a:r>
            <a:r>
              <a:rPr lang="en-US" sz="2300" dirty="0" smtClean="0">
                <a:solidFill>
                  <a:schemeClr val="tx1"/>
                </a:solidFill>
              </a:rPr>
              <a:t>enzymes produced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Slower peristalsis (mvmt of food)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Teeth </a:t>
            </a:r>
            <a:r>
              <a:rPr lang="en-US" sz="2300" dirty="0" smtClean="0">
                <a:solidFill>
                  <a:schemeClr val="tx1"/>
                </a:solidFill>
              </a:rPr>
              <a:t>lost, need replacement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300" dirty="0" smtClean="0">
              <a:solidFill>
                <a:schemeClr val="tx1"/>
              </a:solidFill>
            </a:endParaRP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Dysphagia</a:t>
            </a:r>
          </a:p>
          <a:p>
            <a:pPr marL="823277" lvl="2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100" dirty="0" smtClean="0"/>
              <a:t>Difficulty swallowing </a:t>
            </a:r>
          </a:p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    (less saliva &amp; gag reflex)</a:t>
            </a:r>
          </a:p>
        </p:txBody>
      </p:sp>
      <p:pic>
        <p:nvPicPr>
          <p:cNvPr id="1946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20562"/>
            <a:ext cx="4191000" cy="289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84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7B9899"/>
                </a:solidFill>
              </a:rPr>
              <a:t>Physical Changes of Elderly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 smtClean="0"/>
              <a:t>7. </a:t>
            </a:r>
            <a:r>
              <a:rPr lang="en-US" altLang="en-US" sz="2800" dirty="0" smtClean="0"/>
              <a:t>Urinary System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Kidneys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dec</a:t>
            </a:r>
            <a:r>
              <a:rPr lang="en-US" altLang="en-US" sz="2400" dirty="0" smtClean="0">
                <a:solidFill>
                  <a:schemeClr val="tx1"/>
                </a:solidFill>
              </a:rPr>
              <a:t> in size/less </a:t>
            </a:r>
            <a:r>
              <a:rPr lang="en-US" altLang="en-US" sz="2400" dirty="0" smtClean="0">
                <a:solidFill>
                  <a:schemeClr val="tx1"/>
                </a:solidFill>
              </a:rPr>
              <a:t>efficient at making urine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Bladder’s ability to hold urine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dec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altLang="en-US" sz="2300" dirty="0" err="1" smtClean="0">
                <a:solidFill>
                  <a:schemeClr val="tx1"/>
                </a:solidFill>
              </a:rPr>
              <a:t>Nocturia</a:t>
            </a:r>
            <a:endParaRPr lang="en-US" altLang="en-US" sz="2300" dirty="0" smtClean="0">
              <a:solidFill>
                <a:schemeClr val="tx1"/>
              </a:solidFill>
            </a:endParaRPr>
          </a:p>
          <a:p>
            <a:pPr lvl="2" eaLnBrk="1" hangingPunct="1"/>
            <a:r>
              <a:rPr lang="en-US" altLang="en-US" dirty="0" err="1" smtClean="0"/>
              <a:t>Freq</a:t>
            </a:r>
            <a:r>
              <a:rPr lang="en-US" altLang="en-US" dirty="0" smtClean="0"/>
              <a:t> urination </a:t>
            </a:r>
            <a:r>
              <a:rPr lang="en-US" altLang="en-US" dirty="0" smtClean="0"/>
              <a:t>at </a:t>
            </a:r>
            <a:r>
              <a:rPr lang="en-US" altLang="en-US" dirty="0" smtClean="0"/>
              <a:t>night disrupts </a:t>
            </a:r>
          </a:p>
          <a:p>
            <a:pPr marL="593725" lvl="2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sleep</a:t>
            </a:r>
            <a:r>
              <a:rPr lang="en-US" altLang="en-US" dirty="0"/>
              <a:t> </a:t>
            </a:r>
            <a:r>
              <a:rPr lang="en-US" altLang="en-US" dirty="0" smtClean="0"/>
              <a:t>patterns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altLang="en-US" sz="2300" dirty="0" smtClean="0">
                <a:solidFill>
                  <a:schemeClr val="tx1"/>
                </a:solidFill>
              </a:rPr>
              <a:t>Incontinence</a:t>
            </a:r>
          </a:p>
          <a:p>
            <a:pPr lvl="2" eaLnBrk="1" hangingPunct="1"/>
            <a:r>
              <a:rPr lang="en-US" altLang="en-US" sz="2100" dirty="0" smtClean="0"/>
              <a:t>Inability to control </a:t>
            </a:r>
            <a:r>
              <a:rPr lang="en-US" altLang="en-US" sz="2100" dirty="0" smtClean="0"/>
              <a:t>urination due</a:t>
            </a:r>
          </a:p>
          <a:p>
            <a:pPr marL="593725" lvl="2" indent="0" eaLnBrk="1" hangingPunct="1">
              <a:buNone/>
            </a:pPr>
            <a:r>
              <a:rPr lang="en-US" altLang="en-US" sz="2100" dirty="0"/>
              <a:t>	</a:t>
            </a:r>
            <a:r>
              <a:rPr lang="en-US" altLang="en-US" sz="2100" dirty="0" smtClean="0"/>
              <a:t>to loss of muscle tone</a:t>
            </a:r>
          </a:p>
          <a:p>
            <a:pPr marL="593725" lvl="2" indent="0" eaLnBrk="1" hangingPunct="1">
              <a:buNone/>
            </a:pPr>
            <a:endParaRPr lang="en-US" altLang="en-US" sz="1100" dirty="0"/>
          </a:p>
          <a:p>
            <a:pPr marL="593725" lvl="2" indent="0" eaLnBrk="1" hangingPunct="1">
              <a:buNone/>
            </a:pPr>
            <a:r>
              <a:rPr lang="en-US" altLang="en-US" sz="2100" dirty="0" smtClean="0"/>
              <a:t>Many will drink less to solve both=</a:t>
            </a:r>
          </a:p>
          <a:p>
            <a:pPr marL="593725" lvl="2" indent="0" eaLnBrk="1" hangingPunct="1">
              <a:buNone/>
            </a:pPr>
            <a:r>
              <a:rPr lang="en-US" altLang="en-US" sz="2100" dirty="0" smtClean="0"/>
              <a:t>dehydration</a:t>
            </a:r>
            <a:endParaRPr lang="en-US" altLang="en-US" sz="2100" dirty="0" smtClean="0"/>
          </a:p>
          <a:p>
            <a:pPr lvl="1" eaLnBrk="1" hangingPunct="1"/>
            <a:endParaRPr lang="en-US" altLang="en-US" sz="2300" dirty="0" smtClean="0"/>
          </a:p>
          <a:p>
            <a:pPr eaLnBrk="1" hangingPunct="1"/>
            <a:endParaRPr lang="en-US" altLang="en-US" sz="4000" dirty="0" smtClean="0"/>
          </a:p>
        </p:txBody>
      </p:sp>
      <p:pic>
        <p:nvPicPr>
          <p:cNvPr id="2048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21" y="3429000"/>
            <a:ext cx="3258741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2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7B9899"/>
                </a:solidFill>
              </a:rPr>
              <a:t>Physical Changes of Elderly</a:t>
            </a:r>
          </a:p>
        </p:txBody>
      </p:sp>
      <p:sp>
        <p:nvSpPr>
          <p:cNvPr id="21507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8. Endocrine System</a:t>
            </a:r>
          </a:p>
          <a:p>
            <a:pPr marL="628650" lvl="1" indent="0" eaLnBrk="1" hangingPunct="1"/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Imbalance </a:t>
            </a:r>
            <a:r>
              <a:rPr lang="en-US" altLang="en-US" dirty="0" smtClean="0">
                <a:solidFill>
                  <a:schemeClr val="tx1"/>
                </a:solidFill>
              </a:rPr>
              <a:t>of hormones =</a:t>
            </a:r>
          </a:p>
          <a:p>
            <a:pPr lvl="3" eaLnBrk="1" hangingPunct="1"/>
            <a:r>
              <a:rPr lang="en-US" altLang="en-US" dirty="0" smtClean="0"/>
              <a:t>Less effective immune  </a:t>
            </a:r>
            <a:r>
              <a:rPr lang="en-US" altLang="en-US" dirty="0" smtClean="0"/>
              <a:t>system = more prone to disease</a:t>
            </a:r>
            <a:endParaRPr lang="en-US" altLang="en-US" dirty="0" smtClean="0"/>
          </a:p>
          <a:p>
            <a:pPr lvl="3" eaLnBrk="1" hangingPunct="1"/>
            <a:r>
              <a:rPr lang="en-US" altLang="en-US" dirty="0" smtClean="0"/>
              <a:t>Intolerance to </a:t>
            </a:r>
            <a:r>
              <a:rPr lang="en-US" altLang="en-US" dirty="0" smtClean="0"/>
              <a:t>glucose</a:t>
            </a:r>
          </a:p>
          <a:p>
            <a:pPr lvl="3" eaLnBrk="1" hangingPunct="1"/>
            <a:r>
              <a:rPr lang="en-US" altLang="en-US" dirty="0" smtClean="0"/>
              <a:t>Lower basal metabolic rate (rate at which we use energy at rest) makes them feel cold/tired</a:t>
            </a:r>
          </a:p>
          <a:p>
            <a:pPr marL="868363" lvl="3" indent="0" eaLnBrk="1" hangingPunct="1">
              <a:buNone/>
            </a:pPr>
            <a:r>
              <a:rPr lang="en-US" altLang="en-US" dirty="0"/>
              <a:t>	 </a:t>
            </a:r>
            <a:r>
              <a:rPr lang="en-US" altLang="en-US" dirty="0" smtClean="0"/>
              <a:t>  less alert</a:t>
            </a:r>
            <a:endParaRPr lang="en-US" altLang="en-US" dirty="0" smtClean="0"/>
          </a:p>
        </p:txBody>
      </p:sp>
      <p:pic>
        <p:nvPicPr>
          <p:cNvPr id="2150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10000"/>
            <a:ext cx="3454265" cy="24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5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Today’s Agenda:</vt:lpstr>
      <vt:lpstr>9 Physical Changes of Elderly</vt:lpstr>
      <vt:lpstr>Physical Changes of Elderly</vt:lpstr>
      <vt:lpstr>Physical Changes of Elderly</vt:lpstr>
      <vt:lpstr>Physical Changes of Elderly</vt:lpstr>
      <vt:lpstr>Physical Changes of Elderly</vt:lpstr>
      <vt:lpstr>Physical Changes of Elderly</vt:lpstr>
      <vt:lpstr>Physical Changes of Elderly</vt:lpstr>
      <vt:lpstr>Physical Changes of Elderly</vt:lpstr>
      <vt:lpstr>Physical Changes of Elderly</vt:lpstr>
      <vt:lpstr>What does this mean to the HC Professional?</vt:lpstr>
      <vt:lpstr>Closure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Agenda:</dc:title>
  <dc:creator>Williams, Lydia L</dc:creator>
  <cp:lastModifiedBy>Williams, Lydia L</cp:lastModifiedBy>
  <cp:revision>1</cp:revision>
  <dcterms:created xsi:type="dcterms:W3CDTF">2015-01-30T11:58:08Z</dcterms:created>
  <dcterms:modified xsi:type="dcterms:W3CDTF">2015-01-30T11:58:37Z</dcterms:modified>
</cp:coreProperties>
</file>