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27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  <a:latin typeface="Times New Roman" charset="0"/>
              <a:ea typeface="ＭＳ Ｐゴシック" charset="-128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  <a:latin typeface="Times New Roman" charset="0"/>
              <a:ea typeface="ＭＳ Ｐゴシック" charset="-128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prstClr val="black"/>
              </a:solidFill>
              <a:latin typeface="Times New Roman" charset="0"/>
              <a:ea typeface="ＭＳ Ｐゴシック" charset="-128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B388EF36-95C6-4456-A421-8F6F2A418D7E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0935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A7DE4-4682-47F7-947C-B16C38EC6D8A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5888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  <a:latin typeface="Times New Roman" charset="0"/>
              <a:ea typeface="ＭＳ Ｐゴシック" charset="-128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prstClr val="black"/>
              </a:solidFill>
              <a:latin typeface="Times New Roman" charset="0"/>
              <a:ea typeface="ＭＳ Ｐゴシック" charset="-128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  <a:latin typeface="Times New Roman" charset="0"/>
              <a:ea typeface="ＭＳ Ｐゴシック" charset="-128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377DC-59C1-4C4B-BB66-FAE2F6D3B2B1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1867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2F571F-C71E-4F56-BBBF-9B29FDAF903F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7767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" name="Rectangle 25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9" name="Rectangle 26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  <a:latin typeface="Times New Roman" charset="0"/>
              <a:ea typeface="ＭＳ Ｐゴシック" charset="-128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prstClr val="black"/>
              </a:solidFill>
              <a:latin typeface="Times New Roman" charset="0"/>
              <a:ea typeface="ＭＳ Ｐゴシック" charset="-128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  <a:latin typeface="Times New Roman" charset="0"/>
              <a:ea typeface="ＭＳ Ｐゴシック" charset="-128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43CAA1EF-28B0-4B2D-A2F1-89405A6BBED3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0943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9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92160-79A1-4BC1-BE12-F0DE10A7396D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9847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9" name="Rectangle 2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0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1" name="Rectangle 2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  <a:latin typeface="Times New Roman" charset="0"/>
              <a:ea typeface="ＭＳ Ｐゴシック" charset="-128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  <a:latin typeface="Times New Roman" charset="0"/>
              <a:ea typeface="ＭＳ Ｐゴシック" charset="-128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prstClr val="black"/>
              </a:solidFill>
              <a:latin typeface="Times New Roman" charset="0"/>
              <a:ea typeface="ＭＳ Ｐゴシック" charset="-128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297758ED-788C-4571-9064-51423DB15938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3693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816DF0-E306-4AB3-AE44-B6B02859C5CE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804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3" name="Rectangle 20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4" name="Rectangle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5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  <a:latin typeface="Times New Roman" charset="0"/>
              <a:ea typeface="ＭＳ Ｐゴシック" charset="-128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prstClr val="black"/>
              </a:solidFill>
              <a:latin typeface="Times New Roman" charset="0"/>
              <a:ea typeface="ＭＳ Ｐゴシック" charset="-128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6653DAE-9B97-44EA-AF4A-B06E788370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8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  <a:latin typeface="Times New Roman" charset="0"/>
              <a:ea typeface="ＭＳ Ｐゴシック" charset="-128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prstClr val="black"/>
              </a:solidFill>
              <a:latin typeface="Times New Roman" charset="0"/>
              <a:ea typeface="ＭＳ Ｐゴシック" charset="-128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  <a:latin typeface="Times New Roman" charset="0"/>
              <a:ea typeface="ＭＳ Ｐゴシック" charset="-128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  <a:latin typeface="Times New Roman" charset="0"/>
              <a:ea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C4AE62C-C0E4-4D90-9576-128FD121EE14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4273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  <a:latin typeface="Times New Roman" charset="0"/>
              <a:ea typeface="ＭＳ Ｐゴシック" charset="-128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  <a:latin typeface="Times New Roman" charset="0"/>
              <a:ea typeface="ＭＳ Ｐゴシック" charset="-12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prstClr val="black"/>
              </a:solidFill>
              <a:latin typeface="Times New Roman" charset="0"/>
              <a:ea typeface="ＭＳ Ｐゴシック" charset="-128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  <a:latin typeface="Times New Roman" charset="0"/>
              <a:ea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28055-7B69-4CA4-9980-6ABD3AE7F934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942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027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02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02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  <a:latin typeface="Times New Roman" charset="0"/>
              <a:ea typeface="ＭＳ Ｐゴシック" charset="-128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  <a:latin typeface="Times New Roman" charset="0"/>
                <a:ea typeface="ＭＳ Ｐゴシック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  <a:latin typeface="Times New Roman" charset="0"/>
                <a:ea typeface="ＭＳ Ｐゴシック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prstClr val="black"/>
              </a:solidFill>
              <a:latin typeface="Times New Roman" charset="0"/>
              <a:ea typeface="ＭＳ Ｐゴシック" charset="-128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  <a:latin typeface="Times New Roman" charset="0"/>
              <a:ea typeface="ＭＳ Ｐゴシック" charset="-128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  <a:latin typeface="Times New Roman" charset="0"/>
                <a:ea typeface="ＭＳ Ｐゴシック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912DE8-02AC-4519-8B97-E111F1AC8DF8}" type="slidenum">
              <a:rPr lang="en-US">
                <a:solidFill>
                  <a:srgbClr val="8CADAE">
                    <a:shade val="75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56584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819400"/>
            <a:ext cx="4114800" cy="3505200"/>
          </a:xfrm>
        </p:spPr>
        <p:txBody>
          <a:bodyPr>
            <a:normAutofit lnSpcReduction="10000"/>
          </a:bodyPr>
          <a:lstStyle/>
          <a:p>
            <a:pPr marL="342900" indent="-342900" algn="l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US" sz="2000" dirty="0" smtClean="0"/>
              <a:t>Reminders:</a:t>
            </a:r>
          </a:p>
          <a:p>
            <a:pPr marL="800100" lvl="1" indent="-342900" algn="l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US" sz="2600" dirty="0" smtClean="0"/>
              <a:t>Geriatric Crossword</a:t>
            </a:r>
          </a:p>
          <a:p>
            <a:pPr marL="800100" lvl="1" indent="-342900" algn="l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US" sz="2600" dirty="0" smtClean="0"/>
              <a:t>Newsela.com Homework</a:t>
            </a:r>
            <a:endParaRPr lang="en-US" sz="2600" dirty="0" smtClean="0"/>
          </a:p>
          <a:p>
            <a:pPr marL="342900" indent="-342900" algn="l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endParaRPr lang="en-US" sz="2000" dirty="0"/>
          </a:p>
          <a:p>
            <a:pPr marL="342900" indent="-342900" algn="l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US" altLang="en-US" sz="2000" dirty="0">
                <a:solidFill>
                  <a:srgbClr val="00B050"/>
                </a:solidFill>
              </a:rPr>
              <a:t>TO: </a:t>
            </a:r>
            <a:r>
              <a:rPr lang="en-US" altLang="en-US" sz="2000" dirty="0" smtClean="0">
                <a:solidFill>
                  <a:srgbClr val="00B050"/>
                </a:solidFill>
              </a:rPr>
              <a:t>Identify 7 myths of Aging.</a:t>
            </a:r>
          </a:p>
          <a:p>
            <a:pPr marL="342900" indent="-342900" algn="l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endParaRPr lang="en-US" sz="2000" dirty="0" smtClean="0"/>
          </a:p>
          <a:p>
            <a:pPr marL="342900" indent="-342900" algn="l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US" sz="2000" dirty="0" err="1" smtClean="0"/>
              <a:t>CLosure</a:t>
            </a:r>
            <a:endParaRPr lang="en-US" sz="2000" dirty="0" smtClean="0"/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1/27/15  </a:t>
            </a:r>
            <a:r>
              <a:rPr lang="en-US" altLang="en-US" dirty="0" smtClean="0"/>
              <a:t>Today’s Agenda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257800" y="2895600"/>
            <a:ext cx="3505200" cy="30469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400" b="1" dirty="0">
                <a:solidFill>
                  <a:srgbClr val="C5D1D7">
                    <a:lumMod val="50000"/>
                  </a:srgbClr>
                </a:solidFill>
                <a:latin typeface="Book Antiqua" charset="0"/>
                <a:ea typeface="ＭＳ Ｐゴシック" charset="-128"/>
                <a:cs typeface="Arial" charset="0"/>
              </a:rPr>
              <a:t>U5 </a:t>
            </a:r>
            <a:r>
              <a:rPr lang="en-US" altLang="en-US" sz="2400" b="1" dirty="0">
                <a:solidFill>
                  <a:srgbClr val="C5D1D7">
                    <a:lumMod val="50000"/>
                  </a:srgbClr>
                </a:solidFill>
                <a:latin typeface="Book Antiqua" charset="0"/>
                <a:ea typeface="ＭＳ Ｐゴシック" charset="-128"/>
                <a:cs typeface="Arial" charset="0"/>
              </a:rPr>
              <a:t>EQ: </a:t>
            </a:r>
            <a:r>
              <a:rPr lang="en-US" altLang="en-US" sz="2400" b="1" dirty="0">
                <a:solidFill>
                  <a:srgbClr val="C5D1D7">
                    <a:lumMod val="50000"/>
                  </a:srgbClr>
                </a:solidFill>
                <a:latin typeface="Book Antiqua" charset="0"/>
                <a:ea typeface="ＭＳ Ｐゴシック" charset="-128"/>
                <a:cs typeface="Arial" charset="0"/>
              </a:rPr>
              <a:t>What special considerations should be taken when caring for the geriatric population?</a:t>
            </a:r>
            <a:endParaRPr lang="en-US" altLang="en-US" sz="2400" b="1" dirty="0">
              <a:solidFill>
                <a:srgbClr val="C5D1D7">
                  <a:lumMod val="50000"/>
                </a:srgbClr>
              </a:solidFill>
              <a:latin typeface="Book Antiqua" charset="0"/>
              <a:ea typeface="ＭＳ Ｐゴシック" charset="-128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2400" b="1" dirty="0">
              <a:solidFill>
                <a:srgbClr val="C5D1D7">
                  <a:lumMod val="50000"/>
                </a:srgbClr>
              </a:solidFill>
              <a:latin typeface="Book Antiqua" charset="0"/>
              <a:ea typeface="ＭＳ Ｐゴシック" charset="-128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400" b="1" dirty="0">
                <a:solidFill>
                  <a:srgbClr val="C5D1D7">
                    <a:lumMod val="50000"/>
                  </a:srgbClr>
                </a:solidFill>
                <a:latin typeface="Book Antiqua" charset="0"/>
                <a:ea typeface="ＭＳ Ｐゴシック" charset="-128"/>
                <a:cs typeface="Arial" charset="0"/>
              </a:rPr>
              <a:t>1. </a:t>
            </a:r>
            <a:r>
              <a:rPr lang="en-US" altLang="en-US" sz="2400" b="1" dirty="0">
                <a:solidFill>
                  <a:srgbClr val="C5D1D7">
                    <a:lumMod val="50000"/>
                  </a:srgbClr>
                </a:solidFill>
                <a:latin typeface="Book Antiqua" charset="0"/>
                <a:ea typeface="ＭＳ Ｐゴシック" charset="-128"/>
                <a:cs typeface="Arial" charset="0"/>
              </a:rPr>
              <a:t>Aging Myths</a:t>
            </a:r>
            <a:endParaRPr lang="en-US" altLang="en-US" sz="2400" b="1" dirty="0">
              <a:solidFill>
                <a:srgbClr val="C5D1D7">
                  <a:lumMod val="50000"/>
                </a:srgbClr>
              </a:solidFill>
              <a:latin typeface="Book Antiqua" charset="0"/>
              <a:ea typeface="ＭＳ Ｐゴシック" charset="-128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2400" b="1" dirty="0">
              <a:solidFill>
                <a:srgbClr val="C5D1D7">
                  <a:lumMod val="50000"/>
                </a:srgbClr>
              </a:solidFill>
              <a:latin typeface="Book Antiqua" charset="0"/>
              <a:ea typeface="ＭＳ Ｐゴシック" charset="-128"/>
              <a:cs typeface="Arial" charset="0"/>
            </a:endParaRPr>
          </a:p>
        </p:txBody>
      </p:sp>
      <p:sp>
        <p:nvSpPr>
          <p:cNvPr id="13317" name="TextBox 2"/>
          <p:cNvSpPr txBox="1">
            <a:spLocks noChangeArrowheads="1"/>
          </p:cNvSpPr>
          <p:nvPr/>
        </p:nvSpPr>
        <p:spPr bwMode="auto">
          <a:xfrm>
            <a:off x="5257800" y="4800600"/>
            <a:ext cx="3505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rgbClr val="00B050"/>
                </a:solidFill>
                <a:latin typeface="Times New Roman" pitchFamily="18" charset="0"/>
                <a:ea typeface="ＭＳ Ｐゴシック" charset="-128"/>
                <a:cs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82703897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05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05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05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05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>
                <a:solidFill>
                  <a:srgbClr val="7B9899"/>
                </a:solidFill>
              </a:rPr>
              <a:t>Myth #5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Older people are unhappy &amp; lonely.</a:t>
            </a:r>
          </a:p>
          <a:p>
            <a:pPr eaLnBrk="1" hangingPunct="1"/>
            <a:endParaRPr lang="en-US" altLang="en-US" sz="4000" smtClean="0"/>
          </a:p>
          <a:p>
            <a:pPr eaLnBrk="1" hangingPunct="1"/>
            <a:r>
              <a:rPr lang="en-US" altLang="en-US" sz="4000" smtClean="0"/>
              <a:t>FACT: Most live with someone &amp;/or associate frequently c friends/family.</a:t>
            </a:r>
          </a:p>
        </p:txBody>
      </p:sp>
    </p:spTree>
    <p:extLst>
      <p:ext uri="{BB962C8B-B14F-4D97-AF65-F5344CB8AC3E}">
        <p14:creationId xmlns:p14="http://schemas.microsoft.com/office/powerpoint/2010/main" val="1715558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>
                <a:solidFill>
                  <a:srgbClr val="7B9899"/>
                </a:solidFill>
              </a:rPr>
              <a:t>Myth #6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altLang="en-US" sz="4000" dirty="0" smtClean="0"/>
              <a:t>Older adults do not want to work and lose interest in work.</a:t>
            </a:r>
          </a:p>
          <a:p>
            <a:pPr eaLnBrk="1" hangingPunct="1"/>
            <a:endParaRPr lang="en-US" altLang="en-US" sz="4000" dirty="0" smtClean="0"/>
          </a:p>
          <a:p>
            <a:pPr eaLnBrk="1" hangingPunct="1"/>
            <a:r>
              <a:rPr lang="en-US" altLang="en-US" sz="4000" dirty="0" smtClean="0"/>
              <a:t>FACT: Many remain employed into 70s-80s.</a:t>
            </a:r>
          </a:p>
        </p:txBody>
      </p:sp>
    </p:spTree>
    <p:extLst>
      <p:ext uri="{BB962C8B-B14F-4D97-AF65-F5344CB8AC3E}">
        <p14:creationId xmlns:p14="http://schemas.microsoft.com/office/powerpoint/2010/main" val="2662738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>
                <a:solidFill>
                  <a:srgbClr val="7B9899"/>
                </a:solidFill>
              </a:rPr>
              <a:t>Myth #7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altLang="en-US" sz="4000" dirty="0" smtClean="0"/>
              <a:t>Retired people are bored and have nothing to do with their lives.</a:t>
            </a:r>
          </a:p>
          <a:p>
            <a:pPr eaLnBrk="1" hangingPunct="1"/>
            <a:endParaRPr lang="en-US" altLang="en-US" sz="4000" dirty="0" smtClean="0"/>
          </a:p>
          <a:p>
            <a:pPr eaLnBrk="1" hangingPunct="1"/>
            <a:r>
              <a:rPr lang="en-US" altLang="en-US" sz="4000" dirty="0" smtClean="0"/>
              <a:t>FACT: Many enjoy full &amp; active lives.</a:t>
            </a:r>
          </a:p>
        </p:txBody>
      </p:sp>
    </p:spTree>
    <p:extLst>
      <p:ext uri="{BB962C8B-B14F-4D97-AF65-F5344CB8AC3E}">
        <p14:creationId xmlns:p14="http://schemas.microsoft.com/office/powerpoint/2010/main" val="3516296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Job Hunting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altLang="en-US" sz="3600" dirty="0" smtClean="0"/>
              <a:t>Watch Golden Girls Job Hunting Episode, apply as many myths to aging as you can by using examples from the episode.  Explain each in </a:t>
            </a:r>
            <a:r>
              <a:rPr lang="en-US" altLang="en-US" sz="3600" dirty="0" smtClean="0"/>
              <a:t>the form of a paragraph.</a:t>
            </a:r>
            <a:endParaRPr lang="en-US" alt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74056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7B9899"/>
                </a:solidFill>
              </a:rPr>
              <a:t>Baby Boomers Facts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4000" dirty="0" smtClean="0"/>
              <a:t>In 1900s, most people died age 60.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40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4000" dirty="0" smtClean="0"/>
              <a:t>Today, live until 80-90 </a:t>
            </a:r>
            <a:r>
              <a:rPr lang="en-US" sz="4000" dirty="0" err="1" smtClean="0"/>
              <a:t>yrs</a:t>
            </a:r>
            <a:r>
              <a:rPr lang="en-US" sz="4000" dirty="0" smtClean="0"/>
              <a:t> old.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sz="40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4000" dirty="0" smtClean="0"/>
              <a:t>Use healthcare services frequently.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1596508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 b="1" smtClean="0">
                <a:solidFill>
                  <a:srgbClr val="7B9899"/>
                </a:solidFill>
              </a:rPr>
              <a:t>Aging </a:t>
            </a:r>
            <a:r>
              <a:rPr lang="en-US" altLang="en-US" sz="4800" b="1" smtClean="0">
                <a:solidFill>
                  <a:srgbClr val="7B9899"/>
                </a:solidFill>
              </a:rPr>
              <a:t>Facts</a:t>
            </a:r>
            <a:endParaRPr lang="en-US" altLang="en-US" sz="4400" b="1" smtClean="0">
              <a:solidFill>
                <a:srgbClr val="7B9899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altLang="en-US" sz="4000" dirty="0" smtClean="0"/>
              <a:t>Aging begins @ birth &amp; ends c death (this we know).</a:t>
            </a:r>
          </a:p>
          <a:p>
            <a:pPr eaLnBrk="1" hangingPunct="1"/>
            <a:endParaRPr lang="en-US" altLang="en-US" sz="4000" dirty="0" smtClean="0"/>
          </a:p>
          <a:p>
            <a:pPr eaLnBrk="1" hangingPunct="1"/>
            <a:r>
              <a:rPr lang="en-US" altLang="en-US" sz="4000" dirty="0" smtClean="0"/>
              <a:t>Normal process c normal changes in body structure &amp; function.</a:t>
            </a:r>
          </a:p>
        </p:txBody>
      </p:sp>
    </p:spTree>
    <p:extLst>
      <p:ext uri="{BB962C8B-B14F-4D97-AF65-F5344CB8AC3E}">
        <p14:creationId xmlns:p14="http://schemas.microsoft.com/office/powerpoint/2010/main" val="4000849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4498975" cy="7588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900" b="1" dirty="0" smtClean="0">
                <a:solidFill>
                  <a:schemeClr val="accent3">
                    <a:shade val="75000"/>
                  </a:schemeClr>
                </a:solidFill>
              </a:rPr>
              <a:t>Terminology</a:t>
            </a:r>
            <a:endParaRPr lang="en-US" b="1" dirty="0" smtClean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01625" y="1371600"/>
            <a:ext cx="4038600" cy="4681538"/>
          </a:xfrm>
        </p:spPr>
        <p:txBody>
          <a:bodyPr/>
          <a:lstStyle/>
          <a:p>
            <a:pPr eaLnBrk="1" hangingPunct="1"/>
            <a:r>
              <a:rPr lang="en-US" altLang="en-US" sz="2800" b="1" dirty="0" smtClean="0"/>
              <a:t>Gerontology </a:t>
            </a:r>
            <a:r>
              <a:rPr lang="en-US" altLang="en-US" sz="2800" dirty="0" smtClean="0"/>
              <a:t>- study of aging &amp; problems of the old. </a:t>
            </a:r>
          </a:p>
          <a:p>
            <a:pPr eaLnBrk="1" hangingPunct="1"/>
            <a:endParaRPr lang="en-US" altLang="en-US" sz="2800" dirty="0" smtClean="0"/>
          </a:p>
          <a:p>
            <a:pPr eaLnBrk="1" hangingPunct="1"/>
            <a:r>
              <a:rPr lang="en-US" altLang="en-US" sz="2800" b="1" dirty="0" smtClean="0"/>
              <a:t>Geriatric care </a:t>
            </a:r>
            <a:r>
              <a:rPr lang="en-US" altLang="en-US" sz="2800" dirty="0" smtClean="0"/>
              <a:t>- provided to elderly individuals.</a:t>
            </a:r>
          </a:p>
        </p:txBody>
      </p:sp>
      <p:pic>
        <p:nvPicPr>
          <p:cNvPr id="16388" name="Content Placeholder 1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0"/>
            <a:ext cx="4572000" cy="6858000"/>
          </a:xfrm>
        </p:spPr>
      </p:pic>
    </p:spTree>
    <p:extLst>
      <p:ext uri="{BB962C8B-B14F-4D97-AF65-F5344CB8AC3E}">
        <p14:creationId xmlns:p14="http://schemas.microsoft.com/office/powerpoint/2010/main" val="2545013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 b="1" smtClean="0">
                <a:solidFill>
                  <a:srgbClr val="7B9899"/>
                </a:solidFill>
              </a:rPr>
              <a:t>Myths on Aging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altLang="en-US" sz="4000" dirty="0" smtClean="0"/>
              <a:t>What is a </a:t>
            </a:r>
            <a:r>
              <a:rPr lang="en-US" altLang="en-US" sz="4000" dirty="0" smtClean="0"/>
              <a:t>myth</a:t>
            </a:r>
            <a:r>
              <a:rPr lang="en-US" altLang="en-US" sz="4000" dirty="0" smtClean="0"/>
              <a:t>? </a:t>
            </a:r>
          </a:p>
          <a:p>
            <a:pPr lvl="1" eaLnBrk="1" hangingPunct="1"/>
            <a:r>
              <a:rPr lang="en-US" altLang="en-US" sz="3500" dirty="0" smtClean="0"/>
              <a:t> false beliefs</a:t>
            </a:r>
          </a:p>
          <a:p>
            <a:pPr lvl="1" eaLnBrk="1" hangingPunct="1"/>
            <a:endParaRPr lang="en-US" altLang="en-US" sz="3500" dirty="0" smtClean="0"/>
          </a:p>
          <a:p>
            <a:pPr eaLnBrk="1" hangingPunct="1"/>
            <a:r>
              <a:rPr lang="en-US" altLang="en-US" sz="4000" dirty="0" smtClean="0"/>
              <a:t>HC providers MUST be able to distinguish myths vs. facts.</a:t>
            </a:r>
          </a:p>
          <a:p>
            <a:pPr eaLnBrk="1" hangingPunct="1"/>
            <a:endParaRPr lang="en-US" alt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1542294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 b="1" smtClean="0">
                <a:solidFill>
                  <a:srgbClr val="7B9899"/>
                </a:solidFill>
              </a:rPr>
              <a:t>Myth #1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altLang="en-US" sz="4000" dirty="0" smtClean="0"/>
              <a:t>Most elderly individuals are cared for in institutions or LTC facilities.</a:t>
            </a:r>
          </a:p>
          <a:p>
            <a:pPr eaLnBrk="1" hangingPunct="1"/>
            <a:endParaRPr lang="en-US" altLang="en-US" sz="4000" dirty="0" smtClean="0"/>
          </a:p>
          <a:p>
            <a:pPr eaLnBrk="1" hangingPunct="1"/>
            <a:r>
              <a:rPr lang="en-US" altLang="en-US" sz="4000" dirty="0" smtClean="0"/>
              <a:t>FACT: </a:t>
            </a:r>
            <a:r>
              <a:rPr lang="en-US" altLang="en-US" sz="4000" dirty="0" smtClean="0"/>
              <a:t>only </a:t>
            </a:r>
            <a:r>
              <a:rPr lang="en-US" altLang="en-US" sz="4000" dirty="0" smtClean="0"/>
              <a:t>~ 5% of elderly live in LTC facilities.  </a:t>
            </a:r>
          </a:p>
          <a:p>
            <a:pPr eaLnBrk="1" hangingPunct="1"/>
            <a:endParaRPr lang="en-US" alt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920166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 b="1" smtClean="0">
                <a:solidFill>
                  <a:srgbClr val="7B9899"/>
                </a:solidFill>
              </a:rPr>
              <a:t>Myth #2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600200"/>
            <a:ext cx="8504238" cy="4572000"/>
          </a:xfrm>
        </p:spPr>
        <p:txBody>
          <a:bodyPr/>
          <a:lstStyle/>
          <a:p>
            <a:pPr eaLnBrk="1" hangingPunct="1"/>
            <a:r>
              <a:rPr lang="en-US" altLang="en-US" sz="4000" dirty="0" smtClean="0"/>
              <a:t>Anyone over 65 </a:t>
            </a:r>
            <a:r>
              <a:rPr lang="en-US" altLang="en-US" sz="4000" dirty="0" err="1" smtClean="0"/>
              <a:t>yrs</a:t>
            </a:r>
            <a:r>
              <a:rPr lang="en-US" altLang="en-US" sz="4000" dirty="0" smtClean="0"/>
              <a:t> is old.</a:t>
            </a:r>
          </a:p>
          <a:p>
            <a:pPr lvl="1" eaLnBrk="1" hangingPunct="1"/>
            <a:r>
              <a:rPr lang="en-US" altLang="en-US" sz="3500" dirty="0" smtClean="0"/>
              <a:t>Senior Citizen</a:t>
            </a:r>
          </a:p>
          <a:p>
            <a:pPr lvl="1" eaLnBrk="1" hangingPunct="1"/>
            <a:endParaRPr lang="en-US" altLang="en-US" sz="3500" dirty="0" smtClean="0"/>
          </a:p>
          <a:p>
            <a:pPr eaLnBrk="1" hangingPunct="1"/>
            <a:r>
              <a:rPr lang="en-US" altLang="en-US" sz="4000" dirty="0" smtClean="0"/>
              <a:t>FACT: OLD determined by how a person thinks, feels, behaves.</a:t>
            </a:r>
          </a:p>
        </p:txBody>
      </p:sp>
    </p:spTree>
    <p:extLst>
      <p:ext uri="{BB962C8B-B14F-4D97-AF65-F5344CB8AC3E}">
        <p14:creationId xmlns:p14="http://schemas.microsoft.com/office/powerpoint/2010/main" val="2999038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>
                <a:solidFill>
                  <a:srgbClr val="7B9899"/>
                </a:solidFill>
              </a:rPr>
              <a:t>Myth #3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altLang="en-US" sz="4000" dirty="0" smtClean="0"/>
              <a:t>Elderly are incompetent of making decisions or handling their own affairs.</a:t>
            </a:r>
          </a:p>
          <a:p>
            <a:pPr eaLnBrk="1" hangingPunct="1"/>
            <a:endParaRPr lang="en-US" altLang="en-US" sz="4000" dirty="0" smtClean="0"/>
          </a:p>
          <a:p>
            <a:pPr eaLnBrk="1" hangingPunct="1"/>
            <a:r>
              <a:rPr lang="en-US" altLang="en-US" sz="4000" dirty="0" smtClean="0"/>
              <a:t>FACT: Majority of elderly are mentally competent until they die.</a:t>
            </a:r>
          </a:p>
        </p:txBody>
      </p:sp>
    </p:spTree>
    <p:extLst>
      <p:ext uri="{BB962C8B-B14F-4D97-AF65-F5344CB8AC3E}">
        <p14:creationId xmlns:p14="http://schemas.microsoft.com/office/powerpoint/2010/main" val="3274009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>
                <a:solidFill>
                  <a:srgbClr val="7B9899"/>
                </a:solidFill>
              </a:rPr>
              <a:t>Myth #4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altLang="en-US" sz="4000" dirty="0" smtClean="0"/>
              <a:t>All elderly live in poverty.</a:t>
            </a:r>
          </a:p>
          <a:p>
            <a:pPr eaLnBrk="1" hangingPunct="1"/>
            <a:endParaRPr lang="en-US" altLang="en-US" sz="4000" dirty="0" smtClean="0"/>
          </a:p>
          <a:p>
            <a:pPr eaLnBrk="1" hangingPunct="1"/>
            <a:r>
              <a:rPr lang="en-US" altLang="en-US" sz="4000" dirty="0" smtClean="0"/>
              <a:t>FACT: May have limited incomes.</a:t>
            </a:r>
          </a:p>
          <a:p>
            <a:pPr lvl="1" eaLnBrk="1" hangingPunct="1"/>
            <a:r>
              <a:rPr lang="en-US" altLang="en-US" sz="3500" dirty="0" smtClean="0"/>
              <a:t>Most have low expenses.</a:t>
            </a:r>
          </a:p>
          <a:p>
            <a:pPr lvl="1" eaLnBrk="1" hangingPunct="1"/>
            <a:r>
              <a:rPr lang="en-US" altLang="en-US" sz="3500" dirty="0" smtClean="0"/>
              <a:t>Most own their homes.</a:t>
            </a:r>
          </a:p>
        </p:txBody>
      </p:sp>
    </p:spTree>
    <p:extLst>
      <p:ext uri="{BB962C8B-B14F-4D97-AF65-F5344CB8AC3E}">
        <p14:creationId xmlns:p14="http://schemas.microsoft.com/office/powerpoint/2010/main" val="3344991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346</Words>
  <Application>Microsoft Office PowerPoint</Application>
  <PresentationFormat>On-screen Show (4:3)</PresentationFormat>
  <Paragraphs>64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Civic</vt:lpstr>
      <vt:lpstr>1/27/15  Today’s Agenda</vt:lpstr>
      <vt:lpstr>Baby Boomers Facts</vt:lpstr>
      <vt:lpstr>Aging Facts</vt:lpstr>
      <vt:lpstr>Terminology</vt:lpstr>
      <vt:lpstr>Myths on Aging</vt:lpstr>
      <vt:lpstr>Myth #1</vt:lpstr>
      <vt:lpstr>Myth #2</vt:lpstr>
      <vt:lpstr>Myth #3</vt:lpstr>
      <vt:lpstr>Myth #4</vt:lpstr>
      <vt:lpstr>Myth #5</vt:lpstr>
      <vt:lpstr>Myth #6</vt:lpstr>
      <vt:lpstr>Myth #7</vt:lpstr>
      <vt:lpstr>Job Hunting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1/27/15  Today’s Agenda</dc:title>
  <dc:creator>Williams, Lydia L</dc:creator>
  <cp:lastModifiedBy>Williams, Lydia L</cp:lastModifiedBy>
  <cp:revision>1</cp:revision>
  <dcterms:created xsi:type="dcterms:W3CDTF">2015-01-28T00:35:18Z</dcterms:created>
  <dcterms:modified xsi:type="dcterms:W3CDTF">2015-01-28T00:36:08Z</dcterms:modified>
</cp:coreProperties>
</file>