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1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1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8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2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10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6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8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AA1C4F9-6707-4C8C-8786-BBB1C065DB14}" type="datetimeFigureOut">
              <a:rPr lang="en-US" smtClean="0">
                <a:solidFill>
                  <a:srgbClr val="000000"/>
                </a:solidFill>
              </a:rPr>
              <a:pPr/>
              <a:t>1/28/2015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EB8A73-ECA3-42D9-B42D-AC1E2A31B2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2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29600" cy="1470025"/>
          </a:xfrm>
        </p:spPr>
        <p:txBody>
          <a:bodyPr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21 The Shoulder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60434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TO: Discuss the Shoulder Girdle Complex to include the structure and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scapulothoracic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mechanics.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1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67775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Shoulder Articulations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05800" cy="4526280"/>
          </a:xfrm>
        </p:spPr>
        <p:txBody>
          <a:bodyPr/>
          <a:lstStyle/>
          <a:p>
            <a:pPr lvl="1"/>
            <a:endParaRPr lang="en-US" dirty="0"/>
          </a:p>
        </p:txBody>
      </p:sp>
      <p:pic>
        <p:nvPicPr>
          <p:cNvPr id="4" name="Picture 2" descr="http://www.bosshin.com/_userfiles/image/shoulder%20compl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52" y="1066800"/>
            <a:ext cx="9144000" cy="57547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4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7159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Shoulder Motions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6781800" cy="4953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Ball &amp; Socket joint provides circumduction </a:t>
            </a:r>
            <a:r>
              <a:rPr lang="en-US" dirty="0" smtClean="0">
                <a:sym typeface="Wingdings" pitchFamily="2" charset="2"/>
              </a:rPr>
              <a:t> a combination of </a:t>
            </a:r>
            <a:r>
              <a:rPr lang="en-US" u="sng" dirty="0" smtClean="0">
                <a:sym typeface="Wingdings" pitchFamily="2" charset="2"/>
              </a:rPr>
              <a:t>all</a:t>
            </a:r>
            <a:r>
              <a:rPr lang="en-US" dirty="0" smtClean="0">
                <a:sym typeface="Wingdings" pitchFamily="2" charset="2"/>
              </a:rPr>
              <a:t> movements 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Specifically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Forward flexion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Extension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Abduction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Adduction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Horizontal abduction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Horizontal adduction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Internal rotation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External rotation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7921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Shoulder Motions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http://ovrt.nist.gov/projects/vrml/h-anim/should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2550"/>
            <a:ext cx="9144000" cy="550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59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5715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Says!!!</a:t>
            </a:r>
            <a:endParaRPr lang="en-US" sz="16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43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02662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Shoulder Girdle Complex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447800"/>
            <a:ext cx="6477000" cy="47247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Shoulder is a very complex joint</a:t>
            </a:r>
          </a:p>
          <a:p>
            <a:pPr lvl="1"/>
            <a:r>
              <a:rPr lang="en-US" dirty="0" smtClean="0"/>
              <a:t>Ball &amp; socket  </a:t>
            </a:r>
            <a:r>
              <a:rPr lang="en-US" dirty="0" smtClean="0"/>
              <a:t>(synovial)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Large range of motion, but at the expense of giving up </a:t>
            </a:r>
            <a:r>
              <a:rPr lang="en-US" dirty="0" smtClean="0"/>
              <a:t>stability</a:t>
            </a:r>
          </a:p>
          <a:p>
            <a:endParaRPr lang="en-US" dirty="0" smtClean="0"/>
          </a:p>
          <a:p>
            <a:r>
              <a:rPr lang="en-US" i="1" dirty="0" smtClean="0"/>
              <a:t>Shoulder Girdle </a:t>
            </a:r>
            <a:r>
              <a:rPr lang="en-US" dirty="0" smtClean="0"/>
              <a:t>made up of:</a:t>
            </a:r>
          </a:p>
          <a:p>
            <a:pPr lvl="1"/>
            <a:r>
              <a:rPr lang="en-US" dirty="0" smtClean="0"/>
              <a:t>Bones</a:t>
            </a:r>
          </a:p>
          <a:p>
            <a:pPr lvl="1"/>
            <a:r>
              <a:rPr lang="en-US" dirty="0" smtClean="0"/>
              <a:t>Ligaments</a:t>
            </a:r>
          </a:p>
          <a:p>
            <a:pPr lvl="1"/>
            <a:r>
              <a:rPr lang="en-US" dirty="0" smtClean="0"/>
              <a:t>Cartilage</a:t>
            </a:r>
          </a:p>
          <a:p>
            <a:pPr lvl="1"/>
            <a:r>
              <a:rPr lang="en-US" dirty="0" smtClean="0"/>
              <a:t>Muscle</a:t>
            </a:r>
          </a:p>
        </p:txBody>
      </p:sp>
    </p:spTree>
    <p:extLst>
      <p:ext uri="{BB962C8B-B14F-4D97-AF65-F5344CB8AC3E}">
        <p14:creationId xmlns:p14="http://schemas.microsoft.com/office/powerpoint/2010/main" val="16802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962400" cy="4724717"/>
          </a:xfrm>
        </p:spPr>
        <p:txBody>
          <a:bodyPr>
            <a:normAutofit/>
          </a:bodyPr>
          <a:lstStyle/>
          <a:p>
            <a:r>
              <a:rPr lang="en-US" dirty="0" smtClean="0"/>
              <a:t>Comprised of 5 bones:</a:t>
            </a:r>
          </a:p>
          <a:p>
            <a:pPr lvl="1"/>
            <a:r>
              <a:rPr lang="en-US" dirty="0" smtClean="0"/>
              <a:t>Thoracic cage </a:t>
            </a:r>
            <a:r>
              <a:rPr lang="en-US" sz="2000" dirty="0" smtClean="0"/>
              <a:t>(ribs)</a:t>
            </a:r>
          </a:p>
          <a:p>
            <a:pPr lvl="1"/>
            <a:r>
              <a:rPr lang="en-US" dirty="0" smtClean="0"/>
              <a:t>Scapula </a:t>
            </a:r>
            <a:r>
              <a:rPr lang="en-US" sz="2000" dirty="0" smtClean="0"/>
              <a:t>(shoulder blade)</a:t>
            </a:r>
          </a:p>
          <a:p>
            <a:pPr lvl="1"/>
            <a:r>
              <a:rPr lang="en-US" dirty="0" err="1" smtClean="0"/>
              <a:t>Humerus</a:t>
            </a:r>
            <a:endParaRPr lang="en-US" dirty="0" smtClean="0"/>
          </a:p>
          <a:p>
            <a:pPr lvl="1"/>
            <a:r>
              <a:rPr lang="en-US" dirty="0" smtClean="0"/>
              <a:t>Sternum </a:t>
            </a:r>
            <a:r>
              <a:rPr lang="en-US" sz="1800" dirty="0" smtClean="0"/>
              <a:t>(breast bone)</a:t>
            </a:r>
          </a:p>
          <a:p>
            <a:pPr lvl="1"/>
            <a:r>
              <a:rPr lang="en-US" dirty="0" smtClean="0"/>
              <a:t>Clavicle </a:t>
            </a:r>
            <a:r>
              <a:rPr lang="en-US" sz="2000" dirty="0" smtClean="0"/>
              <a:t>(collar bone)</a:t>
            </a:r>
            <a:endParaRPr lang="en-US" sz="2000" dirty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48768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985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962400" cy="4419917"/>
          </a:xfrm>
        </p:spPr>
        <p:txBody>
          <a:bodyPr>
            <a:normAutofit/>
          </a:bodyPr>
          <a:lstStyle/>
          <a:p>
            <a:r>
              <a:rPr lang="en-US" dirty="0" smtClean="0"/>
              <a:t>Thoracic cage (ribs)</a:t>
            </a:r>
          </a:p>
          <a:p>
            <a:pPr lvl="1"/>
            <a:r>
              <a:rPr lang="en-US" dirty="0" smtClean="0"/>
              <a:t>Provides a site for the scapula to attach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876800" cy="4876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2933700" y="2095500"/>
            <a:ext cx="2590800" cy="19050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8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15375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8100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Scapula</a:t>
            </a:r>
          </a:p>
          <a:p>
            <a:pPr lvl="1"/>
            <a:r>
              <a:rPr lang="en-US" dirty="0" smtClean="0"/>
              <a:t>Flat bone on posterior/dorsal aspect of the body</a:t>
            </a:r>
          </a:p>
          <a:p>
            <a:pPr lvl="1"/>
            <a:r>
              <a:rPr lang="en-US" dirty="0" smtClean="0"/>
              <a:t>Moves on the thoracic cage</a:t>
            </a:r>
          </a:p>
          <a:p>
            <a:pPr lvl="1"/>
            <a:r>
              <a:rPr lang="en-US" dirty="0" smtClean="0"/>
              <a:t>“Socket”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7030A0"/>
                </a:solidFill>
                <a:sym typeface="Wingdings" pitchFamily="2" charset="2"/>
              </a:rPr>
              <a:t>glenoid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 cavity</a:t>
            </a:r>
          </a:p>
          <a:p>
            <a:pPr lvl="1"/>
            <a:r>
              <a:rPr lang="en-US" b="1" dirty="0" err="1" smtClean="0">
                <a:solidFill>
                  <a:srgbClr val="FFFF00"/>
                </a:solidFill>
                <a:sym typeface="Wingdings" pitchFamily="2" charset="2"/>
              </a:rPr>
              <a:t>Acromion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 process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Upper/lateral aspect of scapula  hard spot on top of shoulder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876800" cy="4876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95600" y="1676400"/>
            <a:ext cx="2971800" cy="27432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4076700"/>
            <a:ext cx="2819400" cy="39688"/>
          </a:xfrm>
          <a:prstGeom prst="straightConnector1">
            <a:avLst/>
          </a:prstGeom>
          <a:ln w="412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581400" y="3352800"/>
            <a:ext cx="2971800" cy="1295400"/>
          </a:xfrm>
          <a:prstGeom prst="straightConnector1">
            <a:avLst/>
          </a:prstGeom>
          <a:ln w="412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962400" cy="4419917"/>
          </a:xfrm>
        </p:spPr>
        <p:txBody>
          <a:bodyPr>
            <a:normAutofit/>
          </a:bodyPr>
          <a:lstStyle/>
          <a:p>
            <a:r>
              <a:rPr lang="en-US" dirty="0" err="1" smtClean="0"/>
              <a:t>Humerus</a:t>
            </a:r>
            <a:endParaRPr lang="en-US" dirty="0" smtClean="0"/>
          </a:p>
          <a:p>
            <a:pPr lvl="1"/>
            <a:r>
              <a:rPr lang="en-US" dirty="0" smtClean="0"/>
              <a:t>Upper arm bone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“Ball” </a:t>
            </a:r>
            <a:r>
              <a:rPr lang="en-US" dirty="0" smtClean="0">
                <a:sym typeface="Wingdings" pitchFamily="2" charset="2"/>
              </a:rPr>
              <a:t> head of </a:t>
            </a:r>
            <a:r>
              <a:rPr lang="en-US" dirty="0" err="1" smtClean="0">
                <a:sym typeface="Wingdings" pitchFamily="2" charset="2"/>
              </a:rPr>
              <a:t>humerus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876800" cy="48768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2209800" y="3276600"/>
            <a:ext cx="4267200" cy="609600"/>
          </a:xfrm>
          <a:prstGeom prst="straightConnector1">
            <a:avLst/>
          </a:prstGeom>
          <a:ln w="412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020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962400" cy="47247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Clavicle</a:t>
            </a:r>
          </a:p>
          <a:p>
            <a:pPr lvl="1"/>
            <a:r>
              <a:rPr lang="en-US" dirty="0" smtClean="0"/>
              <a:t>“collar bone”</a:t>
            </a:r>
          </a:p>
          <a:p>
            <a:pPr lvl="1"/>
            <a:r>
              <a:rPr lang="en-US" dirty="0" smtClean="0"/>
              <a:t>Located on </a:t>
            </a:r>
            <a:r>
              <a:rPr lang="en-US" dirty="0" smtClean="0"/>
              <a:t>anterior/ventral </a:t>
            </a:r>
            <a:r>
              <a:rPr lang="en-US" dirty="0" smtClean="0"/>
              <a:t>aspect of the body</a:t>
            </a:r>
          </a:p>
          <a:p>
            <a:pPr lvl="1"/>
            <a:r>
              <a:rPr lang="en-US" dirty="0" smtClean="0"/>
              <a:t>Moves with the sternum and part of the scapula (</a:t>
            </a:r>
            <a:r>
              <a:rPr lang="en-US" dirty="0" err="1" smtClean="0"/>
              <a:t>acromion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876800" cy="4876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1828800" y="1752600"/>
            <a:ext cx="3505200" cy="1676400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Girdle Anatomy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962400" cy="47247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Sternum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“Breast bone”</a:t>
            </a:r>
          </a:p>
          <a:p>
            <a:pPr lvl="1"/>
            <a:r>
              <a:rPr lang="en-US" dirty="0" smtClean="0"/>
              <a:t>Provides a site for clavicle and ribs to attach along the anterior chest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http://www.shoulderdoc.co.uk/images/uploaded/bon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876800" cy="4876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124200" y="3657600"/>
            <a:ext cx="1219200" cy="5334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7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Shoulder Articulations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46237"/>
            <a:ext cx="6629400" cy="4526280"/>
          </a:xfrm>
        </p:spPr>
        <p:txBody>
          <a:bodyPr/>
          <a:lstStyle/>
          <a:p>
            <a:r>
              <a:rPr lang="en-US" dirty="0" smtClean="0"/>
              <a:t>Shoulder is a ball &amp; socket </a:t>
            </a:r>
            <a:r>
              <a:rPr lang="en-US" dirty="0" smtClean="0"/>
              <a:t>joint</a:t>
            </a:r>
          </a:p>
          <a:p>
            <a:endParaRPr lang="en-US" dirty="0" smtClean="0"/>
          </a:p>
          <a:p>
            <a:r>
              <a:rPr lang="en-US" dirty="0" smtClean="0"/>
              <a:t>4 primary </a:t>
            </a:r>
            <a:r>
              <a:rPr lang="en-US" dirty="0" smtClean="0"/>
              <a:t>articulations: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Glenohumeral</a:t>
            </a:r>
            <a:r>
              <a:rPr lang="en-US" dirty="0" smtClean="0"/>
              <a:t> </a:t>
            </a:r>
            <a:r>
              <a:rPr lang="en-US" dirty="0" smtClean="0"/>
              <a:t>joint</a:t>
            </a:r>
          </a:p>
          <a:p>
            <a:pPr lvl="2"/>
            <a:r>
              <a:rPr lang="en-US" dirty="0" err="1" smtClean="0"/>
              <a:t>Glenoid</a:t>
            </a:r>
            <a:r>
              <a:rPr lang="en-US" dirty="0" smtClean="0"/>
              <a:t> + </a:t>
            </a:r>
            <a:r>
              <a:rPr lang="en-US" dirty="0" err="1" smtClean="0"/>
              <a:t>humerus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 Acromioclavicular</a:t>
            </a:r>
            <a:endParaRPr lang="en-US" dirty="0" smtClean="0"/>
          </a:p>
          <a:p>
            <a:pPr lvl="2"/>
            <a:r>
              <a:rPr lang="en-US" dirty="0" err="1" smtClean="0"/>
              <a:t>Acromion</a:t>
            </a:r>
            <a:r>
              <a:rPr lang="en-US" dirty="0" smtClean="0"/>
              <a:t> + clavicle</a:t>
            </a:r>
          </a:p>
          <a:p>
            <a:pPr marL="457200" lvl="1" indent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Sternoclavicular</a:t>
            </a:r>
            <a:endParaRPr lang="en-US" dirty="0" smtClean="0"/>
          </a:p>
          <a:p>
            <a:pPr lvl="2"/>
            <a:r>
              <a:rPr lang="en-US" dirty="0" smtClean="0"/>
              <a:t>Sternum + clavicle</a:t>
            </a:r>
          </a:p>
          <a:p>
            <a:pPr marL="457200" lvl="1" indent="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Scapulothoracic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not a “true joint”</a:t>
            </a:r>
            <a:endParaRPr lang="en-US" dirty="0" smtClean="0"/>
          </a:p>
          <a:p>
            <a:pPr lvl="2"/>
            <a:r>
              <a:rPr lang="en-US" dirty="0" smtClean="0"/>
              <a:t>Scapula + thoracic cage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Shoulder">
  <a:themeElements>
    <a:clrScheme name="Office Theme 2">
      <a:dk1>
        <a:srgbClr val="000000"/>
      </a:dk1>
      <a:lt1>
        <a:srgbClr val="66CC66"/>
      </a:lt1>
      <a:dk2>
        <a:srgbClr val="000000"/>
      </a:dk2>
      <a:lt2>
        <a:srgbClr val="CCCCCC"/>
      </a:lt2>
      <a:accent1>
        <a:srgbClr val="5D6C31"/>
      </a:accent1>
      <a:accent2>
        <a:srgbClr val="2F5C69"/>
      </a:accent2>
      <a:accent3>
        <a:srgbClr val="B8E2B8"/>
      </a:accent3>
      <a:accent4>
        <a:srgbClr val="000000"/>
      </a:accent4>
      <a:accent5>
        <a:srgbClr val="B6BAAD"/>
      </a:accent5>
      <a:accent6>
        <a:srgbClr val="2A535E"/>
      </a:accent6>
      <a:hlink>
        <a:srgbClr val="2E522E"/>
      </a:hlink>
      <a:folHlink>
        <a:srgbClr val="4A427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66CC66"/>
        </a:lt1>
        <a:dk2>
          <a:srgbClr val="000000"/>
        </a:dk2>
        <a:lt2>
          <a:srgbClr val="CCCCCC"/>
        </a:lt2>
        <a:accent1>
          <a:srgbClr val="039403"/>
        </a:accent1>
        <a:accent2>
          <a:srgbClr val="548554"/>
        </a:accent2>
        <a:accent3>
          <a:srgbClr val="B8E2B8"/>
        </a:accent3>
        <a:accent4>
          <a:srgbClr val="000000"/>
        </a:accent4>
        <a:accent5>
          <a:srgbClr val="AAC8AA"/>
        </a:accent5>
        <a:accent6>
          <a:srgbClr val="4B784B"/>
        </a:accent6>
        <a:hlink>
          <a:srgbClr val="027002"/>
        </a:hlink>
        <a:folHlink>
          <a:srgbClr val="00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66CC66"/>
        </a:lt1>
        <a:dk2>
          <a:srgbClr val="000000"/>
        </a:dk2>
        <a:lt2>
          <a:srgbClr val="CCCCCC"/>
        </a:lt2>
        <a:accent1>
          <a:srgbClr val="5D6C31"/>
        </a:accent1>
        <a:accent2>
          <a:srgbClr val="2F5C69"/>
        </a:accent2>
        <a:accent3>
          <a:srgbClr val="B8E2B8"/>
        </a:accent3>
        <a:accent4>
          <a:srgbClr val="000000"/>
        </a:accent4>
        <a:accent5>
          <a:srgbClr val="B6BAAD"/>
        </a:accent5>
        <a:accent6>
          <a:srgbClr val="2A535E"/>
        </a:accent6>
        <a:hlink>
          <a:srgbClr val="2E522E"/>
        </a:hlink>
        <a:folHlink>
          <a:srgbClr val="4A42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66CC66"/>
        </a:lt1>
        <a:dk2>
          <a:srgbClr val="000000"/>
        </a:dk2>
        <a:lt2>
          <a:srgbClr val="CCCCCC"/>
        </a:lt2>
        <a:accent1>
          <a:srgbClr val="386738"/>
        </a:accent1>
        <a:accent2>
          <a:srgbClr val="754C31"/>
        </a:accent2>
        <a:accent3>
          <a:srgbClr val="B8E2B8"/>
        </a:accent3>
        <a:accent4>
          <a:srgbClr val="000000"/>
        </a:accent4>
        <a:accent5>
          <a:srgbClr val="AEB8AE"/>
        </a:accent5>
        <a:accent6>
          <a:srgbClr val="69442B"/>
        </a:accent6>
        <a:hlink>
          <a:srgbClr val="58582C"/>
        </a:hlink>
        <a:folHlink>
          <a:srgbClr val="6F42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6CC66"/>
        </a:lt1>
        <a:dk2>
          <a:srgbClr val="000000"/>
        </a:dk2>
        <a:lt2>
          <a:srgbClr val="CCCCCC"/>
        </a:lt2>
        <a:accent1>
          <a:srgbClr val="386538"/>
        </a:accent1>
        <a:accent2>
          <a:srgbClr val="726535"/>
        </a:accent2>
        <a:accent3>
          <a:srgbClr val="B8E2B8"/>
        </a:accent3>
        <a:accent4>
          <a:srgbClr val="000000"/>
        </a:accent4>
        <a:accent5>
          <a:srgbClr val="AEB8AE"/>
        </a:accent5>
        <a:accent6>
          <a:srgbClr val="675B2F"/>
        </a:accent6>
        <a:hlink>
          <a:srgbClr val="4F4777"/>
        </a:hlink>
        <a:folHlink>
          <a:srgbClr val="6F3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39403"/>
        </a:accent1>
        <a:accent2>
          <a:srgbClr val="548554"/>
        </a:accent2>
        <a:accent3>
          <a:srgbClr val="FFFFFF"/>
        </a:accent3>
        <a:accent4>
          <a:srgbClr val="000000"/>
        </a:accent4>
        <a:accent5>
          <a:srgbClr val="AAC8AA"/>
        </a:accent5>
        <a:accent6>
          <a:srgbClr val="4B784B"/>
        </a:accent6>
        <a:hlink>
          <a:srgbClr val="027002"/>
        </a:hlink>
        <a:folHlink>
          <a:srgbClr val="00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D6C31"/>
        </a:accent1>
        <a:accent2>
          <a:srgbClr val="2F5C69"/>
        </a:accent2>
        <a:accent3>
          <a:srgbClr val="FFFFFF"/>
        </a:accent3>
        <a:accent4>
          <a:srgbClr val="000000"/>
        </a:accent4>
        <a:accent5>
          <a:srgbClr val="B6BAAD"/>
        </a:accent5>
        <a:accent6>
          <a:srgbClr val="2A535E"/>
        </a:accent6>
        <a:hlink>
          <a:srgbClr val="2E522E"/>
        </a:hlink>
        <a:folHlink>
          <a:srgbClr val="4A42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86738"/>
        </a:accent1>
        <a:accent2>
          <a:srgbClr val="754C31"/>
        </a:accent2>
        <a:accent3>
          <a:srgbClr val="FFFFFF"/>
        </a:accent3>
        <a:accent4>
          <a:srgbClr val="000000"/>
        </a:accent4>
        <a:accent5>
          <a:srgbClr val="AEB8AE"/>
        </a:accent5>
        <a:accent6>
          <a:srgbClr val="69442B"/>
        </a:accent6>
        <a:hlink>
          <a:srgbClr val="58582C"/>
        </a:hlink>
        <a:folHlink>
          <a:srgbClr val="6F42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86538"/>
        </a:accent1>
        <a:accent2>
          <a:srgbClr val="726535"/>
        </a:accent2>
        <a:accent3>
          <a:srgbClr val="FFFFFF"/>
        </a:accent3>
        <a:accent4>
          <a:srgbClr val="000000"/>
        </a:accent4>
        <a:accent5>
          <a:srgbClr val="AEB8AE"/>
        </a:accent5>
        <a:accent6>
          <a:srgbClr val="675B2F"/>
        </a:accent6>
        <a:hlink>
          <a:srgbClr val="4F4777"/>
        </a:hlink>
        <a:folHlink>
          <a:srgbClr val="6F3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Shoulder</vt:lpstr>
      <vt:lpstr>Ch. 21 The Shoulder</vt:lpstr>
      <vt:lpstr>The Shoulder Girdle Complex</vt:lpstr>
      <vt:lpstr>Shoulder Girdle Anatomy</vt:lpstr>
      <vt:lpstr>Shoulder Girdle Anatomy</vt:lpstr>
      <vt:lpstr>Shoulder Girdle Anatomy</vt:lpstr>
      <vt:lpstr>Shoulder Girdle Anatomy</vt:lpstr>
      <vt:lpstr>Shoulder Girdle Anatomy</vt:lpstr>
      <vt:lpstr>Shoulder Girdle Anatomy</vt:lpstr>
      <vt:lpstr>The Shoulder Articulations</vt:lpstr>
      <vt:lpstr>The Shoulder Articulations</vt:lpstr>
      <vt:lpstr>The Shoulder Motions</vt:lpstr>
      <vt:lpstr>The Shoulder Motions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21 The Shoulder</dc:title>
  <dc:creator>Williams, Lydia L</dc:creator>
  <cp:lastModifiedBy>Williams, Lydia L</cp:lastModifiedBy>
  <cp:revision>1</cp:revision>
  <dcterms:created xsi:type="dcterms:W3CDTF">2015-01-28T14:39:59Z</dcterms:created>
  <dcterms:modified xsi:type="dcterms:W3CDTF">2015-01-28T14:41:17Z</dcterms:modified>
</cp:coreProperties>
</file>